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notesSlides/notesSlide37.xml" ContentType="application/vnd.openxmlformats-officedocument.presentationml.notesSlide+xml"/>
  <Override PartName="/ppt/tags/tag44.xml" ContentType="application/vnd.openxmlformats-officedocument.presentationml.tags+xml"/>
  <Override PartName="/ppt/notesSlides/notesSlide3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8"/>
  </p:notesMasterIdLst>
  <p:sldIdLst>
    <p:sldId id="257" r:id="rId2"/>
    <p:sldId id="339" r:id="rId3"/>
    <p:sldId id="258" r:id="rId4"/>
    <p:sldId id="292" r:id="rId5"/>
    <p:sldId id="289" r:id="rId6"/>
    <p:sldId id="259" r:id="rId7"/>
    <p:sldId id="290" r:id="rId8"/>
    <p:sldId id="264" r:id="rId9"/>
    <p:sldId id="326" r:id="rId10"/>
    <p:sldId id="311" r:id="rId11"/>
    <p:sldId id="328" r:id="rId12"/>
    <p:sldId id="356" r:id="rId13"/>
    <p:sldId id="357" r:id="rId14"/>
    <p:sldId id="358" r:id="rId15"/>
    <p:sldId id="359" r:id="rId16"/>
    <p:sldId id="360" r:id="rId17"/>
    <p:sldId id="361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2" r:id="rId27"/>
    <p:sldId id="373" r:id="rId28"/>
    <p:sldId id="374" r:id="rId29"/>
    <p:sldId id="375" r:id="rId30"/>
    <p:sldId id="376" r:id="rId31"/>
    <p:sldId id="371" r:id="rId32"/>
    <p:sldId id="377" r:id="rId33"/>
    <p:sldId id="286" r:id="rId34"/>
    <p:sldId id="288" r:id="rId35"/>
    <p:sldId id="378" r:id="rId36"/>
    <p:sldId id="306" r:id="rId37"/>
    <p:sldId id="379" r:id="rId38"/>
    <p:sldId id="323" r:id="rId39"/>
    <p:sldId id="380" r:id="rId40"/>
    <p:sldId id="303" r:id="rId41"/>
    <p:sldId id="381" r:id="rId42"/>
    <p:sldId id="285" r:id="rId43"/>
    <p:sldId id="383" r:id="rId44"/>
    <p:sldId id="382" r:id="rId45"/>
    <p:sldId id="384" r:id="rId46"/>
    <p:sldId id="28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AEF4F8"/>
    <a:srgbClr val="FF9933"/>
    <a:srgbClr val="CCFF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1BE9-7A04-4212-B0D5-6E6422785010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D05F-2FDB-4D92-9FEB-43FCD585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9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2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5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8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8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4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4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5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5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1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8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6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0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8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7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5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5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6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62689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33667" y="161364"/>
            <a:ext cx="5309934" cy="3833799"/>
          </a:xfrm>
          <a:prstGeom prst="cloudCallout">
            <a:avLst>
              <a:gd name="adj1" fmla="val 64839"/>
              <a:gd name="adj2" fmla="val 4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بَدكُن تعرْفُوا شو بيخَبِّر الكتاب المقدّس عَن هَالنَّبي؟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اسمَعوا منيح!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542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41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4505" y="404256"/>
            <a:ext cx="335157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ما كان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 الله ي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ر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ك ش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ع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ب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وا أبدًا، كان يبع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ت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ْلُو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 ناس ي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وه على الطريق الصحيح، ي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د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و الم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لوك ويدل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و الش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عب، لأن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و المَل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ك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 مرّات كتيرة كان بيتصرَّف غلَط والشعب ك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م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ان. هالن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اس يلْلِي كان الله ي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ب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ع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تُن ه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نّي ا</a:t>
            </a:r>
            <a:r>
              <a:rPr lang="ar-LB" sz="3000" dirty="0">
                <a:solidFill>
                  <a:schemeClr val="bg1">
                    <a:lumMod val="95000"/>
                  </a:schemeClr>
                </a:solidFill>
              </a:rPr>
              <a:t>لأ</a:t>
            </a:r>
            <a:r>
              <a:rPr lang="ar-SA" sz="3000" dirty="0">
                <a:solidFill>
                  <a:schemeClr val="bg1">
                    <a:lumMod val="95000"/>
                  </a:schemeClr>
                </a:solidFill>
              </a:rPr>
              <a:t>نبيا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12" y="1267239"/>
            <a:ext cx="6723529" cy="5590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0788" y="564776"/>
            <a:ext cx="27464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chemeClr val="tx2"/>
                </a:solidFill>
              </a:rPr>
              <a:t>كان </a:t>
            </a:r>
            <a:endParaRPr lang="ar-LB" sz="4400" dirty="0">
              <a:solidFill>
                <a:schemeClr val="tx2"/>
              </a:solidFill>
            </a:endParaRPr>
          </a:p>
          <a:p>
            <a:pPr algn="ctr" rtl="1"/>
            <a:r>
              <a:rPr lang="ar-SA" sz="4400" dirty="0">
                <a:solidFill>
                  <a:schemeClr val="tx2"/>
                </a:solidFill>
              </a:rPr>
              <a:t>أشعيا</a:t>
            </a:r>
            <a:endParaRPr lang="ar-LB" sz="4400" dirty="0">
              <a:solidFill>
                <a:schemeClr val="tx2"/>
              </a:solidFill>
            </a:endParaRPr>
          </a:p>
          <a:p>
            <a:pPr algn="ctr" rtl="1"/>
            <a:r>
              <a:rPr lang="ar-SA" sz="4400" dirty="0">
                <a:solidFill>
                  <a:schemeClr val="tx2"/>
                </a:solidFill>
              </a:rPr>
              <a:t> واحَد </a:t>
            </a:r>
            <a:endParaRPr lang="ar-LB" sz="4400" dirty="0">
              <a:solidFill>
                <a:schemeClr val="tx2"/>
              </a:solidFill>
            </a:endParaRPr>
          </a:p>
          <a:p>
            <a:pPr algn="ctr" rtl="1"/>
            <a:r>
              <a:rPr lang="ar-SA" sz="4400" dirty="0">
                <a:solidFill>
                  <a:schemeClr val="tx2"/>
                </a:solidFill>
              </a:rPr>
              <a:t>مِن</a:t>
            </a:r>
            <a:endParaRPr lang="ar-LB" sz="4400" dirty="0">
              <a:solidFill>
                <a:schemeClr val="tx2"/>
              </a:solidFill>
            </a:endParaRPr>
          </a:p>
          <a:p>
            <a:pPr algn="ctr" rtl="1"/>
            <a:r>
              <a:rPr lang="ar-SA" sz="4400" dirty="0">
                <a:solidFill>
                  <a:schemeClr val="tx2"/>
                </a:solidFill>
              </a:rPr>
              <a:t> ب</a:t>
            </a:r>
            <a:r>
              <a:rPr lang="ar-LB" sz="4400" dirty="0">
                <a:solidFill>
                  <a:schemeClr val="tx2"/>
                </a:solidFill>
              </a:rPr>
              <a:t>َ</a:t>
            </a:r>
            <a:r>
              <a:rPr lang="ar-SA" sz="4400" dirty="0">
                <a:solidFill>
                  <a:schemeClr val="tx2"/>
                </a:solidFill>
              </a:rPr>
              <a:t>يناتُن.</a:t>
            </a:r>
            <a:endParaRPr lang="en-US" sz="4400" dirty="0">
              <a:solidFill>
                <a:schemeClr val="tx2"/>
              </a:solidFill>
            </a:endParaRPr>
          </a:p>
          <a:p>
            <a:pPr algn="ctr" rtl="1"/>
            <a:endParaRPr lang="en-US" sz="4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7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7" y="-1"/>
            <a:ext cx="9108703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9627" y="0"/>
            <a:ext cx="7074373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LB" sz="33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د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أشعيا تقريبًا قبل المسيح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بِ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800 سنة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من عَيلة معروف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ة وغَنيَّة. </a:t>
            </a:r>
            <a:r>
              <a:rPr lang="ar-SA" sz="2800" dirty="0"/>
              <a:t>كان ر</a:t>
            </a:r>
            <a:r>
              <a:rPr lang="ar-LB" sz="2800" dirty="0"/>
              <a:t>ِ</a:t>
            </a:r>
            <a:r>
              <a:rPr lang="ar-SA" sz="2800" dirty="0"/>
              <a:t>ج</a:t>
            </a:r>
            <a:r>
              <a:rPr lang="ar-LB" sz="2800" dirty="0"/>
              <a:t>َّ</a:t>
            </a:r>
            <a:r>
              <a:rPr lang="ar-SA" sz="2800" dirty="0"/>
              <a:t>ال م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ع</a:t>
            </a:r>
            <a:r>
              <a:rPr lang="ar-LB" sz="2800" dirty="0"/>
              <a:t>َ</a:t>
            </a:r>
            <a:r>
              <a:rPr lang="ar-SA" sz="2800" dirty="0"/>
              <a:t>لّم وذ</a:t>
            </a:r>
            <a:r>
              <a:rPr lang="ar-LB" sz="2800" dirty="0"/>
              <a:t>َ</a:t>
            </a:r>
            <a:r>
              <a:rPr lang="ar-SA" sz="2800" dirty="0"/>
              <a:t>ك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1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82" y="4545106"/>
            <a:ext cx="40239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chemeClr val="bg1"/>
                </a:solidFill>
              </a:rPr>
              <a:t>كان أشعيا واحَد مِن بيناتُن.</a:t>
            </a:r>
            <a:endParaRPr lang="en-US" sz="4400" dirty="0">
              <a:solidFill>
                <a:schemeClr val="bg1"/>
              </a:solidFill>
            </a:endParaRPr>
          </a:p>
          <a:p>
            <a:pPr algn="ct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57" y="5620870"/>
            <a:ext cx="6314549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LB" sz="33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د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ْ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أشعيا تقريبًا قبل المسيح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بِ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800 سنة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من عَيلة معروف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ة وغَنيَّة. </a:t>
            </a:r>
            <a:endParaRPr lang="en-US" sz="28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994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575490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300" dirty="0">
                <a:ea typeface="Times New Roman" panose="02020603050405020304" pitchFamily="18" charset="0"/>
              </a:rPr>
              <a:t>كان مجوَّز وع</a:t>
            </a:r>
            <a:r>
              <a:rPr lang="ar-LB" sz="3300" dirty="0">
                <a:ea typeface="Times New Roman" panose="02020603050405020304" pitchFamily="18" charset="0"/>
              </a:rPr>
              <a:t>ِ</a:t>
            </a:r>
            <a:r>
              <a:rPr lang="ar-SA" sz="3300" dirty="0">
                <a:ea typeface="Times New Roman" panose="02020603050405020304" pitchFamily="18" charset="0"/>
              </a:rPr>
              <a:t>ن</a:t>
            </a:r>
            <a:r>
              <a:rPr lang="ar-LB" sz="3300" dirty="0">
                <a:ea typeface="Times New Roman" panose="02020603050405020304" pitchFamily="18" charset="0"/>
              </a:rPr>
              <a:t>ْ</a:t>
            </a:r>
            <a:r>
              <a:rPr lang="ar-SA" sz="3300" dirty="0">
                <a:ea typeface="Times New Roman" panose="02020603050405020304" pitchFamily="18" charset="0"/>
              </a:rPr>
              <a:t>د</a:t>
            </a:r>
            <a:r>
              <a:rPr lang="ar-LB" sz="3300" dirty="0">
                <a:ea typeface="Times New Roman" panose="02020603050405020304" pitchFamily="18" charset="0"/>
              </a:rPr>
              <a:t>ُ</a:t>
            </a:r>
            <a:r>
              <a:rPr lang="ar-SA" sz="3300" dirty="0">
                <a:ea typeface="Times New Roman" panose="02020603050405020304" pitchFamily="18" charset="0"/>
              </a:rPr>
              <a:t>و ولاد، بنعرف أسامي تنَيْن مِنُنّ.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88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8341" y="242046"/>
            <a:ext cx="1855694" cy="39703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بقي أشعيا </a:t>
            </a:r>
            <a:br>
              <a:rPr lang="ar-LB" sz="3600" dirty="0">
                <a:solidFill>
                  <a:schemeClr val="bg1"/>
                </a:solidFill>
              </a:rPr>
            </a:br>
            <a:r>
              <a:rPr lang="ar-SA" sz="3600" dirty="0">
                <a:solidFill>
                  <a:schemeClr val="bg1"/>
                </a:solidFill>
              </a:rPr>
              <a:t>يحكي ويد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لّ الناس </a:t>
            </a:r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ل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مدّة 40 سنة.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52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0"/>
          <a:stretch/>
        </p:blipFill>
        <p:spPr>
          <a:xfrm flipH="1">
            <a:off x="0" y="-97492"/>
            <a:ext cx="9144000" cy="6955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8080" y="0"/>
            <a:ext cx="700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dirty="0"/>
              <a:t>أ</a:t>
            </a:r>
            <a:r>
              <a:rPr lang="ar-SA" sz="3600" dirty="0"/>
              <a:t>وَّل شي فهمو أشعيا هو</a:t>
            </a:r>
            <a:r>
              <a:rPr lang="ar-LB" sz="3600" dirty="0"/>
              <a:t>ِّ</a:t>
            </a:r>
            <a:r>
              <a:rPr lang="ar-SA" sz="3600" dirty="0"/>
              <a:t>ي إن</a:t>
            </a:r>
            <a:r>
              <a:rPr lang="ar-LB" sz="3600" dirty="0"/>
              <a:t>ُّ</a:t>
            </a:r>
            <a:r>
              <a:rPr lang="ar-SA" sz="3600" dirty="0"/>
              <a:t>و الله ق</a:t>
            </a:r>
            <a:r>
              <a:rPr lang="ar-LB" sz="3600" dirty="0"/>
              <a:t>ُ</a:t>
            </a:r>
            <a:r>
              <a:rPr lang="ar-SA" sz="3600" dirty="0"/>
              <a:t>دّوس (يعني غَير شِكل تمامًا عن الب</a:t>
            </a:r>
            <a:r>
              <a:rPr lang="ar-LB" sz="3600" dirty="0"/>
              <a:t>َ</a:t>
            </a:r>
            <a:r>
              <a:rPr lang="ar-SA" sz="3600" dirty="0"/>
              <a:t>ش</a:t>
            </a:r>
            <a:r>
              <a:rPr lang="ar-LB" sz="3600" dirty="0"/>
              <a:t>َ</a:t>
            </a:r>
            <a:r>
              <a:rPr lang="ar-SA" sz="3600" dirty="0"/>
              <a:t>ر). 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6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29"/>
            <a:ext cx="9144000" cy="67638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469" y="5473005"/>
            <a:ext cx="8565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/>
              <a:t>وإن</a:t>
            </a:r>
            <a:r>
              <a:rPr lang="ar-LB" sz="2800"/>
              <a:t>ُّ</a:t>
            </a:r>
            <a:r>
              <a:rPr lang="ar-SA" sz="2800"/>
              <a:t>و الإنسان ما بيقدَر ي</a:t>
            </a:r>
            <a:r>
              <a:rPr lang="ar-LB" sz="2800"/>
              <a:t>ْ</a:t>
            </a:r>
            <a:r>
              <a:rPr lang="ar-SA" sz="2800"/>
              <a:t>قرّب من الله، </a:t>
            </a:r>
            <a:endParaRPr lang="en-US" sz="2800"/>
          </a:p>
          <a:p>
            <a:pPr algn="ctr" rtl="1"/>
            <a:r>
              <a:rPr lang="ar-SA" sz="2800"/>
              <a:t>إلا</a:t>
            </a:r>
            <a:r>
              <a:rPr lang="ar-LB" sz="2800" dirty="0"/>
              <a:t>ّ</a:t>
            </a:r>
            <a:r>
              <a:rPr lang="ar-SA" sz="2800" dirty="0"/>
              <a:t> إذا الله نفسو غيّرلو ق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ب</a:t>
            </a:r>
            <a:r>
              <a:rPr lang="ar-LB" sz="2800" dirty="0"/>
              <a:t>ُ</a:t>
            </a:r>
            <a:r>
              <a:rPr lang="ar-SA" sz="2800" dirty="0"/>
              <a:t>و، وإن</a:t>
            </a:r>
            <a:r>
              <a:rPr lang="ar-LB" sz="2800" dirty="0"/>
              <a:t>ّ</a:t>
            </a:r>
            <a:r>
              <a:rPr lang="ar-SA" sz="2800" dirty="0"/>
              <a:t>و الله مَلِك على الأرض ك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ها، وإنّو قادر إنّو ي</a:t>
            </a:r>
            <a:r>
              <a:rPr lang="ar-LB" sz="2800" dirty="0"/>
              <a:t>ِ</a:t>
            </a:r>
            <a:r>
              <a:rPr lang="ar-SA" sz="2800" dirty="0"/>
              <a:t>حرّك ك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ّْ</a:t>
            </a:r>
            <a:r>
              <a:rPr lang="ar-SA" sz="2800" dirty="0"/>
              <a:t> الم</a:t>
            </a:r>
            <a:r>
              <a:rPr lang="ar-LB" sz="2800" dirty="0"/>
              <a:t>ُ</a:t>
            </a:r>
            <a:r>
              <a:rPr lang="ar-SA" sz="2800" dirty="0"/>
              <a:t>لوك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2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94130" y="0"/>
            <a:ext cx="92381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8565"/>
            <a:ext cx="26356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وإنّو أهمّ شي هو الإيمان ب</a:t>
            </a:r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ل</a:t>
            </a:r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لّه</a:t>
            </a:r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خاص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َ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ة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ً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 الملك لازم يآمِن 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با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لله وما يخاف، ما يخ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َ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اف من أعد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اؤ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ا، لأن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ُّ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و كان في ملك بابل عَم بيحاص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ِ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ر</a:t>
            </a:r>
            <a:r>
              <a:rPr lang="ar-LB" sz="3000" dirty="0">
                <a:solidFill>
                  <a:schemeClr val="bg1"/>
                </a:solidFill>
                <a:ea typeface="Times New Roman" panose="02020603050405020304" pitchFamily="18" charset="0"/>
              </a:rPr>
              <a:t>ْ</a:t>
            </a:r>
            <a:r>
              <a:rPr lang="ar-SA" sz="3000" dirty="0">
                <a:solidFill>
                  <a:schemeClr val="bg1"/>
                </a:solidFill>
                <a:ea typeface="Times New Roman" panose="02020603050405020304" pitchFamily="18" charset="0"/>
              </a:rPr>
              <a:t> أورَشليم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48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092673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8142" y="219635"/>
            <a:ext cx="3688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وكان أشعيا دايمًا يقول لمَلِك حِزقيا</a:t>
            </a:r>
            <a:r>
              <a:rPr lang="ar-LB" sz="3200" dirty="0"/>
              <a:t>:</a:t>
            </a:r>
            <a:r>
              <a:rPr lang="ar-SA" sz="3200" dirty="0"/>
              <a:t>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00400" y="3550023"/>
            <a:ext cx="3213847" cy="2689412"/>
          </a:xfrm>
          <a:prstGeom prst="wedgeRoundRectCallout">
            <a:avLst>
              <a:gd name="adj1" fmla="val 82470"/>
              <a:gd name="adj2" fmla="val -49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dirty="0">
                <a:solidFill>
                  <a:schemeClr val="tx1"/>
                </a:solidFill>
              </a:rPr>
              <a:t>ما تخاف الع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دوّ رَح بير</a:t>
            </a:r>
            <a:r>
              <a:rPr lang="ar-LB" sz="3400" dirty="0">
                <a:solidFill>
                  <a:schemeClr val="tx1"/>
                </a:solidFill>
              </a:rPr>
              <a:t>ُ</a:t>
            </a:r>
            <a:r>
              <a:rPr lang="ar-SA" sz="3400" dirty="0">
                <a:solidFill>
                  <a:schemeClr val="tx1"/>
                </a:solidFill>
              </a:rPr>
              <a:t>وح من الطريق يلْلِي إجا عليها.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66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034" y="0"/>
            <a:ext cx="4810109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25014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6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0565" y="313764"/>
            <a:ext cx="368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بيخ</a:t>
            </a:r>
            <a:r>
              <a:rPr lang="ar-LB" sz="4000" dirty="0"/>
              <a:t>َ</a:t>
            </a:r>
            <a:r>
              <a:rPr lang="ar-SA" sz="4000" dirty="0"/>
              <a:t>بّر أشعيا</a:t>
            </a:r>
            <a:r>
              <a:rPr lang="ar-LB" sz="4000" dirty="0"/>
              <a:t>:</a:t>
            </a:r>
            <a:endParaRPr lang="en-US" sz="4000" dirty="0"/>
          </a:p>
        </p:txBody>
      </p:sp>
      <p:sp>
        <p:nvSpPr>
          <p:cNvPr id="9" name="Cloud Callout 8"/>
          <p:cNvSpPr/>
          <p:nvPr/>
        </p:nvSpPr>
        <p:spPr>
          <a:xfrm>
            <a:off x="5661212" y="3240741"/>
            <a:ext cx="3092823" cy="2891119"/>
          </a:xfrm>
          <a:prstGeom prst="cloudCallout">
            <a:avLst>
              <a:gd name="adj1" fmla="val 30999"/>
              <a:gd name="adj2" fmla="val -10840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بيوم من الإي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ام، ك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ت</a:t>
            </a:r>
            <a:r>
              <a:rPr lang="ar-SA" sz="3200" dirty="0">
                <a:solidFill>
                  <a:schemeClr val="tx1"/>
                </a:solidFill>
              </a:rPr>
              <a:t> عَم صلي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الهَيكَل</a:t>
            </a:r>
            <a:r>
              <a:rPr lang="ar-LB" sz="3200" dirty="0">
                <a:solidFill>
                  <a:schemeClr val="tx1"/>
                </a:solidFill>
              </a:rPr>
              <a:t>...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33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43753" y="2958353"/>
            <a:ext cx="3092823" cy="3133167"/>
          </a:xfrm>
          <a:prstGeom prst="cloudCallout">
            <a:avLst>
              <a:gd name="adj1" fmla="val 30999"/>
              <a:gd name="adj2" fmla="val -10840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ش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ف</a:t>
            </a:r>
            <a:r>
              <a:rPr lang="ar-LB" sz="3200" dirty="0">
                <a:solidFill>
                  <a:schemeClr val="tx1"/>
                </a:solidFill>
              </a:rPr>
              <a:t>ِتْ</a:t>
            </a:r>
            <a:r>
              <a:rPr lang="ar-SA" sz="3200" dirty="0">
                <a:solidFill>
                  <a:schemeClr val="tx1"/>
                </a:solidFill>
              </a:rPr>
              <a:t> الربّ قاعِد على عرش كبير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2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4130" y="4652682"/>
            <a:ext cx="6817659" cy="2017059"/>
          </a:xfrm>
          <a:prstGeom prst="cloudCallout">
            <a:avLst>
              <a:gd name="adj1" fmla="val -49894"/>
              <a:gd name="adj2" fmla="val -11026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والس</a:t>
            </a:r>
            <a:r>
              <a:rPr lang="ar-LB" sz="2800" dirty="0">
                <a:solidFill>
                  <a:schemeClr val="tx1"/>
                </a:solidFill>
              </a:rPr>
              <a:t>ِّ</a:t>
            </a:r>
            <a:r>
              <a:rPr lang="ar-SA" sz="2800" dirty="0">
                <a:solidFill>
                  <a:schemeClr val="tx1"/>
                </a:solidFill>
              </a:rPr>
              <a:t>رافيم، بينادو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 واحَد للتاني: 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SA" sz="2800" dirty="0">
                <a:solidFill>
                  <a:schemeClr val="tx1"/>
                </a:solidFill>
              </a:rPr>
              <a:t>قدّوس، قدّوس، قدّوس ر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بّ القوَّات</a:t>
            </a:r>
            <a:r>
              <a:rPr lang="ar-LB" sz="2800" dirty="0">
                <a:solidFill>
                  <a:schemeClr val="tx1"/>
                </a:solidFill>
              </a:rPr>
              <a:t>،</a:t>
            </a:r>
            <a:r>
              <a:rPr lang="ar-SA" sz="2800" dirty="0">
                <a:solidFill>
                  <a:schemeClr val="tx1"/>
                </a:solidFill>
              </a:rPr>
              <a:t> الأرض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لها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ملوء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ة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جد</a:t>
            </a:r>
            <a:r>
              <a:rPr lang="ar-LB" sz="2800" dirty="0">
                <a:solidFill>
                  <a:schemeClr val="tx1"/>
                </a:solidFill>
              </a:rPr>
              <a:t>ُو...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99246" y="4276164"/>
            <a:ext cx="7100047" cy="2460812"/>
          </a:xfrm>
          <a:prstGeom prst="cloudCallout">
            <a:avLst>
              <a:gd name="adj1" fmla="val -44744"/>
              <a:gd name="adj2" fmla="val -8640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شوَي حَسِيْت مِتل زلزال واتعَبّ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الهيكل دَخنة وقلت</a:t>
            </a:r>
            <a:r>
              <a:rPr lang="ar-LB" sz="2600" dirty="0">
                <a:solidFill>
                  <a:schemeClr val="tx1"/>
                </a:solidFill>
              </a:rPr>
              <a:t>: ا</a:t>
            </a:r>
            <a:r>
              <a:rPr lang="ar-SA" sz="2600" dirty="0">
                <a:solidFill>
                  <a:schemeClr val="tx1"/>
                </a:solidFill>
              </a:rPr>
              <a:t>لوَيل لإلي، 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ح بم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وت لأن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 إنسان شفاف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 ك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لها خ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طايا وأنا قاعِد ب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ين ش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عب خاطي</a:t>
            </a:r>
            <a:r>
              <a:rPr lang="ar-SA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21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4"/>
          <a:stretch/>
        </p:blipFill>
        <p:spPr>
          <a:xfrm>
            <a:off x="0" y="0"/>
            <a:ext cx="9144000" cy="705970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20271" y="134470"/>
            <a:ext cx="4719917" cy="2097742"/>
          </a:xfrm>
          <a:prstGeom prst="cloudCallout">
            <a:avLst>
              <a:gd name="adj1" fmla="val -62978"/>
              <a:gd name="adj2" fmla="val 718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ار 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وبي واحَد من الس</a:t>
            </a:r>
            <a:r>
              <a:rPr lang="ar-LB" sz="2800" dirty="0">
                <a:solidFill>
                  <a:schemeClr val="tx1"/>
                </a:solidFill>
              </a:rPr>
              <a:t>ِّ</a:t>
            </a:r>
            <a:r>
              <a:rPr lang="ar-SA" sz="2800" dirty="0">
                <a:solidFill>
                  <a:schemeClr val="tx1"/>
                </a:solidFill>
              </a:rPr>
              <a:t>رافيم وبإيدو جمرة بمَلقَط دِهَب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85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1" cy="687055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347011" y="1008529"/>
            <a:ext cx="2541494" cy="1694329"/>
          </a:xfrm>
          <a:prstGeom prst="cloudCallout">
            <a:avLst>
              <a:gd name="adj1" fmla="val 52692"/>
              <a:gd name="adj2" fmla="val -8769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لَ</a:t>
            </a:r>
            <a:r>
              <a:rPr lang="ar-SA" sz="2800" dirty="0">
                <a:solidFill>
                  <a:schemeClr val="tx1"/>
                </a:solidFill>
              </a:rPr>
              <a:t>مَس</a:t>
            </a:r>
            <a:r>
              <a:rPr lang="ar-LB" sz="2800" dirty="0">
                <a:solidFill>
                  <a:schemeClr val="tx1"/>
                </a:solidFill>
              </a:rPr>
              <a:t>ْ ش</a:t>
            </a:r>
            <a:r>
              <a:rPr lang="ar-SA" sz="2800" dirty="0">
                <a:solidFill>
                  <a:schemeClr val="tx1"/>
                </a:solidFill>
              </a:rPr>
              <a:t>فافي وقال </a:t>
            </a:r>
            <a:r>
              <a:rPr lang="ar-LB" sz="2800" dirty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41295" y="524435"/>
            <a:ext cx="2447364" cy="1573306"/>
          </a:xfrm>
          <a:prstGeom prst="wedgeRoundRectCallout">
            <a:avLst>
              <a:gd name="adj1" fmla="val 73673"/>
              <a:gd name="adj2" fmla="val 509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خ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طي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SA" sz="3200" b="1" dirty="0">
                <a:solidFill>
                  <a:schemeClr val="tx1"/>
                </a:solidFill>
              </a:rPr>
              <a:t>تَك أنا شِلت</a:t>
            </a:r>
            <a:r>
              <a:rPr lang="ar-LB" sz="3200" b="1" dirty="0">
                <a:solidFill>
                  <a:schemeClr val="tx1"/>
                </a:solidFill>
              </a:rPr>
              <a:t>ها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9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6826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57045" y="968189"/>
            <a:ext cx="3186955" cy="2164979"/>
          </a:xfrm>
          <a:prstGeom prst="cloudCallout">
            <a:avLst>
              <a:gd name="adj1" fmla="val 27521"/>
              <a:gd name="adj2" fmla="val -8394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وسمِعِت ص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وت الر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بّ بيقول</a:t>
            </a:r>
            <a:r>
              <a:rPr lang="ar-LB" sz="3200" dirty="0">
                <a:solidFill>
                  <a:schemeClr val="tx1"/>
                </a:solidFill>
              </a:rPr>
              <a:t>: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48517" y="4612341"/>
            <a:ext cx="3173505" cy="1573306"/>
          </a:xfrm>
          <a:prstGeom prst="wedgeRoundRectCallout">
            <a:avLst>
              <a:gd name="adj1" fmla="val 51452"/>
              <a:gd name="adj2" fmla="val -1072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"مين ف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ي إبعَت. وم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 بير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وح يحكي بإسمي".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94449" y="4025154"/>
            <a:ext cx="2675964" cy="2164979"/>
          </a:xfrm>
          <a:prstGeom prst="cloudCallout">
            <a:avLst>
              <a:gd name="adj1" fmla="val 34556"/>
              <a:gd name="adj2" fmla="val -11065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قلتلّو: "ب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عَتْن</a:t>
            </a:r>
            <a:r>
              <a:rPr lang="ar-LB" sz="3200" dirty="0">
                <a:solidFill>
                  <a:schemeClr val="tx1"/>
                </a:solidFill>
              </a:rPr>
              <a:t>ي أنا</a:t>
            </a:r>
            <a:r>
              <a:rPr lang="ar-SA" sz="3200" dirty="0">
                <a:solidFill>
                  <a:schemeClr val="tx1"/>
                </a:solidFill>
              </a:rPr>
              <a:t>"…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156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9401" y="766482"/>
            <a:ext cx="2111187" cy="1438840"/>
          </a:xfrm>
          <a:prstGeom prst="cloudCallout">
            <a:avLst>
              <a:gd name="adj1" fmla="val 27521"/>
              <a:gd name="adj2" fmla="val -8394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3200" dirty="0">
                <a:solidFill>
                  <a:schemeClr val="tx1"/>
                </a:solidFill>
              </a:rPr>
              <a:t>ق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ِّ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: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85248" y="1667435"/>
            <a:ext cx="3173505" cy="1573306"/>
          </a:xfrm>
          <a:prstGeom prst="wedgeRoundRectCallout">
            <a:avLst>
              <a:gd name="adj1" fmla="val 42978"/>
              <a:gd name="adj2" fmla="val -798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«ر</a:t>
            </a:r>
            <a:r>
              <a:rPr lang="ar-SA" sz="3200" dirty="0">
                <a:solidFill>
                  <a:schemeClr val="tx1"/>
                </a:solidFill>
              </a:rPr>
              <a:t>وح وقول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الش</a:t>
            </a:r>
            <a:r>
              <a:rPr lang="ar-LB" sz="3200" dirty="0">
                <a:solidFill>
                  <a:schemeClr val="tx1"/>
                </a:solidFill>
              </a:rPr>
              <a:t>َّ</a:t>
            </a:r>
            <a:r>
              <a:rPr lang="ar-SA" sz="3200" dirty="0">
                <a:solidFill>
                  <a:schemeClr val="tx1"/>
                </a:solidFill>
              </a:rPr>
              <a:t>عب ك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لّ شي بق</a:t>
            </a:r>
            <a:r>
              <a:rPr lang="ar-LB" sz="3200" dirty="0">
                <a:solidFill>
                  <a:schemeClr val="tx1"/>
                </a:solidFill>
              </a:rPr>
              <a:t>لْلَ</a:t>
            </a:r>
            <a:r>
              <a:rPr lang="ar-SA" sz="3200" dirty="0">
                <a:solidFill>
                  <a:schemeClr val="tx1"/>
                </a:solidFill>
              </a:rPr>
              <a:t>ك ياه</a:t>
            </a:r>
            <a:r>
              <a:rPr lang="ar-LB" sz="3200" dirty="0">
                <a:solidFill>
                  <a:schemeClr val="tx1"/>
                </a:solidFill>
              </a:rPr>
              <a:t>»</a:t>
            </a:r>
            <a:r>
              <a:rPr lang="ar-SA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37848" y="3657600"/>
            <a:ext cx="3330387" cy="1882589"/>
          </a:xfrm>
          <a:prstGeom prst="cloudCallout">
            <a:avLst>
              <a:gd name="adj1" fmla="val 75762"/>
              <a:gd name="adj2" fmla="val -6966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جاوبتو: «</a:t>
            </a:r>
            <a:r>
              <a:rPr lang="ar-SA" sz="3200" dirty="0">
                <a:solidFill>
                  <a:schemeClr val="tx1"/>
                </a:solidFill>
              </a:rPr>
              <a:t>شو 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د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ي </a:t>
            </a:r>
            <a:r>
              <a:rPr lang="ar-LB" sz="3200" dirty="0">
                <a:solidFill>
                  <a:schemeClr val="tx1"/>
                </a:solidFill>
              </a:rPr>
              <a:t>قِلْلُ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»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1682" y="5096435"/>
            <a:ext cx="3173505" cy="1573306"/>
          </a:xfrm>
          <a:prstGeom prst="wedgeRoundRectCallout">
            <a:avLst>
              <a:gd name="adj1" fmla="val 24758"/>
              <a:gd name="adj2" fmla="val -695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«قِلْلُ</a:t>
            </a:r>
            <a:r>
              <a:rPr lang="ar-SA" sz="3200" dirty="0">
                <a:solidFill>
                  <a:schemeClr val="tx1"/>
                </a:solidFill>
              </a:rPr>
              <a:t>ن 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القصَّة، 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ح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 بيفهَمو</a:t>
            </a:r>
            <a:r>
              <a:rPr lang="ar-LB" sz="3200" dirty="0">
                <a:solidFill>
                  <a:schemeClr val="tx1"/>
                </a:solidFill>
              </a:rPr>
              <a:t>ا»...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69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Rounded Rectangular Callout 5"/>
          <p:cNvSpPr/>
          <p:nvPr/>
        </p:nvSpPr>
        <p:spPr>
          <a:xfrm>
            <a:off x="201705" y="376517"/>
            <a:ext cx="8686799" cy="1842248"/>
          </a:xfrm>
          <a:prstGeom prst="wedgeRoundRectCallout">
            <a:avLst>
              <a:gd name="adj1" fmla="val 18926"/>
              <a:gd name="adj2" fmla="val -675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كان ل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ص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ديقي الح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بيب ك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رِم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ْ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، كان يفل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ح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و وي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ْ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ن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ق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ّ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ي م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نّو الب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ح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ص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ْ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. ز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رَع فيه أحسَن ك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رم عِنَب، بن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ى بوَسَطو ب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رج ت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يراقبو ويحرس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ُ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و، وحَفَر فيه مَعصَرة، وكان ناطر إ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نّو ي</a:t>
            </a:r>
            <a:r>
              <a:rPr lang="ar-LB" sz="2800" dirty="0">
                <a:solidFill>
                  <a:schemeClr val="tx1"/>
                </a:solidFill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عطيه عِنَب.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464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6333565" y="645457"/>
            <a:ext cx="2675965" cy="1653989"/>
          </a:xfrm>
          <a:prstGeom prst="wedgeRoundRectCallout">
            <a:avLst>
              <a:gd name="adj1" fmla="val 42978"/>
              <a:gd name="adj2" fmla="val -798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لأسَف ما</a:t>
            </a:r>
            <a:endParaRPr lang="ar-LB" sz="3200" dirty="0">
              <a:solidFill>
                <a:schemeClr val="tx1"/>
              </a:solidFill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 لِق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 إلاَّ حصرُم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23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471" y="579362"/>
            <a:ext cx="5932363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الخامِس عَشَر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71047"/>
            <a:ext cx="6266330" cy="2245659"/>
          </a:xfrm>
        </p:spPr>
        <p:txBody>
          <a:bodyPr>
            <a:noAutofit/>
          </a:bodyPr>
          <a:lstStyle/>
          <a:p>
            <a:pPr algn="ctr" rtl="1"/>
            <a:r>
              <a:rPr lang="ar-LB" sz="7000" b="1" dirty="0"/>
              <a:t>أَشعيا وَإرميا </a:t>
            </a:r>
          </a:p>
          <a:p>
            <a:pPr algn="ctr" rtl="1"/>
            <a:r>
              <a:rPr lang="ar-LB" sz="4000" b="1" dirty="0">
                <a:solidFill>
                  <a:srgbClr val="FF0000"/>
                </a:solidFill>
              </a:rPr>
              <a:t>(الجُزءُ الأَوّل: أشعيا)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3"/>
          <a:stretch/>
        </p:blipFill>
        <p:spPr>
          <a:xfrm>
            <a:off x="-153894" y="0"/>
            <a:ext cx="9297894" cy="7100047"/>
          </a:xfrm>
        </p:spPr>
      </p:pic>
      <p:sp>
        <p:nvSpPr>
          <p:cNvPr id="5" name="Rounded Rectangular Callout 4"/>
          <p:cNvSpPr/>
          <p:nvPr/>
        </p:nvSpPr>
        <p:spPr>
          <a:xfrm>
            <a:off x="1089213" y="107576"/>
            <a:ext cx="5634318" cy="1573306"/>
          </a:xfrm>
          <a:prstGeom prst="wedgeRoundRectCallout">
            <a:avLst>
              <a:gd name="adj1" fmla="val -8293"/>
              <a:gd name="adj2" fmla="val 109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tx1"/>
                </a:solidFill>
              </a:rPr>
              <a:t>وهَلّ</a:t>
            </a:r>
            <a:r>
              <a:rPr lang="ar-LB" sz="2500" dirty="0">
                <a:solidFill>
                  <a:schemeClr val="tx1"/>
                </a:solidFill>
              </a:rPr>
              <a:t>ق</a:t>
            </a:r>
            <a:r>
              <a:rPr lang="ar-SA" sz="2500" dirty="0">
                <a:solidFill>
                  <a:schemeClr val="tx1"/>
                </a:solidFill>
              </a:rPr>
              <a:t> يا أهل أورَشليم ويا رجال يهوذا احكمو إنتو بيني وبين كرمي في شي كان لازِم أعملو لكَرمي وما عملت</a:t>
            </a:r>
            <a:r>
              <a:rPr lang="ar-LB" sz="2500" dirty="0">
                <a:solidFill>
                  <a:schemeClr val="tx1"/>
                </a:solidFill>
              </a:rPr>
              <a:t>ُ</a:t>
            </a:r>
            <a:r>
              <a:rPr lang="ar-SA" sz="2500" dirty="0">
                <a:solidFill>
                  <a:schemeClr val="tx1"/>
                </a:solidFill>
              </a:rPr>
              <a:t>و؟ ناطِر ي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عطيني عِنَب وما ع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ط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اني إلاَّ حصرُم</a:t>
            </a:r>
            <a:r>
              <a:rPr lang="ar-SA" sz="3200" dirty="0">
                <a:solidFill>
                  <a:schemeClr val="tx1"/>
                </a:solidFill>
              </a:rPr>
              <a:t>".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0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750424"/>
          </a:xfrm>
        </p:spPr>
      </p:pic>
      <p:sp>
        <p:nvSpPr>
          <p:cNvPr id="5" name="Rounded Rectangular Callout 4"/>
          <p:cNvSpPr/>
          <p:nvPr/>
        </p:nvSpPr>
        <p:spPr>
          <a:xfrm>
            <a:off x="820272" y="107576"/>
            <a:ext cx="3617258" cy="1573306"/>
          </a:xfrm>
          <a:prstGeom prst="wedgeRoundRectCallout">
            <a:avLst>
              <a:gd name="adj1" fmla="val -8293"/>
              <a:gd name="adj2" fmla="val 109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آه، رَح بهبِّط كلّ شي عملت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 ورَح بخلْلِيه يرجَع أرض بور،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455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322731" y="564776"/>
            <a:ext cx="3926540" cy="3496235"/>
          </a:xfrm>
          <a:prstGeom prst="wedgeRoundRectCallout">
            <a:avLst>
              <a:gd name="adj1" fmla="val 8488"/>
              <a:gd name="adj2" fmla="val 760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ويطل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فيه الشَوك، وبقول للغ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وم ما 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عطيه شتي. لأنّو 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رم الربّ هنّي بيت إسرائيل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 ناطِر إنو يعيش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بالحَقّ وما بش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وف إلاَّ س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ك الدمّ والص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ريخ</a:t>
            </a:r>
            <a:r>
              <a:rPr lang="ar-LB" sz="2800" dirty="0">
                <a:solidFill>
                  <a:schemeClr val="tx1"/>
                </a:solidFill>
              </a:rPr>
              <a:t>"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br>
              <a:rPr lang="ar-LB" sz="28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30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7918" y="174811"/>
            <a:ext cx="5981497" cy="5056094"/>
          </a:xfrm>
          <a:prstGeom prst="cloudCallout">
            <a:avLst>
              <a:gd name="adj1" fmla="val 70755"/>
              <a:gd name="adj2" fmla="val 13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من ب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عد ما س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معنا </a:t>
            </a:r>
            <a:r>
              <a:rPr lang="ar-LB" sz="4000" b="1" dirty="0">
                <a:solidFill>
                  <a:schemeClr val="tx1"/>
                </a:solidFill>
              </a:rPr>
              <a:t>هال</a:t>
            </a:r>
            <a:r>
              <a:rPr lang="ar-AE" sz="4000" b="1" dirty="0">
                <a:solidFill>
                  <a:schemeClr val="tx1"/>
                </a:solidFill>
              </a:rPr>
              <a:t>ق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ة</a:t>
            </a:r>
            <a:r>
              <a:rPr lang="ar-LB" sz="4000" b="1" dirty="0">
                <a:solidFill>
                  <a:schemeClr val="tx1"/>
                </a:solidFill>
              </a:rPr>
              <a:t>،</a:t>
            </a:r>
            <a:r>
              <a:rPr lang="ar-AE" sz="4000" b="1" dirty="0">
                <a:solidFill>
                  <a:schemeClr val="tx1"/>
                </a:solidFill>
              </a:rPr>
              <a:t> ج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ر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ب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يا </a:t>
            </a:r>
            <a:r>
              <a:rPr lang="ar-LB" sz="4000" b="1" dirty="0">
                <a:solidFill>
                  <a:schemeClr val="tx1"/>
                </a:solidFill>
              </a:rPr>
              <a:t>أ</a:t>
            </a:r>
            <a:r>
              <a:rPr lang="ar-AE" sz="4000" b="1" dirty="0">
                <a:solidFill>
                  <a:schemeClr val="tx1"/>
                </a:solidFill>
              </a:rPr>
              <a:t>صدقائي عمل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ه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لت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م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رين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154" y="0"/>
            <a:ext cx="9776012" cy="626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38" b="-20725"/>
          <a:stretch/>
        </p:blipFill>
        <p:spPr>
          <a:xfrm>
            <a:off x="-295837" y="1062317"/>
            <a:ext cx="9776012" cy="6266329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034117" y="242046"/>
            <a:ext cx="2756647" cy="7664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الإجابة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361329" y="1645021"/>
            <a:ext cx="1434353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السّائِر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321859" y="1676398"/>
            <a:ext cx="1434353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الظُّلمة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91671" y="1707774"/>
            <a:ext cx="1434353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أَبصَر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50541" y="3204879"/>
            <a:ext cx="1434353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نورًا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27929" y="4540620"/>
            <a:ext cx="1362636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مُخلّص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03412" y="4598890"/>
            <a:ext cx="1362636" cy="766483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كَتفِه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189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2" y="242047"/>
            <a:ext cx="8680781" cy="63335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319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82" y="1129553"/>
            <a:ext cx="8680781" cy="5446059"/>
          </a:xfrm>
        </p:spPr>
      </p:pic>
      <p:sp>
        <p:nvSpPr>
          <p:cNvPr id="3" name="Flowchart: Alternate Process 2"/>
          <p:cNvSpPr/>
          <p:nvPr/>
        </p:nvSpPr>
        <p:spPr>
          <a:xfrm>
            <a:off x="4034117" y="242046"/>
            <a:ext cx="2756647" cy="7664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الإجابَة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418729" y="3469341"/>
            <a:ext cx="2214282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عُنقود عِنَب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325470" y="3487270"/>
            <a:ext cx="1994647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أشواك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05318" y="3451411"/>
            <a:ext cx="1994647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بَحص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99412" y="6037729"/>
            <a:ext cx="1891553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غُيوم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473389" y="6069105"/>
            <a:ext cx="1891553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كَرم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72554" y="6100481"/>
            <a:ext cx="1891553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بُرج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04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015" y="130593"/>
            <a:ext cx="8670792" cy="7157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385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015" y="833718"/>
            <a:ext cx="8670792" cy="645458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034117" y="242046"/>
            <a:ext cx="2756647" cy="7664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الإجابة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71600" y="2232212"/>
            <a:ext cx="3348317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إسمُه عَمّانوئيل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61883" y="2761129"/>
            <a:ext cx="3348317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أبصرَ نورًا عظيمًا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801036" y="3290046"/>
            <a:ext cx="2868705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أرسلني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11391" y="4276163"/>
            <a:ext cx="2689410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أجرّب الرّبّ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50576" y="5571563"/>
            <a:ext cx="3016625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وكفرّت خَطيئَتك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446932" y="6082551"/>
            <a:ext cx="2689410" cy="38099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يَنطلِقُ لَنا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39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1"/>
          <a:stretch/>
        </p:blipFill>
        <p:spPr>
          <a:xfrm>
            <a:off x="1654195" y="0"/>
            <a:ext cx="5499641" cy="70011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" y="112058"/>
            <a:ext cx="6745941" cy="20260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rtl="1"/>
            <a:r>
              <a:rPr lang="ar-LB" b="1" dirty="0"/>
              <a:t>وهَلّق خَلّينا كِلنا سَوا نقول هالعِبارة يَلْلي لازم نِتذكَّرها </a:t>
            </a:r>
            <a:br>
              <a:rPr lang="en-US" b="1" dirty="0"/>
            </a:br>
            <a:r>
              <a:rPr lang="ar-LB" b="1" dirty="0"/>
              <a:t>وتِنحِفِر بِقلوبنا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621398"/>
            <a:ext cx="2783541" cy="39772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6" y="2084684"/>
            <a:ext cx="7338125" cy="46028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500" b="1" dirty="0">
                <a:solidFill>
                  <a:schemeClr val="tx1"/>
                </a:solidFill>
              </a:rPr>
              <a:t>ومنخت</a:t>
            </a:r>
            <a:r>
              <a:rPr lang="ar-LB" sz="4500" b="1" dirty="0">
                <a:solidFill>
                  <a:schemeClr val="tx1"/>
                </a:solidFill>
              </a:rPr>
              <a:t>ُ</a:t>
            </a:r>
            <a:r>
              <a:rPr lang="ar-AE" sz="4500" b="1" dirty="0">
                <a:solidFill>
                  <a:schemeClr val="tx1"/>
                </a:solidFill>
              </a:rPr>
              <a:t>م ل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AE" sz="4500" b="1" dirty="0">
                <a:solidFill>
                  <a:schemeClr val="tx1"/>
                </a:solidFill>
              </a:rPr>
              <a:t>قا</a:t>
            </a:r>
            <a:r>
              <a:rPr lang="ar-LB" sz="4500" b="1" dirty="0">
                <a:solidFill>
                  <a:schemeClr val="tx1"/>
                </a:solidFill>
              </a:rPr>
              <a:t>ءْ</a:t>
            </a:r>
            <a:r>
              <a:rPr lang="ar-AE" sz="4500" b="1" dirty="0">
                <a:solidFill>
                  <a:schemeClr val="tx1"/>
                </a:solidFill>
              </a:rPr>
              <a:t>نا الي</a:t>
            </a:r>
            <a:r>
              <a:rPr lang="ar-LB" sz="4500" b="1" dirty="0">
                <a:solidFill>
                  <a:schemeClr val="tx1"/>
                </a:solidFill>
              </a:rPr>
              <a:t>َ</a:t>
            </a:r>
            <a:r>
              <a:rPr lang="ar-AE" sz="4500" b="1" dirty="0">
                <a:solidFill>
                  <a:schemeClr val="tx1"/>
                </a:solidFill>
              </a:rPr>
              <a:t>وم ب</a:t>
            </a:r>
            <a:r>
              <a:rPr lang="ar-LB" sz="4500" b="1" dirty="0">
                <a:solidFill>
                  <a:schemeClr val="tx1"/>
                </a:solidFill>
              </a:rPr>
              <a:t>ِال</a:t>
            </a:r>
            <a:r>
              <a:rPr lang="ar-AE" sz="4500" b="1" dirty="0">
                <a:solidFill>
                  <a:schemeClr val="tx1"/>
                </a:solidFill>
              </a:rPr>
              <a:t>ص</a:t>
            </a:r>
            <a:r>
              <a:rPr lang="ar-LB" sz="4500" b="1" dirty="0">
                <a:solidFill>
                  <a:schemeClr val="tx1"/>
                </a:solidFill>
              </a:rPr>
              <a:t>ّ</a:t>
            </a:r>
            <a:r>
              <a:rPr lang="ar-AE" sz="4500" b="1" dirty="0">
                <a:solidFill>
                  <a:schemeClr val="tx1"/>
                </a:solidFill>
              </a:rPr>
              <a:t>لاة</a:t>
            </a:r>
            <a:r>
              <a:rPr lang="ar-LB" sz="45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4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7" y="1095387"/>
            <a:ext cx="9144000" cy="4189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/>
                </a:solidFill>
              </a:rPr>
              <a:t>ومِنرَنِّم هَلَّق مَع هَالحَرَكات التَّعبيرِيّة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07" y="1156448"/>
            <a:ext cx="9115201" cy="53519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923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1" y="1344706"/>
            <a:ext cx="8722659" cy="42223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488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641824"/>
            <a:ext cx="4331477" cy="3197175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</a:t>
            </a:r>
            <a:r>
              <a:rPr lang="ar-LB" sz="4125">
                <a:solidFill>
                  <a:schemeClr val="tx1"/>
                </a:solidFill>
              </a:rPr>
              <a:t>الأسبوع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2388" y="174813"/>
            <a:ext cx="5177117" cy="4880513"/>
          </a:xfrm>
          <a:prstGeom prst="cloudCallout">
            <a:avLst>
              <a:gd name="adj1" fmla="val 72944"/>
              <a:gd name="adj2" fmla="val 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3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marL="0" lvl="1" algn="ctr" rtl="1"/>
            <a:r>
              <a:rPr lang="ar-LB" sz="3300" dirty="0">
                <a:solidFill>
                  <a:schemeClr val="tx1"/>
                </a:solidFill>
              </a:rPr>
              <a:t>بِلِقاءْنا اليَوم رَحْ نِسمَعْ قِصِّة نَبي عاش حَدّ المَلِك ونبَّهو إنّو تَ يِنجَح بِمُهِمّتو لازم يآمن بِالله.</a:t>
            </a:r>
            <a:endParaRPr lang="en-US" sz="3300" dirty="0">
              <a:solidFill>
                <a:schemeClr val="tx1"/>
              </a:solidFill>
            </a:endParaRPr>
          </a:p>
          <a:p>
            <a:pPr algn="ctr" rtl="1"/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193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" y="66193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41251" y="336177"/>
            <a:ext cx="4964867" cy="2234902"/>
          </a:xfrm>
          <a:prstGeom prst="cloudCallout">
            <a:avLst>
              <a:gd name="adj1" fmla="val -70505"/>
              <a:gd name="adj2" fmla="val 3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هَدَفنا مِن هَاللِّقاء؟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263" y="3025066"/>
            <a:ext cx="726410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نِتعَرَّف</a:t>
            </a:r>
            <a:r>
              <a:rPr lang="ar-LB" sz="3000" dirty="0"/>
              <a:t> عَ دَعوِة أَشعيا ونشوف شو صار مَعو بِالهَيكَل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144793" y="4468382"/>
            <a:ext cx="6748631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نِتنَبَّه لَ إنّو الله </a:t>
            </a:r>
            <a:r>
              <a:rPr lang="ar-LB" sz="3200" dirty="0"/>
              <a:t>قدّوس يَعني مِش متِل البَشَر. وإنّو  الإنسان ما في يقتِرب مِن الله القدّوس إِذا ما سَمَحلو يغَيّرلو قلبو.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076124" y="0"/>
            <a:ext cx="3556887" cy="2973719"/>
          </a:xfrm>
          <a:prstGeom prst="cloudCallout">
            <a:avLst>
              <a:gd name="adj1" fmla="val 15515"/>
              <a:gd name="adj2" fmla="val 69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تطلَّعوا بِهَالرَّسم منيح وقولولي شو شايْفين! 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811"/>
            <a:ext cx="52060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" y="1202846"/>
            <a:ext cx="7096204" cy="5767992"/>
          </a:xfrm>
        </p:spPr>
      </p:pic>
      <p:sp>
        <p:nvSpPr>
          <p:cNvPr id="7" name="Rounded Rectangular Callout 6"/>
          <p:cNvSpPr/>
          <p:nvPr/>
        </p:nvSpPr>
        <p:spPr>
          <a:xfrm>
            <a:off x="1467267" y="997221"/>
            <a:ext cx="5669280" cy="2037805"/>
          </a:xfrm>
          <a:prstGeom prst="wedgeRoundRectCallout">
            <a:avLst>
              <a:gd name="adj1" fmla="val -2806"/>
              <a:gd name="adj2" fmla="val 796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أَشعيا عَم بيتطَلَّع عَ مَريَم وَالطِّفل يَسوع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16306"/>
            <a:ext cx="2783541" cy="397725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47114" y="981635"/>
            <a:ext cx="5471298" cy="3484176"/>
          </a:xfrm>
          <a:prstGeom prst="cloudCallout">
            <a:avLst>
              <a:gd name="adj1" fmla="val 64839"/>
              <a:gd name="adj2" fmla="val 4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برافو!!! أَشعيا هُوّي مِن الأنبِيا يَلْلي تنَبّوا بولادِة يَسوع مِن العَدرا مَريم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</TotalTime>
  <Words>1042</Words>
  <Application>Microsoft Office PowerPoint</Application>
  <PresentationFormat>On-screen Show (4:3)</PresentationFormat>
  <Paragraphs>125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الخامِس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وهَلّق خَلّينا كِلنا سَوا نقول هالعِبارة يَلْلي لازم نِتذكَّرها  وتِنحِفِر بِقلوبنا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(الجُزءُ الأَوّل: أشعيا)</dc:title>
  <dc:creator>Michel Haddad</dc:creator>
  <cp:lastModifiedBy>Michel Haddad (Prof)</cp:lastModifiedBy>
  <cp:revision>83</cp:revision>
  <cp:lastPrinted>2020-10-15T07:56:23Z</cp:lastPrinted>
  <dcterms:created xsi:type="dcterms:W3CDTF">2020-08-25T06:38:39Z</dcterms:created>
  <dcterms:modified xsi:type="dcterms:W3CDTF">2022-04-08T17:49:13Z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12590387-8CF2-4E8B-8C16-331EBE19537A</vt:lpwstr>
  </property>
  <property fmtid="{D5CDD505-2E9C-101B-9397-08002B2CF9AE}" pid="3" name="ArticulatePath">
    <vt:lpwstr>eb4-renc-04-اللقاء الرابع رابع اساسي</vt:lpwstr>
  </property>
</Properties>
</file>