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8"/>
  </p:notesMasterIdLst>
  <p:sldIdLst>
    <p:sldId id="257" r:id="rId2"/>
    <p:sldId id="339" r:id="rId3"/>
    <p:sldId id="258" r:id="rId4"/>
    <p:sldId id="292" r:id="rId5"/>
    <p:sldId id="289" r:id="rId6"/>
    <p:sldId id="259" r:id="rId7"/>
    <p:sldId id="290" r:id="rId8"/>
    <p:sldId id="264" r:id="rId9"/>
    <p:sldId id="326" r:id="rId10"/>
    <p:sldId id="328" r:id="rId11"/>
    <p:sldId id="356" r:id="rId12"/>
    <p:sldId id="385" r:id="rId13"/>
    <p:sldId id="357" r:id="rId14"/>
    <p:sldId id="400" r:id="rId15"/>
    <p:sldId id="401" r:id="rId16"/>
    <p:sldId id="402" r:id="rId17"/>
    <p:sldId id="389" r:id="rId18"/>
    <p:sldId id="358" r:id="rId19"/>
    <p:sldId id="390" r:id="rId20"/>
    <p:sldId id="391" r:id="rId21"/>
    <p:sldId id="392" r:id="rId22"/>
    <p:sldId id="393" r:id="rId23"/>
    <p:sldId id="394" r:id="rId24"/>
    <p:sldId id="395" r:id="rId25"/>
    <p:sldId id="286" r:id="rId26"/>
    <p:sldId id="288" r:id="rId27"/>
    <p:sldId id="396" r:id="rId28"/>
    <p:sldId id="306" r:id="rId29"/>
    <p:sldId id="397" r:id="rId30"/>
    <p:sldId id="303" r:id="rId31"/>
    <p:sldId id="383" r:id="rId32"/>
    <p:sldId id="399" r:id="rId33"/>
    <p:sldId id="384" r:id="rId34"/>
    <p:sldId id="381" r:id="rId35"/>
    <p:sldId id="285" r:id="rId36"/>
    <p:sldId id="283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AEF4F8"/>
    <a:srgbClr val="FF9933"/>
    <a:srgbClr val="CCFFFF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D1BE9-7A04-4212-B0D5-6E6422785010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D05F-2FDB-4D92-9FEB-43FCD585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22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5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8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0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7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6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1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31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1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3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8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6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0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5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2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5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6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183" y="1914856"/>
            <a:ext cx="7569946" cy="162689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41" y="5419032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الرّابِع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578" y="-168088"/>
            <a:ext cx="9368117" cy="7026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4965" y="4303455"/>
            <a:ext cx="4978672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لمَّا هجَم ملِك بابِل على أورَشليم، أخَد من الش</a:t>
            </a:r>
            <a:r>
              <a:rPr lang="ar-LB" sz="3200" dirty="0"/>
              <a:t>ّ</a:t>
            </a:r>
            <a:r>
              <a:rPr lang="ar-SA" sz="3200" dirty="0"/>
              <a:t>عب أسرى من بيناتُن كاهِن </a:t>
            </a:r>
            <a:r>
              <a:rPr lang="ar-LB" sz="3200" dirty="0"/>
              <a:t>إ</a:t>
            </a:r>
            <a:r>
              <a:rPr lang="ar-SA" sz="3200" dirty="0"/>
              <a:t>سم</a:t>
            </a:r>
            <a:r>
              <a:rPr lang="ar-LB" sz="3200" dirty="0"/>
              <a:t>ُ</a:t>
            </a:r>
            <a:r>
              <a:rPr lang="ar-SA" sz="3200" dirty="0"/>
              <a:t>و ح</a:t>
            </a:r>
            <a:r>
              <a:rPr lang="ar-LB" sz="3200" dirty="0"/>
              <a:t>َ</a:t>
            </a:r>
            <a:r>
              <a:rPr lang="ar-SA" sz="3200" dirty="0"/>
              <a:t>زقيال. وأسَر بقيَّة الش</a:t>
            </a:r>
            <a:r>
              <a:rPr lang="ar-LB" sz="3200" dirty="0"/>
              <a:t>َّ</a:t>
            </a:r>
            <a:r>
              <a:rPr lang="ar-SA" sz="3200" dirty="0"/>
              <a:t>عب وبعَتُن على بابِل.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435" y="3626346"/>
            <a:ext cx="4047565" cy="3231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4400" dirty="0"/>
              <a:t> </a:t>
            </a:r>
            <a:r>
              <a:rPr lang="ar-SA" sz="3200" dirty="0"/>
              <a:t>وه</a:t>
            </a:r>
            <a:r>
              <a:rPr lang="ar-LB" sz="3200" dirty="0"/>
              <a:t>ِ</a:t>
            </a:r>
            <a:r>
              <a:rPr lang="ar-SA" sz="3200" dirty="0"/>
              <a:t>نّ</a:t>
            </a:r>
            <a:r>
              <a:rPr lang="ar-LB" sz="3200" dirty="0"/>
              <a:t>ي</a:t>
            </a:r>
            <a:r>
              <a:rPr lang="ar-SA" sz="3200" dirty="0"/>
              <a:t> ب</a:t>
            </a:r>
            <a:r>
              <a:rPr lang="ar-LB" sz="3200" dirty="0"/>
              <a:t>ِ</a:t>
            </a:r>
            <a:r>
              <a:rPr lang="ar-SA" sz="3200" dirty="0"/>
              <a:t>الأ</a:t>
            </a:r>
            <a:r>
              <a:rPr lang="ar-LB" sz="3200" dirty="0"/>
              <a:t>َ</a:t>
            </a:r>
            <a:r>
              <a:rPr lang="ar-SA" sz="3200" dirty="0"/>
              <a:t>سر، ي</a:t>
            </a:r>
            <a:r>
              <a:rPr lang="ar-LB" sz="3200" dirty="0"/>
              <a:t>ِ</a:t>
            </a:r>
            <a:r>
              <a:rPr lang="ar-SA" sz="3200" dirty="0"/>
              <a:t>ع</a:t>
            </a:r>
            <a:r>
              <a:rPr lang="ar-LB" sz="3200" dirty="0"/>
              <a:t>ْ</a:t>
            </a:r>
            <a:r>
              <a:rPr lang="ar-SA" sz="3200" dirty="0"/>
              <a:t>ني ب</a:t>
            </a:r>
            <a:r>
              <a:rPr lang="ar-LB" sz="3200" dirty="0"/>
              <a:t>ِ</a:t>
            </a:r>
            <a:r>
              <a:rPr lang="ar-SA" sz="3200" dirty="0"/>
              <a:t>بلاد غ</a:t>
            </a:r>
            <a:r>
              <a:rPr lang="ar-LB" sz="3200" dirty="0"/>
              <a:t>َ</a:t>
            </a:r>
            <a:r>
              <a:rPr lang="ar-SA" sz="3200" dirty="0"/>
              <a:t>ريبة، كانو ي</a:t>
            </a:r>
            <a:r>
              <a:rPr lang="ar-LB" sz="3200" dirty="0"/>
              <a:t>ئ</a:t>
            </a:r>
            <a:r>
              <a:rPr lang="ar-SA" sz="3200" dirty="0"/>
              <a:t>سانين</a:t>
            </a:r>
            <a:r>
              <a:rPr lang="ar-LB" sz="3200" dirty="0"/>
              <a:t>.</a:t>
            </a:r>
            <a:r>
              <a:rPr lang="ar-SA" sz="3200" dirty="0"/>
              <a:t> صار ح</a:t>
            </a:r>
            <a:r>
              <a:rPr lang="ar-LB" sz="3200" dirty="0"/>
              <a:t>َ</a:t>
            </a:r>
            <a:r>
              <a:rPr lang="ar-SA" sz="3200" dirty="0"/>
              <a:t>زقيال يش</a:t>
            </a:r>
            <a:r>
              <a:rPr lang="ar-LB" sz="3200" dirty="0"/>
              <a:t>َ</a:t>
            </a:r>
            <a:r>
              <a:rPr lang="ar-SA" sz="3200" dirty="0"/>
              <a:t>جعُن ويق</a:t>
            </a:r>
            <a:r>
              <a:rPr lang="ar-LB" sz="3200" dirty="0"/>
              <a:t>َ</a:t>
            </a:r>
            <a:r>
              <a:rPr lang="ar-SA" sz="3200" dirty="0"/>
              <a:t>وّي ع</a:t>
            </a:r>
            <a:r>
              <a:rPr lang="ar-LB" sz="3200" dirty="0"/>
              <a:t>َ</a:t>
            </a:r>
            <a:r>
              <a:rPr lang="ar-SA" sz="3200" dirty="0"/>
              <a:t>زيمتُن ويق</a:t>
            </a:r>
            <a:r>
              <a:rPr lang="ar-LB" sz="3200" dirty="0"/>
              <a:t>ُ</a:t>
            </a:r>
            <a:r>
              <a:rPr lang="ar-SA" sz="3200" dirty="0"/>
              <a:t>ول للن</a:t>
            </a:r>
            <a:r>
              <a:rPr lang="ar-LB" sz="3200" dirty="0"/>
              <a:t>ّ</a:t>
            </a:r>
            <a:r>
              <a:rPr lang="ar-SA" sz="3200" dirty="0"/>
              <a:t>اس ي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لي كانو</a:t>
            </a:r>
            <a:r>
              <a:rPr lang="ar-LB" sz="3200" dirty="0"/>
              <a:t>ا</a:t>
            </a:r>
            <a:r>
              <a:rPr lang="ar-SA" sz="3200" dirty="0"/>
              <a:t> م</a:t>
            </a:r>
            <a:r>
              <a:rPr lang="ar-LB" sz="3200" dirty="0"/>
              <a:t>َ</a:t>
            </a:r>
            <a:r>
              <a:rPr lang="ar-SA" sz="3200" dirty="0"/>
              <a:t>عو: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89212" y="3092824"/>
            <a:ext cx="3671047" cy="2433917"/>
          </a:xfrm>
          <a:prstGeom prst="wedgeEllipseCallout">
            <a:avLst>
              <a:gd name="adj1" fmla="val 1145"/>
              <a:gd name="adj2" fmla="val -9109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>
                <a:solidFill>
                  <a:schemeClr val="tx1"/>
                </a:solidFill>
              </a:rPr>
              <a:t>«</a:t>
            </a:r>
            <a:r>
              <a:rPr lang="ar-SA" sz="3200" dirty="0">
                <a:solidFill>
                  <a:schemeClr val="tx1"/>
                </a:solidFill>
              </a:rPr>
              <a:t>ما تخاف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وا! الله م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ش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 رَح بيتر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كنا</a:t>
            </a:r>
            <a:r>
              <a:rPr lang="ar-LB" sz="3200" dirty="0">
                <a:solidFill>
                  <a:schemeClr val="tx1"/>
                </a:solidFill>
              </a:rPr>
              <a:t>»</a:t>
            </a:r>
            <a:r>
              <a:rPr lang="ar-SA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74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6294" y="0"/>
            <a:ext cx="24877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dirty="0"/>
              <a:t>وي</a:t>
            </a:r>
            <a:r>
              <a:rPr lang="ar-LB" sz="3600" dirty="0"/>
              <a:t>ْ</a:t>
            </a:r>
            <a:r>
              <a:rPr lang="ar-SA" sz="3600" dirty="0"/>
              <a:t>ق</a:t>
            </a:r>
            <a:r>
              <a:rPr lang="ar-LB" sz="3600" dirty="0"/>
              <a:t>ِ</a:t>
            </a:r>
            <a:r>
              <a:rPr lang="ar-SA" sz="3600" dirty="0"/>
              <a:t>ل</a:t>
            </a:r>
            <a:r>
              <a:rPr lang="ar-LB" sz="3600" dirty="0"/>
              <a:t>ْ</a:t>
            </a:r>
            <a:r>
              <a:rPr lang="ar-SA" sz="3600" dirty="0"/>
              <a:t>لن شو سِمِع من قبَل الربّ </a:t>
            </a:r>
            <a:endParaRPr lang="en-US" sz="2800" dirty="0">
              <a:cs typeface="+mj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768788" y="2474260"/>
            <a:ext cx="3025587" cy="4383740"/>
          </a:xfrm>
          <a:prstGeom prst="cloudCallout">
            <a:avLst>
              <a:gd name="adj1" fmla="val 30463"/>
              <a:gd name="adj2" fmla="val -695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«</a:t>
            </a:r>
            <a:r>
              <a:rPr lang="ar-SA" sz="3000" dirty="0">
                <a:solidFill>
                  <a:schemeClr val="tx1"/>
                </a:solidFill>
              </a:rPr>
              <a:t>رَح بجمَع ش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عبي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تل ما الر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اعي بيجمَع الخراف ورَح بخلِّص ه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الش</a:t>
            </a:r>
            <a:r>
              <a:rPr lang="ar-LB" sz="3000" dirty="0">
                <a:solidFill>
                  <a:schemeClr val="tx1"/>
                </a:solidFill>
              </a:rPr>
              <a:t>َّ</a:t>
            </a:r>
            <a:r>
              <a:rPr lang="ar-SA" sz="3000" dirty="0">
                <a:solidFill>
                  <a:schemeClr val="tx1"/>
                </a:solidFill>
              </a:rPr>
              <a:t>عب</a:t>
            </a:r>
            <a:r>
              <a:rPr lang="ar-LB" sz="3000" dirty="0">
                <a:solidFill>
                  <a:schemeClr val="tx1"/>
                </a:solidFill>
              </a:rPr>
              <a:t>!»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0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7918"/>
            <a:ext cx="9144000" cy="70059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312894" y="4545106"/>
            <a:ext cx="5661211" cy="1922929"/>
          </a:xfrm>
          <a:prstGeom prst="cloudCallout">
            <a:avLst>
              <a:gd name="adj1" fmla="val 51942"/>
              <a:gd name="adj2" fmla="val -16699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رَح بجمَع خرافي من كلّ 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الشعوب، وأنا رَح برعَى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خرافي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19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95610" cy="69790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163671" y="2635623"/>
            <a:ext cx="3980329" cy="4222377"/>
          </a:xfrm>
          <a:prstGeom prst="cloudCallout">
            <a:avLst>
              <a:gd name="adj1" fmla="val -6341"/>
              <a:gd name="adj2" fmla="val -9141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الضايعَة بر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وح وبجيبها</a:t>
            </a:r>
            <a:r>
              <a:rPr lang="ar-LB" sz="2800" dirty="0">
                <a:solidFill>
                  <a:schemeClr val="tx1"/>
                </a:solidFill>
              </a:rPr>
              <a:t>؛</a:t>
            </a:r>
            <a:r>
              <a:rPr lang="ar-SA" sz="2800" dirty="0">
                <a:solidFill>
                  <a:schemeClr val="tx1"/>
                </a:solidFill>
              </a:rPr>
              <a:t> والمَكسورة بجبّر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سرها</a:t>
            </a:r>
            <a:r>
              <a:rPr lang="ar-LB" sz="2800" dirty="0">
                <a:solidFill>
                  <a:schemeClr val="tx1"/>
                </a:solidFill>
              </a:rPr>
              <a:t>؛</a:t>
            </a:r>
            <a:r>
              <a:rPr lang="ar-SA" sz="2800" dirty="0">
                <a:solidFill>
                  <a:schemeClr val="tx1"/>
                </a:solidFill>
              </a:rPr>
              <a:t> والض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عيفة بقوِّيها ورَح بجيب راعي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ر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عاها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25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5318" y="3711388"/>
            <a:ext cx="40475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م</a:t>
            </a:r>
            <a:r>
              <a:rPr lang="ar-LB" sz="3200" dirty="0"/>
              <a:t>ِ</a:t>
            </a:r>
            <a:r>
              <a:rPr lang="ar-SA" sz="3200" dirty="0"/>
              <a:t>ش ك</a:t>
            </a:r>
            <a:r>
              <a:rPr lang="ar-LB" sz="3200" dirty="0"/>
              <a:t>ِ</a:t>
            </a:r>
            <a:r>
              <a:rPr lang="ar-SA" sz="3200" dirty="0"/>
              <a:t>رمالك</a:t>
            </a:r>
            <a:r>
              <a:rPr lang="ar-LB" sz="3200" dirty="0"/>
              <a:t>ُ</a:t>
            </a:r>
            <a:r>
              <a:rPr lang="ar-SA" sz="3200" dirty="0"/>
              <a:t>ن رَح ب</a:t>
            </a:r>
            <a:r>
              <a:rPr lang="ar-LB" sz="3200" dirty="0"/>
              <a:t>َ</a:t>
            </a:r>
            <a:r>
              <a:rPr lang="ar-SA" sz="3200" dirty="0"/>
              <a:t>عمِل ه</a:t>
            </a:r>
            <a:r>
              <a:rPr lang="ar-LB" sz="3200" dirty="0"/>
              <a:t>َ</a:t>
            </a:r>
            <a:r>
              <a:rPr lang="ar-SA" sz="3200" dirty="0"/>
              <a:t>الش</a:t>
            </a:r>
            <a:r>
              <a:rPr lang="ar-LB" sz="3200" dirty="0"/>
              <a:t>ّ</a:t>
            </a:r>
            <a:r>
              <a:rPr lang="ar-SA" sz="3200" dirty="0"/>
              <a:t>ي، ول</a:t>
            </a:r>
            <a:r>
              <a:rPr lang="ar-LB" sz="3200" dirty="0"/>
              <a:t>َ</a:t>
            </a:r>
            <a:r>
              <a:rPr lang="ar-SA" sz="3200" dirty="0"/>
              <a:t>ك</a:t>
            </a:r>
            <a:r>
              <a:rPr lang="ar-LB" sz="3200" dirty="0"/>
              <a:t>ِ</a:t>
            </a:r>
            <a:r>
              <a:rPr lang="ar-SA" sz="3200" dirty="0"/>
              <a:t>ن ك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ْ</a:t>
            </a:r>
            <a:r>
              <a:rPr lang="ar-SA" sz="3200" dirty="0"/>
              <a:t>مال </a:t>
            </a:r>
            <a:r>
              <a:rPr lang="ar-LB" sz="3200" dirty="0"/>
              <a:t>إ</a:t>
            </a:r>
            <a:r>
              <a:rPr lang="ar-SA" sz="3200" dirty="0"/>
              <a:t>سمي الق</a:t>
            </a:r>
            <a:r>
              <a:rPr lang="ar-LB" sz="3200" dirty="0"/>
              <a:t>ُ</a:t>
            </a:r>
            <a:r>
              <a:rPr lang="ar-SA" sz="3200" dirty="0"/>
              <a:t>د</a:t>
            </a:r>
            <a:r>
              <a:rPr lang="ar-LB" sz="3200" dirty="0"/>
              <a:t>ّ</a:t>
            </a:r>
            <a:r>
              <a:rPr lang="ar-SA" sz="3200" dirty="0"/>
              <a:t>وس ي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ْل</a:t>
            </a:r>
            <a:r>
              <a:rPr lang="ar-SA" sz="3200" dirty="0"/>
              <a:t>ي د</a:t>
            </a:r>
            <a:r>
              <a:rPr lang="ar-LB" sz="3200" dirty="0"/>
              <a:t>َ</a:t>
            </a:r>
            <a:r>
              <a:rPr lang="ar-SA" sz="3200" dirty="0"/>
              <a:t>ن</a:t>
            </a:r>
            <a:r>
              <a:rPr lang="ar-LB" sz="3200" dirty="0"/>
              <a:t>َّ</a:t>
            </a:r>
            <a:r>
              <a:rPr lang="ar-SA" sz="3200" dirty="0"/>
              <a:t>ست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ه</a:t>
            </a:r>
            <a:r>
              <a:rPr lang="ar-SA" sz="3200" dirty="0"/>
              <a:t> ب</a:t>
            </a:r>
            <a:r>
              <a:rPr lang="ar-LB" sz="3200" dirty="0"/>
              <a:t>َ</a:t>
            </a:r>
            <a:r>
              <a:rPr lang="ar-SA" sz="3200" dirty="0"/>
              <a:t>ين الش</a:t>
            </a:r>
            <a:r>
              <a:rPr lang="ar-LB" sz="3200" dirty="0"/>
              <a:t>ّ</a:t>
            </a:r>
            <a:r>
              <a:rPr lang="ar-SA" sz="3200" dirty="0"/>
              <a:t>عوب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48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88970" y="0"/>
            <a:ext cx="5560502" cy="2353235"/>
          </a:xfrm>
          <a:prstGeom prst="cloudCallout">
            <a:avLst>
              <a:gd name="adj1" fmla="val 55589"/>
              <a:gd name="adj2" fmla="val 6536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رَح ب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عطيك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ن ق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لب جديد، ب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دَل الق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لب الح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جَر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ي فيك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ن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7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122685" y="4410635"/>
            <a:ext cx="6488349" cy="2447365"/>
          </a:xfrm>
          <a:prstGeom prst="cloudCallout">
            <a:avLst>
              <a:gd name="adj1" fmla="val 53931"/>
              <a:gd name="adj2" fmla="val -695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ب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عطيك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ن ق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لب م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ن ل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حم قاد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ر يحبّ وه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يك بكون أنا إلهك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ن وإنت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و ب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تكونو</a:t>
            </a:r>
            <a:r>
              <a:rPr lang="ar-LB" sz="3200" dirty="0">
                <a:solidFill>
                  <a:schemeClr val="bg1"/>
                </a:solidFill>
              </a:rPr>
              <a:t>ا</a:t>
            </a:r>
            <a:r>
              <a:rPr lang="ar-SA" sz="3200" dirty="0">
                <a:solidFill>
                  <a:schemeClr val="bg1"/>
                </a:solidFill>
              </a:rPr>
              <a:t> ش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عبي</a:t>
            </a:r>
            <a:r>
              <a:rPr lang="ar-SA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4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2071" y="0"/>
            <a:ext cx="48519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وخ</a:t>
            </a:r>
            <a:r>
              <a:rPr lang="ar-LB" sz="3000" dirty="0"/>
              <a:t>َ</a:t>
            </a:r>
            <a:r>
              <a:rPr lang="ar-SA" sz="3000" dirty="0"/>
              <a:t>بّ</a:t>
            </a:r>
            <a:r>
              <a:rPr lang="ar-LB" sz="3000" dirty="0"/>
              <a:t>ِ</a:t>
            </a:r>
            <a:r>
              <a:rPr lang="ar-SA" sz="3000" dirty="0"/>
              <a:t>ر</a:t>
            </a:r>
            <a:r>
              <a:rPr lang="ar-LB" sz="3000" dirty="0"/>
              <a:t>ُ</a:t>
            </a:r>
            <a:r>
              <a:rPr lang="ar-SA" sz="3000" dirty="0"/>
              <a:t>ن كيف الله أ</a:t>
            </a:r>
            <a:r>
              <a:rPr lang="ar-LB" sz="3000" dirty="0"/>
              <a:t>َ</a:t>
            </a:r>
            <a:r>
              <a:rPr lang="ar-SA" sz="3000" dirty="0"/>
              <a:t>خ</a:t>
            </a:r>
            <a:r>
              <a:rPr lang="ar-LB" sz="3000" dirty="0"/>
              <a:t>َ</a:t>
            </a:r>
            <a:r>
              <a:rPr lang="ar-SA" sz="3000" dirty="0"/>
              <a:t>د</a:t>
            </a:r>
            <a:r>
              <a:rPr lang="ar-LB" sz="3000" dirty="0"/>
              <a:t>ُ</a:t>
            </a:r>
            <a:r>
              <a:rPr lang="ar-SA" sz="3000" dirty="0"/>
              <a:t>و ع</a:t>
            </a:r>
            <a:r>
              <a:rPr lang="ar-LB" sz="3000" dirty="0"/>
              <a:t>َ</a:t>
            </a:r>
            <a:r>
              <a:rPr lang="ar-SA" sz="3000" dirty="0"/>
              <a:t>لى س</a:t>
            </a:r>
            <a:r>
              <a:rPr lang="ar-LB" sz="3000" dirty="0"/>
              <a:t>َ</a:t>
            </a:r>
            <a:r>
              <a:rPr lang="ar-SA" sz="3000" dirty="0"/>
              <a:t>هل كل</a:t>
            </a:r>
            <a:r>
              <a:rPr lang="ar-LB" sz="3000" dirty="0"/>
              <a:t>ْ</a:t>
            </a:r>
            <a:r>
              <a:rPr lang="ar-SA" sz="3000" dirty="0"/>
              <a:t>ل</a:t>
            </a:r>
            <a:r>
              <a:rPr lang="ar-LB" sz="3000" dirty="0"/>
              <a:t>ُ</a:t>
            </a:r>
            <a:r>
              <a:rPr lang="ar-SA" sz="3000" dirty="0"/>
              <a:t>و عظام يابسة،</a:t>
            </a:r>
            <a:endParaRPr lang="ar-LB" sz="3000" dirty="0"/>
          </a:p>
          <a:p>
            <a:pPr algn="ctr" rtl="1"/>
            <a:r>
              <a:rPr lang="ar-SA" sz="3000" dirty="0"/>
              <a:t> ع</a:t>
            </a:r>
            <a:r>
              <a:rPr lang="ar-LB" sz="3000" dirty="0"/>
              <a:t>َ</a:t>
            </a:r>
            <a:r>
              <a:rPr lang="ar-SA" sz="3000" dirty="0"/>
              <a:t>لامة المَوت وق</a:t>
            </a:r>
            <a:r>
              <a:rPr lang="ar-LB" sz="3000" dirty="0"/>
              <a:t>َ</a:t>
            </a:r>
            <a:r>
              <a:rPr lang="ar-SA" sz="3000" dirty="0"/>
              <a:t>ل</a:t>
            </a:r>
            <a:r>
              <a:rPr lang="ar-LB" sz="3000" dirty="0"/>
              <a:t>ْ</a:t>
            </a:r>
            <a:r>
              <a:rPr lang="ar-SA" sz="3000" dirty="0"/>
              <a:t>ل</a:t>
            </a:r>
            <a:r>
              <a:rPr lang="ar-LB" sz="3000" dirty="0"/>
              <a:t>ُ</a:t>
            </a:r>
            <a:r>
              <a:rPr lang="ar-SA" sz="3000" dirty="0"/>
              <a:t>و</a:t>
            </a:r>
            <a:r>
              <a:rPr lang="ar-LB" sz="3000" dirty="0"/>
              <a:t> </a:t>
            </a:r>
            <a:r>
              <a:rPr lang="ar-SA" sz="3000" dirty="0"/>
              <a:t>الر</a:t>
            </a:r>
            <a:r>
              <a:rPr lang="ar-LB" sz="3000" dirty="0"/>
              <a:t>ّ</a:t>
            </a:r>
            <a:r>
              <a:rPr lang="ar-SA" sz="3000" dirty="0"/>
              <a:t>بّ</a:t>
            </a:r>
            <a:r>
              <a:rPr lang="ar-LB" sz="3000" dirty="0"/>
              <a:t>:</a:t>
            </a:r>
            <a:r>
              <a:rPr lang="ar-SA" sz="3000" dirty="0"/>
              <a:t> </a:t>
            </a:r>
            <a:endParaRPr lang="en-US" sz="30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88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694329" y="0"/>
            <a:ext cx="6521825" cy="4251189"/>
          </a:xfrm>
          <a:prstGeom prst="cloudCallout">
            <a:avLst>
              <a:gd name="adj1" fmla="val 57210"/>
              <a:gd name="adj2" fmla="val -3058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قول ل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ه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العضام،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 يا عضام يابس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ة، اسم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عو</a:t>
            </a:r>
            <a:r>
              <a:rPr lang="ar-LB" sz="3600" dirty="0">
                <a:solidFill>
                  <a:schemeClr val="tx1"/>
                </a:solidFill>
              </a:rPr>
              <a:t>ا</a:t>
            </a:r>
            <a:r>
              <a:rPr lang="ar-SA" sz="3600" dirty="0">
                <a:solidFill>
                  <a:schemeClr val="tx1"/>
                </a:solidFill>
              </a:rPr>
              <a:t> كلمة الر</a:t>
            </a:r>
            <a:r>
              <a:rPr lang="ar-LB" sz="3600" dirty="0">
                <a:solidFill>
                  <a:schemeClr val="tx1"/>
                </a:solidFill>
              </a:rPr>
              <a:t>ّ</a:t>
            </a:r>
            <a:r>
              <a:rPr lang="ar-SA" sz="3600" dirty="0">
                <a:solidFill>
                  <a:schemeClr val="tx1"/>
                </a:solidFill>
              </a:rPr>
              <a:t>بّ، رَح بِ</a:t>
            </a:r>
            <a:r>
              <a:rPr lang="ar-LB" sz="3600" dirty="0">
                <a:solidFill>
                  <a:schemeClr val="tx1"/>
                </a:solidFill>
              </a:rPr>
              <a:t>ي</a:t>
            </a:r>
            <a:r>
              <a:rPr lang="ar-SA" sz="3600" dirty="0">
                <a:solidFill>
                  <a:schemeClr val="tx1"/>
                </a:solidFill>
              </a:rPr>
              <a:t>ح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ط فيك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ن روح وبت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رجَعوا ل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لحياة وهَيك بت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عرفوا إ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نّي أنا الر</a:t>
            </a:r>
            <a:r>
              <a:rPr lang="ar-LB" sz="3600" dirty="0">
                <a:solidFill>
                  <a:schemeClr val="tx1"/>
                </a:solidFill>
              </a:rPr>
              <a:t>َّ</a:t>
            </a:r>
            <a:r>
              <a:rPr lang="ar-SA" sz="3600" dirty="0">
                <a:solidFill>
                  <a:schemeClr val="tx1"/>
                </a:solidFill>
              </a:rPr>
              <a:t>بّ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r>
              <a:rPr lang="ar-SA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3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034" y="0"/>
            <a:ext cx="4810109" cy="70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225014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78223" y="268944"/>
            <a:ext cx="8565777" cy="1667433"/>
          </a:xfrm>
          <a:prstGeom prst="cloudCallout">
            <a:avLst>
              <a:gd name="adj1" fmla="val -53352"/>
              <a:gd name="adj2" fmla="val -466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نت عَم بقول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الك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لام، وسم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عت ص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وت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تل الر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عد وصارت العظام تقرّ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ب م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عضا وصار يرب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ى عل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يها 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حم.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3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8259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682" y="4545106"/>
            <a:ext cx="40239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dirty="0">
                <a:solidFill>
                  <a:schemeClr val="bg1"/>
                </a:solidFill>
              </a:rPr>
              <a:t>كان أشعيا واحَد مِن بيناتُن.</a:t>
            </a:r>
            <a:endParaRPr lang="en-US" sz="4400" dirty="0">
              <a:solidFill>
                <a:schemeClr val="bg1"/>
              </a:solidFill>
            </a:endParaRPr>
          </a:p>
          <a:p>
            <a:pPr algn="ctr" rtl="1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0"/>
            <a:ext cx="1922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dirty="0"/>
              <a:t>وق</a:t>
            </a:r>
            <a:r>
              <a:rPr lang="ar-LB" sz="4000" dirty="0"/>
              <a:t>َ</a:t>
            </a:r>
            <a:r>
              <a:rPr lang="ar-SA" sz="4000" dirty="0"/>
              <a:t>ل</a:t>
            </a:r>
            <a:r>
              <a:rPr lang="ar-LB" sz="4000" dirty="0"/>
              <a:t>ْ</a:t>
            </a:r>
            <a:r>
              <a:rPr lang="ar-SA" sz="4000" dirty="0"/>
              <a:t>ل</a:t>
            </a:r>
            <a:r>
              <a:rPr lang="ar-LB" sz="4000" dirty="0"/>
              <a:t>ُ</a:t>
            </a:r>
            <a:r>
              <a:rPr lang="ar-SA" sz="4000" dirty="0"/>
              <a:t>و</a:t>
            </a:r>
            <a:r>
              <a:rPr lang="ar-LB" sz="4000" dirty="0"/>
              <a:t> </a:t>
            </a:r>
            <a:r>
              <a:rPr lang="ar-SA" sz="4000" dirty="0"/>
              <a:t>الر</a:t>
            </a:r>
            <a:r>
              <a:rPr lang="ar-LB" sz="4000" dirty="0"/>
              <a:t>ّ</a:t>
            </a:r>
            <a:r>
              <a:rPr lang="ar-SA" sz="4000" dirty="0"/>
              <a:t>بّ:</a:t>
            </a:r>
            <a:endParaRPr lang="en-US" sz="4000" dirty="0">
              <a:cs typeface="+mj-cs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7919" y="2754728"/>
            <a:ext cx="6972441" cy="3793990"/>
          </a:xfrm>
          <a:prstGeom prst="cloudCallout">
            <a:avLst>
              <a:gd name="adj1" fmla="val 58482"/>
              <a:gd name="adj2" fmla="val -2508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قول ل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ه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ا العضام و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ط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وب يج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ي عل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يها الر</a:t>
            </a:r>
            <a:r>
              <a:rPr lang="ar-LB" sz="3600" dirty="0">
                <a:solidFill>
                  <a:schemeClr val="tx1"/>
                </a:solidFill>
              </a:rPr>
              <a:t>ّ</a:t>
            </a:r>
            <a:r>
              <a:rPr lang="ar-SA" sz="3600" dirty="0">
                <a:solidFill>
                  <a:schemeClr val="tx1"/>
                </a:solidFill>
              </a:rPr>
              <a:t>وح، ت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عا يا ر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وح الله م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 الر</a:t>
            </a:r>
            <a:r>
              <a:rPr lang="ar-LB" sz="3600" dirty="0">
                <a:solidFill>
                  <a:schemeClr val="tx1"/>
                </a:solidFill>
              </a:rPr>
              <a:t>ّ</a:t>
            </a:r>
            <a:r>
              <a:rPr lang="ar-SA" sz="3600" dirty="0">
                <a:solidFill>
                  <a:schemeClr val="tx1"/>
                </a:solidFill>
              </a:rPr>
              <a:t>ياح الأربَع ونفوخ على الأموات ت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 ي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ع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ي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ش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وا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r>
              <a:rPr lang="ar-SA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00854"/>
            <a:ext cx="9278471" cy="6958853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450976" y="3415553"/>
            <a:ext cx="4854389" cy="3188872"/>
          </a:xfrm>
          <a:prstGeom prst="cloudCallout">
            <a:avLst>
              <a:gd name="adj1" fmla="val -24504"/>
              <a:gd name="adj2" fmla="val -1072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وقل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ت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 هالكلام وإجا فيه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ن الر</a:t>
            </a:r>
            <a:r>
              <a:rPr lang="ar-LB" sz="3600" dirty="0">
                <a:solidFill>
                  <a:schemeClr val="tx1"/>
                </a:solidFill>
              </a:rPr>
              <a:t>ُّ</a:t>
            </a:r>
            <a:r>
              <a:rPr lang="ar-SA" sz="3600" dirty="0">
                <a:solidFill>
                  <a:schemeClr val="tx1"/>
                </a:solidFill>
              </a:rPr>
              <a:t>وح وصار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وا يوقَفوا وكانوا ش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عب كبير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r>
              <a:rPr lang="ar-SA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96" y="-134471"/>
            <a:ext cx="9102604" cy="71538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1964" y="0"/>
            <a:ext cx="31720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800" dirty="0"/>
              <a:t>وق</a:t>
            </a:r>
            <a:r>
              <a:rPr lang="ar-LB" sz="3800" dirty="0"/>
              <a:t>َ</a:t>
            </a:r>
            <a:r>
              <a:rPr lang="ar-SA" sz="3800" dirty="0"/>
              <a:t>ل</a:t>
            </a:r>
            <a:r>
              <a:rPr lang="ar-LB" sz="3800" dirty="0"/>
              <a:t>ْي </a:t>
            </a:r>
            <a:r>
              <a:rPr lang="ar-SA" sz="3800" dirty="0"/>
              <a:t>الر</a:t>
            </a:r>
            <a:r>
              <a:rPr lang="ar-LB" sz="3800" dirty="0"/>
              <a:t>ّ</a:t>
            </a:r>
            <a:r>
              <a:rPr lang="ar-SA" sz="3800" dirty="0"/>
              <a:t>بّ:</a:t>
            </a:r>
            <a:endParaRPr lang="en-US" sz="3800" dirty="0">
              <a:cs typeface="+mj-cs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16860" y="2864225"/>
            <a:ext cx="6979024" cy="3847778"/>
          </a:xfrm>
          <a:prstGeom prst="cloudCallout">
            <a:avLst>
              <a:gd name="adj1" fmla="val 45184"/>
              <a:gd name="adj2" fmla="val -5375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هالعضام هنّي ش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عب 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سرائيل،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لل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ي صاروا يقولوا: ص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رنا م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ل العضام اليابسة وما</a:t>
            </a:r>
            <a:r>
              <a:rPr lang="ar-LB" sz="3600" dirty="0">
                <a:solidFill>
                  <a:schemeClr val="tx1"/>
                </a:solidFill>
              </a:rPr>
              <a:t> </a:t>
            </a:r>
            <a:r>
              <a:rPr lang="ar-SA" sz="3600" dirty="0">
                <a:solidFill>
                  <a:schemeClr val="tx1"/>
                </a:solidFill>
              </a:rPr>
              <a:t>عاد عنا رج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ا ولا أمَل 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شي</a:t>
            </a:r>
            <a:r>
              <a:rPr lang="ar-LB" sz="3600" dirty="0">
                <a:solidFill>
                  <a:schemeClr val="tx1"/>
                </a:solidFill>
              </a:rPr>
              <a:t>...»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9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823883" y="201706"/>
            <a:ext cx="6320117" cy="2312894"/>
          </a:xfrm>
          <a:prstGeom prst="cloudCallout">
            <a:avLst>
              <a:gd name="adj1" fmla="val -69517"/>
              <a:gd name="adj2" fmla="val -185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«</a:t>
            </a:r>
            <a:r>
              <a:rPr lang="ar-SA" sz="3200" dirty="0">
                <a:solidFill>
                  <a:schemeClr val="tx1"/>
                </a:solidFill>
              </a:rPr>
              <a:t>بس أنا الر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بّ رَح بحطّ ف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ك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ن روحي وبرجّع أر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ض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ك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ن وهَيك بتعرف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وا إني أن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 الر</a:t>
            </a:r>
            <a:r>
              <a:rPr lang="ar-LB" sz="3200" dirty="0">
                <a:solidFill>
                  <a:schemeClr val="tx1"/>
                </a:solidFill>
              </a:rPr>
              <a:t>َّ</a:t>
            </a:r>
            <a:r>
              <a:rPr lang="ar-SA" sz="3200" dirty="0">
                <a:solidFill>
                  <a:schemeClr val="tx1"/>
                </a:solidFill>
              </a:rPr>
              <a:t>بّ</a:t>
            </a:r>
            <a:r>
              <a:rPr lang="ar-LB" sz="3200" dirty="0">
                <a:solidFill>
                  <a:schemeClr val="tx1"/>
                </a:solidFill>
              </a:rPr>
              <a:t>».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6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72" y="3536713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55495" y="134470"/>
            <a:ext cx="6225987" cy="4020670"/>
          </a:xfrm>
          <a:prstGeom prst="cloudCallout">
            <a:avLst>
              <a:gd name="adj1" fmla="val 51101"/>
              <a:gd name="adj2" fmla="val 5555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من ب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عد ما س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معنا </a:t>
            </a:r>
            <a:r>
              <a:rPr lang="ar-LB" sz="4000" b="1" dirty="0">
                <a:solidFill>
                  <a:schemeClr val="tx1"/>
                </a:solidFill>
              </a:rPr>
              <a:t>هال</a:t>
            </a:r>
            <a:r>
              <a:rPr lang="ar-AE" sz="4000" b="1" dirty="0">
                <a:solidFill>
                  <a:schemeClr val="tx1"/>
                </a:solidFill>
              </a:rPr>
              <a:t>ق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</a:t>
            </a:r>
            <a:r>
              <a:rPr lang="ar-AE" sz="4000" b="1" dirty="0">
                <a:solidFill>
                  <a:schemeClr val="tx1"/>
                </a:solidFill>
              </a:rPr>
              <a:t>ة</a:t>
            </a:r>
            <a:r>
              <a:rPr lang="ar-LB" sz="4000" b="1" dirty="0">
                <a:solidFill>
                  <a:schemeClr val="tx1"/>
                </a:solidFill>
              </a:rPr>
              <a:t>،</a:t>
            </a:r>
            <a:r>
              <a:rPr lang="ar-AE" sz="4000" b="1" dirty="0">
                <a:solidFill>
                  <a:schemeClr val="tx1"/>
                </a:solidFill>
              </a:rPr>
              <a:t> ج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ر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ب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يا </a:t>
            </a:r>
            <a:r>
              <a:rPr lang="ar-LB" sz="4000" b="1" dirty="0">
                <a:solidFill>
                  <a:schemeClr val="tx1"/>
                </a:solidFill>
              </a:rPr>
              <a:t>أ</a:t>
            </a:r>
            <a:r>
              <a:rPr lang="ar-AE" sz="4000" b="1" dirty="0">
                <a:solidFill>
                  <a:schemeClr val="tx1"/>
                </a:solidFill>
              </a:rPr>
              <a:t>صدقائي عمل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ه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لت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م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رين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3080" y="2039181"/>
            <a:ext cx="9144000" cy="4930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8565" y="2546413"/>
            <a:ext cx="9144000" cy="4930152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2272554" y="268941"/>
            <a:ext cx="3859306" cy="1586753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الإجابة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904565" y="3617260"/>
            <a:ext cx="1801905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أرعَى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922494" y="4155140"/>
            <a:ext cx="1801905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أبحَث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2913530" y="4778188"/>
            <a:ext cx="1801905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أردّ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2909048" y="5477437"/>
            <a:ext cx="1801905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أجبر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2913530" y="6087037"/>
            <a:ext cx="1801905" cy="43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/>
              <a:t>أقوّي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218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177" y="995082"/>
            <a:ext cx="9144000" cy="36172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319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1330" y="2716306"/>
            <a:ext cx="9144000" cy="3617259"/>
          </a:xfrm>
        </p:spPr>
      </p:pic>
      <p:sp>
        <p:nvSpPr>
          <p:cNvPr id="4" name="Wave 3"/>
          <p:cNvSpPr/>
          <p:nvPr/>
        </p:nvSpPr>
        <p:spPr>
          <a:xfrm>
            <a:off x="2124637" y="537882"/>
            <a:ext cx="3859306" cy="1586753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400" dirty="0"/>
              <a:t>الإِجابِة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63871" y="4208929"/>
            <a:ext cx="403411" cy="7395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31776" y="4173071"/>
            <a:ext cx="403411" cy="7395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62046" y="4957482"/>
            <a:ext cx="403411" cy="7395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07975" y="4921623"/>
            <a:ext cx="403411" cy="7395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2975" y="5033682"/>
            <a:ext cx="403411" cy="73958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054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471" y="579362"/>
            <a:ext cx="5932363" cy="902826"/>
          </a:xfrm>
        </p:spPr>
        <p:txBody>
          <a:bodyPr/>
          <a:lstStyle/>
          <a:p>
            <a:pPr rtl="1"/>
            <a:r>
              <a:rPr lang="ar-LB" dirty="0">
                <a:solidFill>
                  <a:srgbClr val="C00000"/>
                </a:solidFill>
              </a:rPr>
              <a:t>اللِّقاءُ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ar-LB" dirty="0">
                <a:solidFill>
                  <a:srgbClr val="C00000"/>
                </a:solidFill>
              </a:rPr>
              <a:t>السّادِس عَشَر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365" y="4454755"/>
            <a:ext cx="5993540" cy="1273691"/>
          </a:xfrm>
        </p:spPr>
        <p:txBody>
          <a:bodyPr>
            <a:noAutofit/>
          </a:bodyPr>
          <a:lstStyle/>
          <a:p>
            <a:pPr algn="ctr" rtl="1"/>
            <a:r>
              <a:rPr lang="ar-LB" sz="7000" b="1" dirty="0"/>
              <a:t>حَزْقيال</a:t>
            </a:r>
            <a:endParaRPr lang="ar-LB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171" y="107576"/>
            <a:ext cx="2359416" cy="20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1" y="179294"/>
            <a:ext cx="6087036" cy="15688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rtl="1"/>
            <a:r>
              <a:rPr lang="ar-LB" sz="3000" b="1" dirty="0"/>
              <a:t>وهَلّق خَلّينا كِلنا سَوا نقول هَالعِبارَة يَلْلي لازم نِتذكَّرها وتِنحفِر بِقلوبُن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4" y="1788460"/>
            <a:ext cx="8337176" cy="5541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79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73705"/>
              <a:gd name="adj2" fmla="val 266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tx1"/>
                </a:solidFill>
              </a:rPr>
              <a:t>ومِنرَنِّم مَع هَالحَرَكات التّعبيرِيّة</a:t>
            </a:r>
          </a:p>
        </p:txBody>
      </p:sp>
      <p:pic>
        <p:nvPicPr>
          <p:cNvPr id="6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7149" y="3267772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16" y="1196788"/>
            <a:ext cx="7551369" cy="497970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706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5494" y="1102659"/>
            <a:ext cx="8673353" cy="539582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488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73705"/>
              <a:gd name="adj2" fmla="val 266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500" b="1" dirty="0">
                <a:solidFill>
                  <a:schemeClr val="tx1"/>
                </a:solidFill>
              </a:rPr>
              <a:t>ومنخت</a:t>
            </a:r>
            <a:r>
              <a:rPr lang="ar-LB" sz="4500" b="1" dirty="0">
                <a:solidFill>
                  <a:schemeClr val="tx1"/>
                </a:solidFill>
              </a:rPr>
              <a:t>ُ</a:t>
            </a:r>
            <a:r>
              <a:rPr lang="ar-AE" sz="4500" b="1" dirty="0">
                <a:solidFill>
                  <a:schemeClr val="tx1"/>
                </a:solidFill>
              </a:rPr>
              <a:t>م ل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AE" sz="4500" b="1" dirty="0">
                <a:solidFill>
                  <a:schemeClr val="tx1"/>
                </a:solidFill>
              </a:rPr>
              <a:t>قا</a:t>
            </a:r>
            <a:r>
              <a:rPr lang="ar-LB" sz="4500" b="1" dirty="0">
                <a:solidFill>
                  <a:schemeClr val="tx1"/>
                </a:solidFill>
              </a:rPr>
              <a:t>ءْ</a:t>
            </a:r>
            <a:r>
              <a:rPr lang="ar-AE" sz="4500" b="1" dirty="0">
                <a:solidFill>
                  <a:schemeClr val="tx1"/>
                </a:solidFill>
              </a:rPr>
              <a:t>نا الي</a:t>
            </a:r>
            <a:r>
              <a:rPr lang="ar-LB" sz="4500" b="1" dirty="0">
                <a:solidFill>
                  <a:schemeClr val="tx1"/>
                </a:solidFill>
              </a:rPr>
              <a:t>َ</a:t>
            </a:r>
            <a:r>
              <a:rPr lang="ar-AE" sz="4500" b="1" dirty="0">
                <a:solidFill>
                  <a:schemeClr val="tx1"/>
                </a:solidFill>
              </a:rPr>
              <a:t>وم ب</a:t>
            </a:r>
            <a:r>
              <a:rPr lang="ar-LB" sz="4500" b="1" dirty="0">
                <a:solidFill>
                  <a:schemeClr val="tx1"/>
                </a:solidFill>
              </a:rPr>
              <a:t>ِهال</a:t>
            </a:r>
            <a:r>
              <a:rPr lang="ar-AE" sz="4500" b="1" dirty="0">
                <a:solidFill>
                  <a:schemeClr val="tx1"/>
                </a:solidFill>
              </a:rPr>
              <a:t>ص</a:t>
            </a:r>
            <a:r>
              <a:rPr lang="ar-LB" sz="4500" b="1" dirty="0">
                <a:solidFill>
                  <a:schemeClr val="tx1"/>
                </a:solidFill>
              </a:rPr>
              <a:t>ّ</a:t>
            </a:r>
            <a:r>
              <a:rPr lang="ar-AE" sz="4500" b="1" dirty="0">
                <a:solidFill>
                  <a:schemeClr val="tx1"/>
                </a:solidFill>
              </a:rPr>
              <a:t>لاة</a:t>
            </a:r>
            <a:endParaRPr lang="ar-LB" sz="45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25" y="3632131"/>
            <a:ext cx="3636887" cy="32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4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712693"/>
            <a:ext cx="9144000" cy="5365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363071"/>
            <a:ext cx="4848583" cy="3260775"/>
          </a:xfrm>
          <a:prstGeom prst="cloudCallout">
            <a:avLst>
              <a:gd name="adj1" fmla="val 72378"/>
              <a:gd name="adj2" fmla="val 519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</a:t>
            </a:r>
            <a:r>
              <a:rPr lang="ar-LB" sz="4125">
                <a:solidFill>
                  <a:schemeClr val="tx1"/>
                </a:solidFill>
              </a:rPr>
              <a:t>الأسبوع القادِم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6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61" y="3402242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342" y="155303"/>
            <a:ext cx="5592657" cy="688180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2389" y="0"/>
            <a:ext cx="5983941" cy="5311589"/>
          </a:xfrm>
          <a:prstGeom prst="cloudCallout">
            <a:avLst>
              <a:gd name="adj1" fmla="val 66202"/>
              <a:gd name="adj2" fmla="val 2044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3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lvl="1" algn="ctr" rtl="1"/>
            <a:r>
              <a:rPr lang="ar-LB" sz="3300" dirty="0">
                <a:solidFill>
                  <a:schemeClr val="tx1"/>
                </a:solidFill>
              </a:rPr>
              <a:t>بِلِقاءْنا اليَوم رَحْ نِسمَعْ قِصِّة نَبي </a:t>
            </a:r>
            <a:r>
              <a:rPr lang="ar-LB" sz="3600" dirty="0">
                <a:solidFill>
                  <a:schemeClr val="tx1"/>
                </a:solidFill>
              </a:rPr>
              <a:t>كاهِن رافَق الشَّعب بِمَنفاه وكان عطول يشَجعو 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4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09" y="3858752"/>
            <a:ext cx="3381392" cy="29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" y="66193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41251" y="336177"/>
            <a:ext cx="4964867" cy="2234902"/>
          </a:xfrm>
          <a:prstGeom prst="cloudCallout">
            <a:avLst>
              <a:gd name="adj1" fmla="val -70505"/>
              <a:gd name="adj2" fmla="val 3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شو هَدَفنا مِن هَاللِّقاء؟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028" y="3616736"/>
            <a:ext cx="678000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LB" sz="3000" b="1" dirty="0">
                <a:solidFill>
                  <a:srgbClr val="FF0000"/>
                </a:solidFill>
              </a:rPr>
              <a:t>نِتعَرَّف</a:t>
            </a:r>
            <a:r>
              <a:rPr lang="ar-LB" sz="3000" dirty="0"/>
              <a:t> عَ دَعوِة حِزقيال 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09282" y="5073500"/>
            <a:ext cx="8337175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 algn="ctr" rtl="1"/>
            <a:r>
              <a:rPr lang="ar-LB" sz="3000" b="1" dirty="0">
                <a:solidFill>
                  <a:srgbClr val="FF0000"/>
                </a:solidFill>
              </a:rPr>
              <a:t>نِتنَبَّه لَلكَلام يَلْلي كان يقولو حِزقيال لَيشَجِّع الشّعب: </a:t>
            </a:r>
            <a:r>
              <a:rPr lang="ar-LB" sz="3200" dirty="0"/>
              <a:t>«إنَّ الله سَيُعيدُ لكم الحَياةَ كَما أعادَ الحَياةَ لِلعِظام اليابِسَة في الصَّحراء».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72" y="3536713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36890" y="121024"/>
            <a:ext cx="5681523" cy="3590364"/>
          </a:xfrm>
          <a:prstGeom prst="cloudCallout">
            <a:avLst>
              <a:gd name="adj1" fmla="val 55589"/>
              <a:gd name="adj2" fmla="val 6536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أَسماء الأنبِيا يَلْلي تعَرَّفنا علَين قَبِل حَزقيال؟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1" y="1202846"/>
            <a:ext cx="7096204" cy="5767992"/>
          </a:xfrm>
        </p:spPr>
      </p:pic>
      <p:sp>
        <p:nvSpPr>
          <p:cNvPr id="7" name="Rounded Rectangular Callout 6"/>
          <p:cNvSpPr/>
          <p:nvPr/>
        </p:nvSpPr>
        <p:spPr>
          <a:xfrm>
            <a:off x="1063856" y="540021"/>
            <a:ext cx="5669280" cy="2037805"/>
          </a:xfrm>
          <a:prstGeom prst="wedgeRoundRectCallout">
            <a:avLst>
              <a:gd name="adj1" fmla="val -2806"/>
              <a:gd name="adj2" fmla="val 7965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أَشعيا وإرميا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378173" y="107577"/>
            <a:ext cx="5471298" cy="3899648"/>
          </a:xfrm>
          <a:prstGeom prst="cloudCallout">
            <a:avLst>
              <a:gd name="adj1" fmla="val 65576"/>
              <a:gd name="adj2" fmla="val 3606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برافو!!! وهَلّق رافقوني بِالإصغاء تَ نتعَرّف عَ حَزقيال ونشوف شو بيخَبّرنا الكتاب المقدّس عَنّو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2" descr="\\Dataserver\cer\All\Micha\photos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572" y="3536713"/>
            <a:ext cx="3744463" cy="3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2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0771B"/>
      </a:accent1>
      <a:accent2>
        <a:srgbClr val="FFFF0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1118</TotalTime>
  <Words>825</Words>
  <Application>Microsoft Office PowerPoint</Application>
  <PresentationFormat>On-screen Show (4:3)</PresentationFormat>
  <Paragraphs>83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السّادِس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وهَلّق خَلّينا كِلنا سَوا نقول هَالعِبارَة يَلْلي لازم نِتذكَّرها وتِنحفِر بِقلوبُن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حَزْقيال</dc:title>
  <dc:creator>Michel Haddad</dc:creator>
  <cp:lastModifiedBy>Michel Haddad (Prof)</cp:lastModifiedBy>
  <cp:revision>92</cp:revision>
  <cp:lastPrinted>2020-10-15T07:56:23Z</cp:lastPrinted>
  <dcterms:created xsi:type="dcterms:W3CDTF">2020-08-25T06:38:39Z</dcterms:created>
  <dcterms:modified xsi:type="dcterms:W3CDTF">2022-04-08T17:56:27Z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12590387-8CF2-4E8B-8C16-331EBE19537A</vt:lpwstr>
  </property>
  <property fmtid="{D5CDD505-2E9C-101B-9397-08002B2CF9AE}" pid="3" name="ArticulatePath">
    <vt:lpwstr>eb4-renc-04-اللقاء الرابع رابع اساسي</vt:lpwstr>
  </property>
</Properties>
</file>