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tags/tag24.xml" ContentType="application/vnd.openxmlformats-officedocument.presentationml.tags+xml"/>
  <Override PartName="/ppt/notesSlides/notesSlide22.xml" ContentType="application/vnd.openxmlformats-officedocument.presentationml.notesSlide+xml"/>
  <Override PartName="/ppt/tags/tag25.xml" ContentType="application/vnd.openxmlformats-officedocument.presentationml.tags+xml"/>
  <Override PartName="/ppt/notesSlides/notesSlide23.xml" ContentType="application/vnd.openxmlformats-officedocument.presentationml.notesSlide+xml"/>
  <Override PartName="/ppt/tags/tag26.xml" ContentType="application/vnd.openxmlformats-officedocument.presentationml.tags+xml"/>
  <Override PartName="/ppt/notesSlides/notesSlide24.xml" ContentType="application/vnd.openxmlformats-officedocument.presentationml.notesSlide+xml"/>
  <Override PartName="/ppt/tags/tag27.xml" ContentType="application/vnd.openxmlformats-officedocument.presentationml.tags+xml"/>
  <Override PartName="/ppt/notesSlides/notesSlide25.xml" ContentType="application/vnd.openxmlformats-officedocument.presentationml.notesSlide+xml"/>
  <Override PartName="/ppt/tags/tag28.xml" ContentType="application/vnd.openxmlformats-officedocument.presentationml.tags+xml"/>
  <Override PartName="/ppt/notesSlides/notesSlide26.xml" ContentType="application/vnd.openxmlformats-officedocument.presentationml.notesSlide+xml"/>
  <Override PartName="/ppt/tags/tag29.xml" ContentType="application/vnd.openxmlformats-officedocument.presentationml.tags+xml"/>
  <Override PartName="/ppt/notesSlides/notesSlide27.xml" ContentType="application/vnd.openxmlformats-officedocument.presentationml.notesSlide+xml"/>
  <Override PartName="/ppt/tags/tag30.xml" ContentType="application/vnd.openxmlformats-officedocument.presentationml.tags+xml"/>
  <Override PartName="/ppt/notesSlides/notesSlide28.xml" ContentType="application/vnd.openxmlformats-officedocument.presentationml.notesSlide+xml"/>
  <Override PartName="/ppt/tags/tag31.xml" ContentType="application/vnd.openxmlformats-officedocument.presentationml.tags+xml"/>
  <Override PartName="/ppt/notesSlides/notesSlide29.xml" ContentType="application/vnd.openxmlformats-officedocument.presentationml.notesSlide+xml"/>
  <Override PartName="/ppt/tags/tag32.xml" ContentType="application/vnd.openxmlformats-officedocument.presentationml.tags+xml"/>
  <Override PartName="/ppt/notesSlides/notesSlide30.xml" ContentType="application/vnd.openxmlformats-officedocument.presentationml.notesSlide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tags/tag34.xml" ContentType="application/vnd.openxmlformats-officedocument.presentationml.tags+xml"/>
  <Override PartName="/ppt/notesSlides/notesSlide32.xml" ContentType="application/vnd.openxmlformats-officedocument.presentationml.notesSlide+xml"/>
  <Override PartName="/ppt/tags/tag35.xml" ContentType="application/vnd.openxmlformats-officedocument.presentationml.tags+xml"/>
  <Override PartName="/ppt/notesSlides/notesSlide33.xml" ContentType="application/vnd.openxmlformats-officedocument.presentationml.notesSlide+xml"/>
  <Override PartName="/ppt/tags/tag36.xml" ContentType="application/vnd.openxmlformats-officedocument.presentationml.tags+xml"/>
  <Override PartName="/ppt/notesSlides/notesSlide34.xml" ContentType="application/vnd.openxmlformats-officedocument.presentationml.notesSlide+xml"/>
  <Override PartName="/ppt/tags/tag37.xml" ContentType="application/vnd.openxmlformats-officedocument.presentationml.tags+xml"/>
  <Override PartName="/ppt/notesSlides/notesSlide35.xml" ContentType="application/vnd.openxmlformats-officedocument.presentationml.notesSlide+xml"/>
  <Override PartName="/ppt/tags/tag38.xml" ContentType="application/vnd.openxmlformats-officedocument.presentationml.tags+xml"/>
  <Override PartName="/ppt/notesSlides/notesSlide36.xml" ContentType="application/vnd.openxmlformats-officedocument.presentationml.notesSlide+xml"/>
  <Override PartName="/ppt/tags/tag39.xml" ContentType="application/vnd.openxmlformats-officedocument.presentationml.tags+xml"/>
  <Override PartName="/ppt/notesSlides/notesSlide37.xml" ContentType="application/vnd.openxmlformats-officedocument.presentationml.notesSlide+xml"/>
  <Override PartName="/ppt/tags/tag40.xml" ContentType="application/vnd.openxmlformats-officedocument.presentationml.tags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41"/>
  </p:notesMasterIdLst>
  <p:sldIdLst>
    <p:sldId id="257" r:id="rId2"/>
    <p:sldId id="389" r:id="rId3"/>
    <p:sldId id="258" r:id="rId4"/>
    <p:sldId id="301" r:id="rId5"/>
    <p:sldId id="289" r:id="rId6"/>
    <p:sldId id="259" r:id="rId7"/>
    <p:sldId id="290" r:id="rId8"/>
    <p:sldId id="302" r:id="rId9"/>
    <p:sldId id="368" r:id="rId10"/>
    <p:sldId id="303" r:id="rId11"/>
    <p:sldId id="391" r:id="rId12"/>
    <p:sldId id="343" r:id="rId13"/>
    <p:sldId id="392" r:id="rId14"/>
    <p:sldId id="390" r:id="rId15"/>
    <p:sldId id="379" r:id="rId16"/>
    <p:sldId id="344" r:id="rId17"/>
    <p:sldId id="387" r:id="rId18"/>
    <p:sldId id="346" r:id="rId19"/>
    <p:sldId id="386" r:id="rId20"/>
    <p:sldId id="380" r:id="rId21"/>
    <p:sldId id="369" r:id="rId22"/>
    <p:sldId id="330" r:id="rId23"/>
    <p:sldId id="317" r:id="rId24"/>
    <p:sldId id="372" r:id="rId25"/>
    <p:sldId id="373" r:id="rId26"/>
    <p:sldId id="374" r:id="rId27"/>
    <p:sldId id="376" r:id="rId28"/>
    <p:sldId id="375" r:id="rId29"/>
    <p:sldId id="388" r:id="rId30"/>
    <p:sldId id="377" r:id="rId31"/>
    <p:sldId id="305" r:id="rId32"/>
    <p:sldId id="337" r:id="rId33"/>
    <p:sldId id="286" r:id="rId34"/>
    <p:sldId id="288" r:id="rId35"/>
    <p:sldId id="339" r:id="rId36"/>
    <p:sldId id="287" r:id="rId37"/>
    <p:sldId id="285" r:id="rId38"/>
    <p:sldId id="367" r:id="rId39"/>
    <p:sldId id="283" r:id="rId40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99FF"/>
    <a:srgbClr val="FFCCCC"/>
    <a:srgbClr val="FF6699"/>
    <a:srgbClr val="E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9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0675D-AABE-4545-BD08-B64451429984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B643B-8F20-44AA-A9A1-C43CAC368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07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643B-8F20-44AA-A9A1-C43CAC368C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94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643B-8F20-44AA-A9A1-C43CAC368C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68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643B-8F20-44AA-A9A1-C43CAC368C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2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643B-8F20-44AA-A9A1-C43CAC368C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00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643B-8F20-44AA-A9A1-C43CAC368C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38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643B-8F20-44AA-A9A1-C43CAC368C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00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643B-8F20-44AA-A9A1-C43CAC368C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63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643B-8F20-44AA-A9A1-C43CAC368C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63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643B-8F20-44AA-A9A1-C43CAC368C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69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643B-8F20-44AA-A9A1-C43CAC368C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80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643B-8F20-44AA-A9A1-C43CAC368C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69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643B-8F20-44AA-A9A1-C43CAC368C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343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643B-8F20-44AA-A9A1-C43CAC368C7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798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643B-8F20-44AA-A9A1-C43CAC368C7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637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643B-8F20-44AA-A9A1-C43CAC368C7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507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643B-8F20-44AA-A9A1-C43CAC368C7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372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643B-8F20-44AA-A9A1-C43CAC368C7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39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643B-8F20-44AA-A9A1-C43CAC368C7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500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643B-8F20-44AA-A9A1-C43CAC368C7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435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643B-8F20-44AA-A9A1-C43CAC368C7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073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643B-8F20-44AA-A9A1-C43CAC368C7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833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643B-8F20-44AA-A9A1-C43CAC368C7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73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643B-8F20-44AA-A9A1-C43CAC368C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803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643B-8F20-44AA-A9A1-C43CAC368C7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397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643B-8F20-44AA-A9A1-C43CAC368C7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68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643B-8F20-44AA-A9A1-C43CAC368C7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252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643B-8F20-44AA-A9A1-C43CAC368C7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616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643B-8F20-44AA-A9A1-C43CAC368C7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288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643B-8F20-44AA-A9A1-C43CAC368C7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003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643B-8F20-44AA-A9A1-C43CAC368C7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468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643B-8F20-44AA-A9A1-C43CAC368C7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146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643B-8F20-44AA-A9A1-C43CAC368C7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87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643B-8F20-44AA-A9A1-C43CAC368C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91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643B-8F20-44AA-A9A1-C43CAC368C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40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643B-8F20-44AA-A9A1-C43CAC368C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21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643B-8F20-44AA-A9A1-C43CAC368C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2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643B-8F20-44AA-A9A1-C43CAC368C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72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643B-8F20-44AA-A9A1-C43CAC368C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32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90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2987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29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6350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04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29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6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1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5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46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9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1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8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4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24.png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image" Target="../media/image31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5" Type="http://schemas.openxmlformats.org/officeDocument/2006/relationships/image" Target="../media/image32.pn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5" Type="http://schemas.openxmlformats.org/officeDocument/2006/relationships/image" Target="../media/image35.png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Relationship Id="rId5" Type="http://schemas.openxmlformats.org/officeDocument/2006/relationships/image" Target="../media/image36.png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8560" y="1995539"/>
            <a:ext cx="5825202" cy="2040433"/>
          </a:xfrm>
        </p:spPr>
        <p:txBody>
          <a:bodyPr/>
          <a:lstStyle/>
          <a:p>
            <a:pPr algn="ctr" rtl="1"/>
            <a:r>
              <a:rPr lang="ar-LB" b="1" dirty="0"/>
              <a:t>مَركَزُ التَّربِيَّةِ الدّينِيَّة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129" y="4558420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الأساسِيَّ الخامِس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905" y="363070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771760" y="510988"/>
            <a:ext cx="5022615" cy="4787153"/>
          </a:xfrm>
          <a:prstGeom prst="cloudCallout">
            <a:avLst>
              <a:gd name="adj1" fmla="val -88575"/>
              <a:gd name="adj2" fmla="val 436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rgbClr val="C00000"/>
                </a:solidFill>
              </a:rPr>
              <a:t>برافو ! </a:t>
            </a:r>
          </a:p>
          <a:p>
            <a:pPr algn="ctr" rtl="1"/>
            <a:r>
              <a:rPr lang="ar-L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إِجابِةصَحيحَة.. وهَلّق رَح نْشوف شو بيخَبِّرنا الكْتاب المقَدَّس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ar-LB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3" y="2546715"/>
            <a:ext cx="2464486" cy="43247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3739922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defined Process 3"/>
          <p:cNvSpPr/>
          <p:nvPr/>
        </p:nvSpPr>
        <p:spPr>
          <a:xfrm>
            <a:off x="0" y="0"/>
            <a:ext cx="9052560" cy="68580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663781" y="0"/>
            <a:ext cx="5293531" cy="308283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الجَماعة المَسيحِيّة الأولى</a:t>
            </a:r>
          </a:p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 </a:t>
            </a:r>
            <a:r>
              <a:rPr lang="ar-LB" sz="3600" dirty="0">
                <a:solidFill>
                  <a:schemeClr val="tx1"/>
                </a:solidFill>
              </a:rPr>
              <a:t>(رُسُل 2/42-47)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627" y="3293073"/>
            <a:ext cx="3971305" cy="2978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8075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10359" y="0"/>
            <a:ext cx="5293531" cy="3017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/>
              <a:t>الجَماعة المَسيحِيّة الأولى </a:t>
            </a:r>
            <a:r>
              <a:rPr lang="ar-LB" sz="3600" dirty="0"/>
              <a:t>(رُسُل 2/42-47)</a:t>
            </a:r>
            <a:endParaRPr lang="en-US" sz="3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135402" y="66680"/>
            <a:ext cx="39188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200" dirty="0"/>
              <a:t>كانوا </a:t>
            </a:r>
            <a:r>
              <a:rPr lang="ar-LB" sz="3200" dirty="0" err="1"/>
              <a:t>يَلْلي</a:t>
            </a:r>
            <a:r>
              <a:rPr lang="ar-LB" sz="3200" dirty="0"/>
              <a:t> آمَنو قَلَب واحَد وَنَفِس وِحدِة وكانوا عَم </a:t>
            </a:r>
            <a:r>
              <a:rPr lang="ar-LB" sz="3200" dirty="0" err="1"/>
              <a:t>بيواظبوا</a:t>
            </a:r>
            <a:r>
              <a:rPr lang="ar-LB" sz="3200" dirty="0"/>
              <a:t> عَ تَعليم الرُّسُل وَالمُشارَكة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784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203132"/>
            <a:ext cx="33963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2800" dirty="0"/>
              <a:t>كانوا </a:t>
            </a:r>
            <a:r>
              <a:rPr lang="ar-LB" sz="2800" dirty="0" err="1"/>
              <a:t>يَلْلي</a:t>
            </a:r>
            <a:r>
              <a:rPr lang="ar-LB" sz="2800" dirty="0"/>
              <a:t> آمَنو قَلَب واحَد وَنَفِس وِحدِة وكانوا عَم </a:t>
            </a:r>
            <a:r>
              <a:rPr lang="ar-LB" sz="2800" dirty="0" err="1"/>
              <a:t>بيواظبوا</a:t>
            </a:r>
            <a:r>
              <a:rPr lang="ar-LB" sz="2800" dirty="0"/>
              <a:t> عَ تَعليم الرُّسُل وَالمُشارَكة وَكَسر الخِبِز وَالصَّلَوات 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5093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52606" y="0"/>
            <a:ext cx="29913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2800" dirty="0"/>
              <a:t>وكان كِلّ </a:t>
            </a:r>
            <a:r>
              <a:rPr lang="ar-LB" sz="2800" dirty="0" err="1"/>
              <a:t>شي</a:t>
            </a:r>
            <a:r>
              <a:rPr lang="ar-LB" sz="2800" dirty="0"/>
              <a:t> مُشتَرَك </a:t>
            </a:r>
            <a:r>
              <a:rPr lang="ar-LB" sz="2800" dirty="0" err="1"/>
              <a:t>بَيناتُن</a:t>
            </a:r>
            <a:r>
              <a:rPr lang="ar-LB" sz="2800" dirty="0"/>
              <a:t>. وكانوا الرُّسُل </a:t>
            </a:r>
            <a:r>
              <a:rPr lang="ar-LB" sz="2800" dirty="0" err="1"/>
              <a:t>بيِشهَدوا</a:t>
            </a:r>
            <a:r>
              <a:rPr lang="ar-LB" sz="2800" dirty="0"/>
              <a:t> لَقِيامِة يَسوع بِقُوِّة عَظيمِة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5091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5554"/>
            <a:ext cx="9191402" cy="689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64306" y="122726"/>
            <a:ext cx="35400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2800" dirty="0"/>
              <a:t>ما كان </a:t>
            </a:r>
            <a:r>
              <a:rPr lang="ar-LB" sz="2800" dirty="0" err="1"/>
              <a:t>بَيناتُن</a:t>
            </a:r>
            <a:r>
              <a:rPr lang="ar-LB" sz="2800" dirty="0"/>
              <a:t> فَقير لأنُّن كانوا يبيعوا أَملاكُن ويْحطّوا المَصاري مَع الرُّسُل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357155" y="3040521"/>
            <a:ext cx="29391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2800" dirty="0"/>
              <a:t>وكِلّ واحَد </a:t>
            </a:r>
            <a:r>
              <a:rPr lang="ar-LB" sz="2800" dirty="0" err="1"/>
              <a:t>ياخُد</a:t>
            </a:r>
            <a:endParaRPr lang="en-US" sz="2800" dirty="0"/>
          </a:p>
          <a:p>
            <a:pPr algn="ctr" rtl="1"/>
            <a:r>
              <a:rPr lang="ar-LB" sz="2800" dirty="0"/>
              <a:t> عَلى قَد </a:t>
            </a:r>
            <a:r>
              <a:rPr lang="ar-LB" sz="2800" dirty="0" err="1"/>
              <a:t>حاجتو</a:t>
            </a:r>
            <a:r>
              <a:rPr lang="ar-LB" sz="2800" dirty="0"/>
              <a:t>، وكانوا يْروحوا </a:t>
            </a:r>
            <a:endParaRPr lang="en-US" sz="2800" dirty="0"/>
          </a:p>
          <a:p>
            <a:pPr algn="ctr" rtl="1"/>
            <a:r>
              <a:rPr lang="ar-LB" sz="2800" dirty="0"/>
              <a:t>على هيكَل</a:t>
            </a:r>
            <a:endParaRPr lang="en-US" sz="2800" dirty="0"/>
          </a:p>
          <a:p>
            <a:pPr algn="ctr" rtl="1"/>
            <a:r>
              <a:rPr lang="ar-LB" sz="2800" dirty="0"/>
              <a:t> الرَّبّ </a:t>
            </a:r>
            <a:endParaRPr lang="en-US" sz="2800" dirty="0"/>
          </a:p>
          <a:p>
            <a:pPr algn="ctr" rtl="1"/>
            <a:r>
              <a:rPr lang="ar-LB" sz="2800" dirty="0"/>
              <a:t>كِلّ يَوم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0431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292" y="-33970"/>
            <a:ext cx="9189292" cy="689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95357" y="156687"/>
            <a:ext cx="42715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2800" b="1" dirty="0"/>
              <a:t>وكانوا يكَسّروا الخِبِز بِالبُيوت</a:t>
            </a:r>
            <a:r>
              <a:rPr lang="en-US" sz="2800" b="1" dirty="0"/>
              <a:t> </a:t>
            </a:r>
            <a:r>
              <a:rPr lang="ar-LB" sz="2800" b="1" dirty="0" err="1"/>
              <a:t>وياكلوا</a:t>
            </a:r>
            <a:r>
              <a:rPr lang="ar-LB" sz="2800" b="1" dirty="0"/>
              <a:t> بفَرَح</a:t>
            </a:r>
            <a:endParaRPr lang="en-US" sz="2800" b="1" dirty="0"/>
          </a:p>
          <a:p>
            <a:pPr algn="ctr" rtl="1"/>
            <a:r>
              <a:rPr lang="ar-LB" sz="2800" b="1" dirty="0"/>
              <a:t> وقَلب مِرتاح </a:t>
            </a:r>
            <a:endParaRPr lang="en-US" sz="2800" b="1" dirty="0"/>
          </a:p>
          <a:p>
            <a:pPr algn="ctr" rtl="1"/>
            <a:r>
              <a:rPr lang="ar-LB" sz="2800" dirty="0"/>
              <a:t>وأَهَمّ </a:t>
            </a:r>
            <a:r>
              <a:rPr lang="ar-LB" sz="2800" dirty="0" err="1"/>
              <a:t>شي</a:t>
            </a:r>
            <a:r>
              <a:rPr lang="ar-LB" sz="2800" dirty="0"/>
              <a:t> إنّو كانوا </a:t>
            </a:r>
            <a:endParaRPr lang="en-US" sz="2800" dirty="0"/>
          </a:p>
          <a:p>
            <a:pPr algn="ctr" rtl="1"/>
            <a:r>
              <a:rPr lang="ar-LB" sz="2800" dirty="0"/>
              <a:t>يسَبحوا الله</a:t>
            </a:r>
            <a:endParaRPr lang="en-US" sz="2800" dirty="0"/>
          </a:p>
          <a:p>
            <a:pPr algn="ctr" rtl="1"/>
            <a:r>
              <a:rPr lang="ar-LB" sz="2800" dirty="0"/>
              <a:t>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-509452" y="483824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LB" sz="2800" dirty="0">
                <a:solidFill>
                  <a:schemeClr val="bg1"/>
                </a:solidFill>
              </a:rPr>
              <a:t>وكان كِلّ الشَّعب يحِبُّن.</a:t>
            </a:r>
            <a:endParaRPr lang="en-US" sz="2800" dirty="0">
              <a:solidFill>
                <a:schemeClr val="bg1"/>
              </a:solidFill>
            </a:endParaRPr>
          </a:p>
          <a:p>
            <a:pPr algn="ctr" rtl="1"/>
            <a:r>
              <a:rPr lang="ar-LB" sz="2800" dirty="0">
                <a:solidFill>
                  <a:schemeClr val="bg1"/>
                </a:solidFill>
              </a:rPr>
              <a:t>كانِت تْصير آيات كتير </a:t>
            </a:r>
            <a:endParaRPr lang="en-US" sz="2800" dirty="0">
              <a:solidFill>
                <a:schemeClr val="bg1"/>
              </a:solidFill>
            </a:endParaRPr>
          </a:p>
          <a:p>
            <a:pPr algn="ctr" rtl="1"/>
            <a:r>
              <a:rPr lang="ar-LB" sz="2800" dirty="0">
                <a:solidFill>
                  <a:schemeClr val="bg1"/>
                </a:solidFill>
              </a:rPr>
              <a:t>ع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ar-LB" sz="2800" dirty="0">
                <a:solidFill>
                  <a:schemeClr val="bg1"/>
                </a:solidFill>
              </a:rPr>
              <a:t>إيدَين الرُّسُل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2036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30629" y="201229"/>
            <a:ext cx="6858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2800" dirty="0"/>
              <a:t>حَتَّى </a:t>
            </a:r>
            <a:r>
              <a:rPr lang="ar-LB" sz="2800" dirty="0" err="1"/>
              <a:t>كانو</a:t>
            </a:r>
            <a:r>
              <a:rPr lang="ar-LB" sz="2800" dirty="0"/>
              <a:t> يْحِطّوا المَرضَى على الطَّريق تَ </a:t>
            </a:r>
            <a:endParaRPr lang="en-US" sz="2800" dirty="0"/>
          </a:p>
          <a:p>
            <a:pPr algn="ctr" rtl="1"/>
            <a:r>
              <a:rPr lang="en-US" sz="2800" b="1" dirty="0"/>
              <a:t>       </a:t>
            </a:r>
            <a:r>
              <a:rPr lang="ar-LB" sz="2800" b="1" dirty="0"/>
              <a:t>إِذا إِجا علَيهن خَيال بُطرس، يْصِحّوا.</a:t>
            </a:r>
          </a:p>
          <a:p>
            <a:pPr rtl="1"/>
            <a:r>
              <a:rPr lang="ar-LB" sz="2800" dirty="0"/>
              <a:t> وكانوا يِجوا مِن المُدُن والضِيَع </a:t>
            </a:r>
            <a:r>
              <a:rPr lang="ar-LB" sz="2800" dirty="0" err="1"/>
              <a:t>يَلْلِي</a:t>
            </a:r>
            <a:r>
              <a:rPr lang="ar-LB" sz="2800" dirty="0"/>
              <a:t> </a:t>
            </a:r>
            <a:r>
              <a:rPr lang="ar-LB" sz="2800" dirty="0" err="1"/>
              <a:t>حوالَيُن</a:t>
            </a:r>
            <a:r>
              <a:rPr lang="ar-LB" sz="2800" dirty="0"/>
              <a:t> ومِن أورَشليم وكان كِل </a:t>
            </a:r>
            <a:r>
              <a:rPr lang="ar-LB" sz="2800" dirty="0" err="1"/>
              <a:t>يلْلِي</a:t>
            </a:r>
            <a:r>
              <a:rPr lang="ar-LB" sz="2800" dirty="0"/>
              <a:t> فيهُن أرواح نِجسِة يصِحّوا كمان.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2131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0603" y="2160588"/>
            <a:ext cx="2766406" cy="3881437"/>
          </a:xfrm>
        </p:spPr>
      </p:pic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08561" y="330200"/>
            <a:ext cx="7342095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/>
              <a:t>إِقامِة المُعاوِنين السَّبعَة</a:t>
            </a:r>
            <a:r>
              <a:rPr lang="ar-LB" sz="3600" dirty="0"/>
              <a:t> </a:t>
            </a:r>
            <a:r>
              <a:rPr lang="ar-LB" sz="3000" dirty="0"/>
              <a:t>(رسُل 6/1-7)</a:t>
            </a:r>
            <a:endParaRPr lang="en-US" sz="3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1362" y="2490598"/>
            <a:ext cx="4436492" cy="3551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0381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0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7146" y="5473005"/>
            <a:ext cx="9196670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2800" dirty="0"/>
              <a:t>كِتر عَدَد التّلاميذ، وصاروا التّلاميذ </a:t>
            </a:r>
            <a:r>
              <a:rPr lang="ar-LB" sz="2800" dirty="0" err="1"/>
              <a:t>يَلْلي</a:t>
            </a:r>
            <a:r>
              <a:rPr lang="ar-LB" sz="2800" dirty="0"/>
              <a:t> أصلُن يونانِي يِتذَمَّروا مِنْ التلاميذ </a:t>
            </a:r>
            <a:r>
              <a:rPr lang="ar-LB" sz="2800" dirty="0" err="1"/>
              <a:t>يَلْلي</a:t>
            </a:r>
            <a:r>
              <a:rPr lang="ar-LB" sz="2800" dirty="0"/>
              <a:t> أَصلُن عِبرانِي </a:t>
            </a:r>
            <a:r>
              <a:rPr lang="ar-LB" sz="2800" dirty="0" err="1"/>
              <a:t>لأنّو</a:t>
            </a:r>
            <a:r>
              <a:rPr lang="ar-LB" sz="2800" dirty="0"/>
              <a:t> </a:t>
            </a:r>
            <a:r>
              <a:rPr lang="ar-LB" sz="2800" dirty="0" err="1"/>
              <a:t>أرامِلن</a:t>
            </a:r>
            <a:r>
              <a:rPr lang="ar-LB" sz="2800" dirty="0"/>
              <a:t> ما كانوا يِحصَلوا على الإِعاشة مِتل الباقيين</a:t>
            </a:r>
            <a:r>
              <a:rPr lang="ar-LB" dirty="0"/>
              <a:t>؛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9395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22219" y="0"/>
            <a:ext cx="5081699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0515395"/>
      </p:ext>
    </p:extLst>
  </p:cSld>
  <p:clrMapOvr>
    <a:masterClrMapping/>
  </p:clrMapOvr>
  <p:transition spd="slow" advTm="8142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0603" y="2160588"/>
            <a:ext cx="2766406" cy="3881437"/>
          </a:xfrm>
        </p:spPr>
      </p:pic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668" y="1640542"/>
            <a:ext cx="76022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4000" dirty="0"/>
              <a:t>دِعيوا الرُّسُل التّلاميذ وقالولُن:"ما بيِسوَى نِترُك كلمِة الله تَ نوَزِّع إعاشات؛ </a:t>
            </a:r>
          </a:p>
          <a:p>
            <a:pPr algn="ctr" rtl="1"/>
            <a:r>
              <a:rPr lang="ar-LB" sz="4000" dirty="0"/>
              <a:t>شوفوا بَيناتكُن 7 رجال سِمْعِتُن منيحَة فيهُن روح الله وحِكِمتو ونِحْنا بِنوكِلُن على هَالعَمَل، </a:t>
            </a:r>
            <a:r>
              <a:rPr lang="ar-LB" sz="4000" b="1" dirty="0"/>
              <a:t>وهَيك نِحنا بنِهتَمّ بالصّلاة وخِدمِة كِلمِة الله</a:t>
            </a:r>
            <a:r>
              <a:rPr lang="ar-LB" sz="4000" dirty="0"/>
              <a:t>. 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1272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0603" y="2160588"/>
            <a:ext cx="2766406" cy="3881437"/>
          </a:xfrm>
        </p:spPr>
      </p:pic>
      <p:sp>
        <p:nvSpPr>
          <p:cNvPr id="4" name="Flowchart: Internal Storage 3"/>
          <p:cNvSpPr/>
          <p:nvPr/>
        </p:nvSpPr>
        <p:spPr>
          <a:xfrm flipH="1">
            <a:off x="0" y="0"/>
            <a:ext cx="9184342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792" y="1304366"/>
            <a:ext cx="75298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600" dirty="0"/>
              <a:t>لِقيوا هَالكَلام مَنطِقِي راحو واختاروا 7، مِن بَيناتُن </a:t>
            </a:r>
            <a:r>
              <a:rPr lang="ar-LB" sz="3600" b="1" dirty="0"/>
              <a:t>إِسطفانُس وفيليبّس </a:t>
            </a:r>
          </a:p>
          <a:p>
            <a:pPr algn="ctr" rtl="1"/>
            <a:r>
              <a:rPr lang="ar-LB" sz="3600" dirty="0"/>
              <a:t>و5 باقيين وجابوهُن لَلرُّسُل؛ </a:t>
            </a:r>
            <a:endParaRPr lang="fr-FR" sz="3600" dirty="0"/>
          </a:p>
          <a:p>
            <a:pPr algn="ctr" rtl="1"/>
            <a:endParaRPr lang="ar-LB" sz="3600" dirty="0"/>
          </a:p>
          <a:p>
            <a:pPr algn="ctr" rtl="1"/>
            <a:r>
              <a:rPr lang="ar-LB" sz="3600" dirty="0"/>
              <a:t>صَلّوا عَ راسُن وحَطّوا إيدُن علَيُن. </a:t>
            </a:r>
          </a:p>
          <a:p>
            <a:pPr algn="ctr" rtl="1"/>
            <a:r>
              <a:rPr lang="ar-LB" sz="3600" dirty="0"/>
              <a:t>وكانِت كِلمِة الله تِكبَر كِلّ يَوم عَن يَوم وحَتّى الكَهَنة صاروا يِستَجيبوا لَلإيمان.</a:t>
            </a:r>
            <a:endParaRPr lang="en-US" sz="3600" dirty="0"/>
          </a:p>
          <a:p>
            <a:pPr rtl="1"/>
            <a:r>
              <a:rPr lang="en-US" sz="3600" dirty="0"/>
              <a:t> </a:t>
            </a:r>
          </a:p>
          <a:p>
            <a:pPr rtl="1"/>
            <a:r>
              <a:rPr lang="ar-LB" sz="3600" dirty="0"/>
              <a:t> 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6359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771761" y="548833"/>
            <a:ext cx="4539787" cy="4144191"/>
          </a:xfrm>
          <a:prstGeom prst="cloudCallout">
            <a:avLst>
              <a:gd name="adj1" fmla="val -90727"/>
              <a:gd name="adj2" fmla="val 1516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LB" sz="3000" b="1" dirty="0">
              <a:solidFill>
                <a:srgbClr val="C00000"/>
              </a:solidFill>
            </a:endParaRPr>
          </a:p>
          <a:p>
            <a:pPr algn="ctr" rtl="1"/>
            <a:r>
              <a:rPr lang="ar-LB" sz="3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وهَلَّق بَدّي ياكُن تَعملوا هَالنَّشاطات</a:t>
            </a:r>
            <a:endParaRPr lang="ar-LB" sz="38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60162"/>
            <a:ext cx="2464486" cy="43247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508490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17106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974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36A20B50-2F83-474F-B9A1-DF1991F1FC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47" y="0"/>
            <a:ext cx="911710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0709" y="964329"/>
            <a:ext cx="926447" cy="9660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966" y="1167528"/>
            <a:ext cx="926447" cy="966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753" y="3265273"/>
            <a:ext cx="926447" cy="9660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153" y="4367928"/>
            <a:ext cx="926447" cy="96607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4AB09DB-954D-4A47-86D9-40F11E922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5088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7726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</p:spPr>
      </p:pic>
      <p:sp>
        <p:nvSpPr>
          <p:cNvPr id="3" name="Rounded Rectangle 2"/>
          <p:cNvSpPr/>
          <p:nvPr/>
        </p:nvSpPr>
        <p:spPr>
          <a:xfrm>
            <a:off x="376517" y="833718"/>
            <a:ext cx="1398495" cy="76648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>
                <a:solidFill>
                  <a:schemeClr val="tx1"/>
                </a:solidFill>
              </a:rPr>
              <a:t>صَح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0317" y="2613211"/>
            <a:ext cx="1398495" cy="76648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>
                <a:solidFill>
                  <a:schemeClr val="tx1"/>
                </a:solidFill>
              </a:rPr>
              <a:t>صَح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0316" y="3608294"/>
            <a:ext cx="1398495" cy="76648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>
                <a:solidFill>
                  <a:schemeClr val="tx1"/>
                </a:solidFill>
              </a:rPr>
              <a:t>صَح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6870" y="5558118"/>
            <a:ext cx="1398495" cy="76648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>
                <a:solidFill>
                  <a:schemeClr val="tx1"/>
                </a:solidFill>
              </a:rPr>
              <a:t>صَح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0658" y="1739153"/>
            <a:ext cx="1398495" cy="76648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tx1"/>
                </a:solidFill>
              </a:rPr>
              <a:t>خطَأ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1352" y="4580964"/>
            <a:ext cx="1398495" cy="76648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tx1"/>
                </a:solidFill>
              </a:rPr>
              <a:t>خطَأ</a:t>
            </a:r>
            <a:endParaRPr lang="en-US" sz="3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8106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5317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930" y="2641646"/>
            <a:ext cx="939894" cy="98009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0" y="5047129"/>
            <a:ext cx="1909482" cy="76648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500" b="1" dirty="0">
                <a:solidFill>
                  <a:schemeClr val="tx1"/>
                </a:solidFill>
              </a:rPr>
              <a:t>إِسطفانُس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62636" y="5952564"/>
            <a:ext cx="2017058" cy="76648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500" b="1" dirty="0">
                <a:solidFill>
                  <a:schemeClr val="tx1"/>
                </a:solidFill>
              </a:rPr>
              <a:t>فيليبّس</a:t>
            </a:r>
            <a:endParaRPr lang="en-US" sz="25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523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181" y="431074"/>
            <a:ext cx="8169374" cy="455168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2563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2931" y="842187"/>
            <a:ext cx="4042768" cy="902826"/>
          </a:xfrm>
        </p:spPr>
        <p:txBody>
          <a:bodyPr/>
          <a:lstStyle/>
          <a:p>
            <a:pPr rtl="1"/>
            <a:r>
              <a:rPr lang="ar-LB" dirty="0"/>
              <a:t>اللِّقاءُ</a:t>
            </a:r>
            <a:r>
              <a:rPr lang="en-US" dirty="0"/>
              <a:t> </a:t>
            </a:r>
            <a:r>
              <a:rPr lang="ar-LB" dirty="0"/>
              <a:t>الرّابع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2257645-381A-4B40-93C1-9A47E0D18404}"/>
              </a:ext>
            </a:extLst>
          </p:cNvPr>
          <p:cNvSpPr txBox="1">
            <a:spLocks/>
          </p:cNvSpPr>
          <p:nvPr/>
        </p:nvSpPr>
        <p:spPr>
          <a:xfrm>
            <a:off x="803735" y="4519749"/>
            <a:ext cx="5355759" cy="17449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LB" sz="4500" b="1" dirty="0">
                <a:solidFill>
                  <a:schemeClr val="accent2">
                    <a:lumMod val="75000"/>
                  </a:schemeClr>
                </a:solidFill>
              </a:rPr>
              <a:t>الجزء الأوّل</a:t>
            </a:r>
            <a:endParaRPr lang="fr-FR" sz="45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rtl="1"/>
            <a:r>
              <a:rPr lang="ar-LB" sz="4500" b="1" dirty="0"/>
              <a:t>صِدقٌ وَمَحَبَّة</a:t>
            </a:r>
            <a:endParaRPr lang="fr-FR" sz="45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rtl="1"/>
            <a:endParaRPr lang="ar-LB" sz="375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38" y="15751"/>
            <a:ext cx="9194551" cy="512333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248" y="1768162"/>
            <a:ext cx="926447" cy="966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520" y="3171139"/>
            <a:ext cx="926447" cy="966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9212" y="2151529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3000" b="1" dirty="0"/>
              <a:t>سُمعَتُهُم طَيِّبة</a:t>
            </a:r>
            <a:endParaRPr lang="en-US" sz="3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79930" y="3487270"/>
            <a:ext cx="32317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2500" b="1" dirty="0"/>
              <a:t>مُمتَلِئونَ مِن </a:t>
            </a:r>
            <a:endParaRPr lang="en-US" sz="2500" b="1" dirty="0"/>
          </a:p>
          <a:p>
            <a:pPr algn="ctr" rtl="1"/>
            <a:r>
              <a:rPr lang="ar-LB" sz="2500" b="1" dirty="0"/>
              <a:t>الرّوح القدُس</a:t>
            </a:r>
            <a:endParaRPr lang="en-US" sz="25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4372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623843" y="414362"/>
            <a:ext cx="4672992" cy="2853273"/>
          </a:xfrm>
          <a:prstGeom prst="cloudCallout">
            <a:avLst>
              <a:gd name="adj1" fmla="val -85130"/>
              <a:gd name="adj2" fmla="val 4243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الفِعل يَلّي بَدْنا نْعيشو هَالأُسبوع هُوّي: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585" y="2533268"/>
            <a:ext cx="2464486" cy="4324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40" y="3122024"/>
            <a:ext cx="6114637" cy="35338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826606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449031" y="374021"/>
            <a:ext cx="5479815" cy="2691908"/>
          </a:xfrm>
          <a:prstGeom prst="cloudCallout">
            <a:avLst>
              <a:gd name="adj1" fmla="val -83838"/>
              <a:gd name="adj2" fmla="val 2822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شو بَدّو كِلّ واحَد فِيُن يَعمُل هَلّق...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7918" y="2533268"/>
            <a:ext cx="2464486" cy="43247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720" y="3448595"/>
            <a:ext cx="7003725" cy="31598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411372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603812" y="107576"/>
            <a:ext cx="5284695" cy="5997389"/>
          </a:xfrm>
          <a:prstGeom prst="cloudCallout">
            <a:avLst>
              <a:gd name="adj1" fmla="val -79952"/>
              <a:gd name="adj2" fmla="val -220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وهَلَّق يا أَصدِقائي رَح نْشوف سَوا شو بَدّي ياكُن تِتذَكّروا ويِنحُفِر بِقْلوبكُن مِن هَاللِّقاء</a:t>
            </a:r>
            <a:r>
              <a:rPr lang="en-US" sz="40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585" y="2533268"/>
            <a:ext cx="2464486" cy="43247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680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" y="2881319"/>
            <a:ext cx="2560320" cy="55841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0320" y="429131"/>
            <a:ext cx="6191386" cy="49043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30729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loud Callout 4"/>
          <p:cNvSpPr/>
          <p:nvPr/>
        </p:nvSpPr>
        <p:spPr>
          <a:xfrm>
            <a:off x="2326965" y="174812"/>
            <a:ext cx="6332941" cy="2433917"/>
          </a:xfrm>
          <a:prstGeom prst="cloudCallout">
            <a:avLst>
              <a:gd name="adj1" fmla="val -54205"/>
              <a:gd name="adj2" fmla="val 65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200" b="1" dirty="0">
                <a:solidFill>
                  <a:schemeClr val="bg1"/>
                </a:solidFill>
              </a:rPr>
              <a:t>هَيدا الأُسبوع... شو بَدْنا نَعمُل؟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585" y="2533268"/>
            <a:ext cx="2464486" cy="4324732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200" y="3043517"/>
            <a:ext cx="6886495" cy="351312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80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034742" y="1492625"/>
            <a:ext cx="5015129" cy="3998497"/>
          </a:xfrm>
          <a:prstGeom prst="cloudCallout">
            <a:avLst>
              <a:gd name="adj1" fmla="val -93870"/>
              <a:gd name="adj2" fmla="val -89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4600" b="1" dirty="0">
                <a:solidFill>
                  <a:schemeClr val="bg1"/>
                </a:solidFill>
              </a:rPr>
              <a:t>ومن</a:t>
            </a:r>
            <a:r>
              <a:rPr lang="ar-LB" sz="4600" b="1" dirty="0">
                <a:solidFill>
                  <a:schemeClr val="bg1"/>
                </a:solidFill>
              </a:rPr>
              <a:t>ِ</a:t>
            </a:r>
            <a:r>
              <a:rPr lang="ar-AE" sz="4600" b="1" dirty="0">
                <a:solidFill>
                  <a:schemeClr val="bg1"/>
                </a:solidFill>
              </a:rPr>
              <a:t>خت</a:t>
            </a:r>
            <a:r>
              <a:rPr lang="ar-LB" sz="4600" b="1" dirty="0">
                <a:solidFill>
                  <a:schemeClr val="bg1"/>
                </a:solidFill>
              </a:rPr>
              <a:t>ُ</a:t>
            </a:r>
            <a:r>
              <a:rPr lang="ar-AE" sz="4600" b="1" dirty="0">
                <a:solidFill>
                  <a:schemeClr val="bg1"/>
                </a:solidFill>
              </a:rPr>
              <a:t>م ل</a:t>
            </a:r>
            <a:r>
              <a:rPr lang="ar-LB" sz="4600" b="1" dirty="0">
                <a:solidFill>
                  <a:schemeClr val="bg1"/>
                </a:solidFill>
              </a:rPr>
              <a:t>ِ</a:t>
            </a:r>
            <a:r>
              <a:rPr lang="ar-AE" sz="4600" b="1" dirty="0">
                <a:solidFill>
                  <a:schemeClr val="bg1"/>
                </a:solidFill>
              </a:rPr>
              <a:t>قا</a:t>
            </a:r>
            <a:r>
              <a:rPr lang="ar-LB" sz="4600" b="1" dirty="0">
                <a:solidFill>
                  <a:schemeClr val="bg1"/>
                </a:solidFill>
              </a:rPr>
              <a:t>ءْ</a:t>
            </a:r>
            <a:r>
              <a:rPr lang="ar-AE" sz="4600" b="1" dirty="0">
                <a:solidFill>
                  <a:schemeClr val="bg1"/>
                </a:solidFill>
              </a:rPr>
              <a:t>نا الي</a:t>
            </a:r>
            <a:r>
              <a:rPr lang="ar-LB" sz="4600" b="1" dirty="0">
                <a:solidFill>
                  <a:schemeClr val="bg1"/>
                </a:solidFill>
              </a:rPr>
              <a:t>َ</a:t>
            </a:r>
            <a:r>
              <a:rPr lang="ar-AE" sz="4600" b="1" dirty="0">
                <a:solidFill>
                  <a:schemeClr val="bg1"/>
                </a:solidFill>
              </a:rPr>
              <a:t>وم ب</a:t>
            </a:r>
            <a:r>
              <a:rPr lang="ar-LB" sz="4600" b="1" dirty="0">
                <a:solidFill>
                  <a:schemeClr val="bg1"/>
                </a:solidFill>
              </a:rPr>
              <a:t>ِهال</a:t>
            </a:r>
            <a:r>
              <a:rPr lang="ar-AE" sz="4600" b="1" dirty="0">
                <a:solidFill>
                  <a:schemeClr val="bg1"/>
                </a:solidFill>
              </a:rPr>
              <a:t>ص</a:t>
            </a:r>
            <a:r>
              <a:rPr lang="ar-LB" sz="4600" b="1" dirty="0">
                <a:solidFill>
                  <a:schemeClr val="bg1"/>
                </a:solidFill>
              </a:rPr>
              <a:t>َّ</a:t>
            </a:r>
            <a:r>
              <a:rPr lang="ar-AE" sz="4600" b="1" dirty="0">
                <a:solidFill>
                  <a:schemeClr val="bg1"/>
                </a:solidFill>
              </a:rPr>
              <a:t>لاة</a:t>
            </a:r>
            <a:r>
              <a:rPr lang="ar-LB" sz="4600" b="1" dirty="0">
                <a:solidFill>
                  <a:schemeClr val="bg1"/>
                </a:solidFill>
              </a:rPr>
              <a:t> وهالتِّرنيمِة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67739"/>
            <a:ext cx="2464486" cy="43247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65" y="262131"/>
            <a:ext cx="3502041" cy="24056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54604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35" y="609600"/>
            <a:ext cx="7841731" cy="497173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07764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730641" y="1166259"/>
            <a:ext cx="4331477" cy="3197175"/>
          </a:xfrm>
          <a:prstGeom prst="cloudCallout">
            <a:avLst>
              <a:gd name="adj1" fmla="val -88253"/>
              <a:gd name="adj2" fmla="val 220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dirty="0">
                <a:solidFill>
                  <a:schemeClr val="bg1"/>
                </a:solidFill>
              </a:rPr>
              <a:t>باي باي، إلى الأُسبوعِ القادِم</a:t>
            </a:r>
            <a:r>
              <a:rPr lang="en-US" sz="4125" dirty="0">
                <a:solidFill>
                  <a:schemeClr val="bg1"/>
                </a:solidFill>
              </a:rPr>
              <a:t>.</a:t>
            </a:r>
            <a:endParaRPr lang="ar-LB" sz="4125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585" y="2533268"/>
            <a:ext cx="2464486" cy="43247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946" y="0"/>
            <a:ext cx="5295446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4934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936671" y="174812"/>
            <a:ext cx="4757814" cy="5782235"/>
          </a:xfrm>
          <a:prstGeom prst="cloudCallout">
            <a:avLst>
              <a:gd name="adj1" fmla="val -90428"/>
              <a:gd name="adj2" fmla="val -28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bg1"/>
                </a:solidFill>
              </a:rPr>
              <a:t>سَلام المَسيح أَصدِقائي...</a:t>
            </a:r>
          </a:p>
          <a:p>
            <a:pPr algn="ctr" rtl="1"/>
            <a:r>
              <a:rPr lang="ar-LB" sz="3200" dirty="0">
                <a:solidFill>
                  <a:schemeClr val="bg1"/>
                </a:solidFill>
              </a:rPr>
              <a:t>بِصِدِق ومَحبِّة رَح نِلتِقي اليَوم تَ نِتعَرَّف عَ حَياة الجَماعة المَسيحِيّة الأولَى رَكْزوا مْنِيح </a:t>
            </a:r>
          </a:p>
          <a:p>
            <a:pPr algn="ctr" rtl="1"/>
            <a:r>
              <a:rPr lang="ar-LB" sz="3200" dirty="0">
                <a:solidFill>
                  <a:schemeClr val="bg1"/>
                </a:solidFill>
              </a:rPr>
              <a:t>وسْمَعوا بِهُدوء...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691" y="2770094"/>
            <a:ext cx="2329529" cy="40879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8500" y="0"/>
            <a:ext cx="3241260" cy="324126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891119" y="322730"/>
            <a:ext cx="5862918" cy="2339788"/>
          </a:xfrm>
          <a:prstGeom prst="cloudCallout">
            <a:avLst>
              <a:gd name="adj1" fmla="val -67319"/>
              <a:gd name="adj2" fmla="val -22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5000" b="1" dirty="0">
                <a:solidFill>
                  <a:schemeClr val="bg1"/>
                </a:solidFill>
              </a:rPr>
              <a:t>شو هَدَفنا مِن هَاللِّقاء؟</a:t>
            </a:r>
            <a:endParaRPr lang="en-US" sz="5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319" y="3689488"/>
            <a:ext cx="6400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3600" b="1" dirty="0">
                <a:solidFill>
                  <a:schemeClr val="accent1">
                    <a:lumMod val="75000"/>
                  </a:schemeClr>
                </a:solidFill>
              </a:rPr>
              <a:t>نعَدِّد </a:t>
            </a:r>
            <a:r>
              <a:rPr lang="ar-LB" sz="3600" dirty="0"/>
              <a:t>صِفات الجَماعَة الأولَى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15319" y="4658710"/>
            <a:ext cx="6615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3600" b="1" dirty="0">
                <a:solidFill>
                  <a:schemeClr val="accent1">
                    <a:lumMod val="75000"/>
                  </a:schemeClr>
                </a:solidFill>
              </a:rPr>
              <a:t>نْسَمّي </a:t>
            </a:r>
            <a:r>
              <a:rPr lang="ar-LB" sz="3600" dirty="0"/>
              <a:t>الشَّهيد الأوَّل بِالمَسيحِيّة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603812" y="282389"/>
            <a:ext cx="5338481" cy="6145306"/>
          </a:xfrm>
          <a:prstGeom prst="cloudCallout">
            <a:avLst>
              <a:gd name="adj1" fmla="val -88634"/>
              <a:gd name="adj2" fmla="val -3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أَصدِقائي!</a:t>
            </a:r>
          </a:p>
          <a:p>
            <a:pPr algn="ctr" rtl="1"/>
            <a:r>
              <a:rPr lang="ar-LB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تطلَّعوا مْنِيح بِهَالصُّوَر وقولولِي شو هُوّي الحَدَث المَوجود بِكِلّ صورَة يَلّي صار بَعد القِيامِة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8145" y="2770093"/>
            <a:ext cx="2383169" cy="41820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99446"/>
            <a:ext cx="5165472" cy="45585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33" r="-2940"/>
          <a:stretch/>
        </p:blipFill>
        <p:spPr>
          <a:xfrm>
            <a:off x="4004260" y="-175827"/>
            <a:ext cx="5251884" cy="4367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3586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10436"/>
            <a:ext cx="4586450" cy="40475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33" r="-2940"/>
          <a:stretch/>
        </p:blipFill>
        <p:spPr>
          <a:xfrm>
            <a:off x="4900645" y="-188259"/>
            <a:ext cx="4377825" cy="3640794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1559860" y="484094"/>
            <a:ext cx="3523128" cy="158675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/>
              <a:t>بُطرُس يِخطُب بِالنّاس بَعد حُلول الرّوح القُدُس</a:t>
            </a:r>
            <a:endParaRPr lang="en-US" sz="3000" dirty="0"/>
          </a:p>
        </p:txBody>
      </p:sp>
      <p:sp>
        <p:nvSpPr>
          <p:cNvPr id="5" name="Pentagon 4"/>
          <p:cNvSpPr/>
          <p:nvPr/>
        </p:nvSpPr>
        <p:spPr>
          <a:xfrm flipH="1">
            <a:off x="3711389" y="4374776"/>
            <a:ext cx="4052048" cy="158675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/>
              <a:t>رَسول يعَمّد، رَسول يَكتُب، رَسول يبَشِّر...</a:t>
            </a:r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8200" y="141898"/>
            <a:ext cx="2186725" cy="26685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615738" y="3918857"/>
            <a:ext cx="1806808" cy="30856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81744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14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7030A0"/>
      </a:accent1>
      <a:accent2>
        <a:srgbClr val="FCAAE1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820</TotalTime>
  <Words>468</Words>
  <Application>Microsoft Office PowerPoint</Application>
  <PresentationFormat>On-screen Show (4:3)</PresentationFormat>
  <Paragraphs>108</Paragraphs>
  <Slides>39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Adobe Arabic</vt:lpstr>
      <vt:lpstr>Arial</vt:lpstr>
      <vt:lpstr>Calibri</vt:lpstr>
      <vt:lpstr>Trebuchet MS</vt:lpstr>
      <vt:lpstr>Wingdings 3</vt:lpstr>
      <vt:lpstr>Facet</vt:lpstr>
      <vt:lpstr>مَركَزُ التَّربِيَّةِ الدّينِيَّة </vt:lpstr>
      <vt:lpstr>PowerPoint Presentation</vt:lpstr>
      <vt:lpstr>اللِّقاءُ الرّابع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مَركَزُ التَّربِيَّةِ الدّينِيَّة</dc:title>
  <dc:creator>WMAKSOUR</dc:creator>
  <cp:lastModifiedBy>Michel Haddad (Prof)</cp:lastModifiedBy>
  <cp:revision>90</cp:revision>
  <dcterms:created xsi:type="dcterms:W3CDTF">2020-08-25T06:38:39Z</dcterms:created>
  <dcterms:modified xsi:type="dcterms:W3CDTF">2021-12-03T20:05:05Z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39B2512B-A217-4C0C-8E7F-C7621B36B8B6</vt:lpwstr>
  </property>
  <property fmtid="{D5CDD505-2E9C-101B-9397-08002B2CF9AE}" pid="3" name="ArticulatePath">
    <vt:lpwstr>eb5-renc-04-partie-1</vt:lpwstr>
  </property>
</Properties>
</file>