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50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302" r:id="rId9"/>
    <p:sldId id="407" r:id="rId10"/>
    <p:sldId id="380" r:id="rId11"/>
    <p:sldId id="303" r:id="rId12"/>
    <p:sldId id="381" r:id="rId13"/>
    <p:sldId id="382" r:id="rId14"/>
    <p:sldId id="429" r:id="rId15"/>
    <p:sldId id="430" r:id="rId16"/>
    <p:sldId id="431" r:id="rId17"/>
    <p:sldId id="410" r:id="rId18"/>
    <p:sldId id="409" r:id="rId19"/>
    <p:sldId id="408" r:id="rId20"/>
    <p:sldId id="411" r:id="rId21"/>
    <p:sldId id="412" r:id="rId22"/>
    <p:sldId id="383" r:id="rId23"/>
    <p:sldId id="413" r:id="rId24"/>
    <p:sldId id="384" r:id="rId25"/>
    <p:sldId id="415" r:id="rId26"/>
    <p:sldId id="414" r:id="rId27"/>
    <p:sldId id="416" r:id="rId28"/>
    <p:sldId id="385" r:id="rId29"/>
    <p:sldId id="370" r:id="rId30"/>
    <p:sldId id="417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330" r:id="rId39"/>
    <p:sldId id="317" r:id="rId40"/>
    <p:sldId id="426" r:id="rId41"/>
    <p:sldId id="399" r:id="rId42"/>
    <p:sldId id="428" r:id="rId43"/>
    <p:sldId id="427" r:id="rId44"/>
    <p:sldId id="372" r:id="rId45"/>
    <p:sldId id="305" r:id="rId46"/>
    <p:sldId id="287" r:id="rId47"/>
    <p:sldId id="285" r:id="rId48"/>
    <p:sldId id="283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3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5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5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2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2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2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0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6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5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5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5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3039036" y="2904565"/>
            <a:ext cx="2541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مشهد نكران بطرس ليسوع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2079" y="107577"/>
            <a:ext cx="5022615" cy="5741894"/>
          </a:xfrm>
          <a:prstGeom prst="cloudCallout">
            <a:avLst>
              <a:gd name="adj1" fmla="val 52892"/>
              <a:gd name="adj2" fmla="val 317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rgbClr val="C00000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إِجابِةسَليمة... وهَلّق رَح نْشوف شو بيخَبِّرنا الكْتاب المقدَّس عَن هالموضوع!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prayer\001-gnpi-089-prayer-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600201" y="0"/>
            <a:ext cx="4881282" cy="1680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يسوع بيتنبّا إنّو بطرُ</a:t>
            </a:r>
            <a:r>
              <a:rPr lang="ar-LB" sz="3200" b="1" dirty="0"/>
              <a:t>س رَح ينكرو </a:t>
            </a:r>
            <a:r>
              <a:rPr lang="ar-LB" sz="3200" dirty="0"/>
              <a:t>(متى 26/30-35)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3753" y="6050171"/>
            <a:ext cx="8283388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400" dirty="0"/>
              <a:t>ومن بعد مَ رتّلو</a:t>
            </a:r>
            <a:r>
              <a:rPr lang="ar-LB" sz="3400" dirty="0"/>
              <a:t>ا المزامير، راحوا عَ جبَل الزَيتون</a:t>
            </a:r>
            <a:endParaRPr lang="en-US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4773707" y="121948"/>
            <a:ext cx="533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/>
              <a:t>قَل</a:t>
            </a:r>
            <a:r>
              <a:rPr lang="ar-LB" sz="4000" b="1" dirty="0"/>
              <a:t>ُّ</a:t>
            </a:r>
            <a:r>
              <a:rPr lang="ar-SA" sz="4000" b="1" dirty="0"/>
              <a:t>ن</a:t>
            </a:r>
            <a:r>
              <a:rPr lang="ar-LB" sz="4000" b="1" dirty="0"/>
              <a:t>ْ </a:t>
            </a:r>
            <a:r>
              <a:rPr lang="ar-SA" sz="4000" b="1" dirty="0"/>
              <a:t>يسوع</a:t>
            </a:r>
            <a:r>
              <a:rPr lang="ar-LB" sz="4000" b="1" dirty="0"/>
              <a:t> :</a:t>
            </a:r>
            <a:endParaRPr lang="en-US" sz="4000" b="1" dirty="0"/>
          </a:p>
        </p:txBody>
      </p:sp>
      <p:sp>
        <p:nvSpPr>
          <p:cNvPr id="4" name="Oval Callout 3"/>
          <p:cNvSpPr/>
          <p:nvPr/>
        </p:nvSpPr>
        <p:spPr>
          <a:xfrm>
            <a:off x="1775011" y="4020670"/>
            <a:ext cx="6199095" cy="2729753"/>
          </a:xfrm>
          <a:prstGeom prst="wedgeEllipseCallout">
            <a:avLst>
              <a:gd name="adj1" fmla="val -10069"/>
              <a:gd name="adj2" fmla="val -98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كلّكُن رح تش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كّو</a:t>
            </a:r>
            <a:r>
              <a:rPr lang="ar-LB" sz="2800" dirty="0">
                <a:solidFill>
                  <a:schemeClr val="tx1"/>
                </a:solidFill>
              </a:rPr>
              <a:t> فيّي الليلي، لِ أنّو مَكتوب : بضرُب الراعي بخلّي خواريف القطيع يتفَرعَطوا. </a:t>
            </a:r>
            <a:r>
              <a:rPr lang="ar-SA" sz="2800" dirty="0">
                <a:solidFill>
                  <a:schemeClr val="tx1"/>
                </a:solidFill>
              </a:rPr>
              <a:t>بس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د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مَ قوم، رح</a:t>
            </a:r>
            <a:r>
              <a:rPr lang="ar-LB" sz="2800" dirty="0">
                <a:solidFill>
                  <a:schemeClr val="tx1"/>
                </a:solidFill>
              </a:rPr>
              <a:t> إسبقكُن عَ الجليل.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5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9527" y="124616"/>
            <a:ext cx="331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ساعتا قلّو بطرُس</a:t>
            </a:r>
            <a:r>
              <a:rPr lang="ar-LB" sz="3200" dirty="0"/>
              <a:t>:</a:t>
            </a:r>
            <a:r>
              <a:rPr lang="ar-SA" sz="3200" dirty="0"/>
              <a:t> 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403411" y="3939988"/>
            <a:ext cx="4827495" cy="2407023"/>
          </a:xfrm>
          <a:prstGeom prst="wedgeEllipseCallout">
            <a:avLst>
              <a:gd name="adj1" fmla="val -5813"/>
              <a:gd name="adj2" fmla="val -131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بْقلّك ، و</a:t>
            </a:r>
            <a:r>
              <a:rPr lang="ar-LB" sz="2800" dirty="0">
                <a:solidFill>
                  <a:schemeClr val="tx1"/>
                </a:solidFill>
              </a:rPr>
              <a:t>هِيِّ</a:t>
            </a:r>
            <a:r>
              <a:rPr lang="ar-SA" sz="2800" dirty="0">
                <a:solidFill>
                  <a:schemeClr val="tx1"/>
                </a:solidFill>
              </a:rPr>
              <a:t>ي الح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يقا إ</a:t>
            </a:r>
            <a:r>
              <a:rPr lang="ar-LB" sz="2800" dirty="0">
                <a:solidFill>
                  <a:schemeClr val="tx1"/>
                </a:solidFill>
              </a:rPr>
              <a:t>نَّك اللّيلي، وقَبل مَ يْصِيح الدّيك رَح تِنكرني تلات مرَّات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31105" y="2743200"/>
            <a:ext cx="1976717" cy="2770095"/>
          </a:xfrm>
          <a:prstGeom prst="wedgeRoundRectCallout">
            <a:avLst>
              <a:gd name="adj1" fmla="val -95663"/>
              <a:gd name="adj2" fmla="val -7390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حتّا لو كلُّن ترك</a:t>
            </a:r>
            <a:r>
              <a:rPr lang="ar-LB" sz="2800" dirty="0"/>
              <a:t>ُ</a:t>
            </a:r>
            <a:r>
              <a:rPr lang="ar-SA" sz="2800" dirty="0"/>
              <a:t>وك ،</a:t>
            </a:r>
            <a:r>
              <a:rPr lang="ar-LB" sz="2800" dirty="0"/>
              <a:t> أنا مِشْ رَح إتركَك.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23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20857" y="111168"/>
            <a:ext cx="2767104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LB" sz="3200" b="1" dirty="0">
                <a:solidFill>
                  <a:schemeClr val="bg1"/>
                </a:solidFill>
              </a:rPr>
              <a:t>جاوبو بطرس: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339" y="6041322"/>
            <a:ext cx="6186310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4000" dirty="0"/>
              <a:t>وهَيك قالوا كَمِان كلّ التلاميذ.</a:t>
            </a:r>
            <a:endParaRPr lang="en-US" sz="4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71999" y="3711388"/>
            <a:ext cx="3160060" cy="1532965"/>
          </a:xfrm>
          <a:prstGeom prst="wedgeRoundRectCallout">
            <a:avLst>
              <a:gd name="adj1" fmla="val -38642"/>
              <a:gd name="adj2" fmla="val -16162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لَو انجب</a:t>
            </a:r>
            <a:r>
              <a:rPr lang="ar-LB" sz="2800" dirty="0"/>
              <a:t>َ</a:t>
            </a:r>
            <a:r>
              <a:rPr lang="ar-SA" sz="2800" dirty="0"/>
              <a:t>ر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موت مَعك،</a:t>
            </a:r>
            <a:r>
              <a:rPr lang="ar-LB" sz="2800" dirty="0"/>
              <a:t> مِش رَح إنكرَك.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6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Internal Storage 8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742" y="5148688"/>
            <a:ext cx="6602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ومن بَعدا، راح يسوع وتلاميزو عَ مطرح إسمو</a:t>
            </a:r>
            <a:r>
              <a:rPr lang="ar-LB" sz="4000" dirty="0"/>
              <a:t> ا</a:t>
            </a:r>
            <a:r>
              <a:rPr lang="ar-SA" sz="4000" dirty="0"/>
              <a:t>لجسمانييّ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532966" y="188260"/>
            <a:ext cx="6024282" cy="1707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لمّن يسوع صَلاّ بالجسمانييّ</a:t>
            </a:r>
            <a:endParaRPr lang="en-US" sz="3200" b="1" dirty="0"/>
          </a:p>
          <a:p>
            <a:pPr algn="ctr" rtl="1"/>
            <a:r>
              <a:rPr lang="ar-SA" sz="3200" dirty="0"/>
              <a:t> </a:t>
            </a:r>
            <a:r>
              <a:rPr lang="ar-LB" sz="3200" dirty="0"/>
              <a:t>(متى 26/36-46)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094" y="2353235"/>
            <a:ext cx="5513294" cy="232634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30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25788" y="227064"/>
            <a:ext cx="45182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لمّا وصْلو </a:t>
            </a:r>
            <a:r>
              <a:rPr lang="ar-SA" sz="3200" dirty="0"/>
              <a:t>َ</a:t>
            </a:r>
            <a:r>
              <a:rPr lang="ar-LB" sz="3200" dirty="0"/>
              <a:t>ق</a:t>
            </a:r>
            <a:r>
              <a:rPr lang="ar-SA" sz="3200" dirty="0"/>
              <a:t>لُّن</a:t>
            </a:r>
            <a:r>
              <a:rPr lang="ar-LB" sz="3200" dirty="0"/>
              <a:t> يسوع</a:t>
            </a:r>
            <a:r>
              <a:rPr lang="ar-SA" sz="3200" dirty="0"/>
              <a:t> :</a:t>
            </a:r>
            <a:r>
              <a:rPr lang="ar-LB" sz="3200" dirty="0"/>
              <a:t> "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322731" y="3980330"/>
            <a:ext cx="6979024" cy="2743200"/>
          </a:xfrm>
          <a:prstGeom prst="wedgeEllipseCallout">
            <a:avLst>
              <a:gd name="adj1" fmla="val -5646"/>
              <a:gd name="adj2" fmla="val -111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اقعدو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هَون، أنا رايح صلّي هَونيك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SA" sz="2800" dirty="0">
                <a:solidFill>
                  <a:schemeClr val="tx1"/>
                </a:solidFill>
              </a:rPr>
              <a:t>. أخَد مَعو بطرس، وولاد ز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دا، وبَلّش يحز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 وينهمّ ويقلُّن :</a:t>
            </a:r>
            <a:r>
              <a:rPr lang="ar-LB" sz="2800" dirty="0">
                <a:solidFill>
                  <a:schemeClr val="tx1"/>
                </a:solidFill>
              </a:rPr>
              <a:t> "</a:t>
            </a:r>
            <a:r>
              <a:rPr lang="ar-SA" sz="2800" dirty="0">
                <a:solidFill>
                  <a:schemeClr val="tx1"/>
                </a:solidFill>
              </a:rPr>
              <a:t>نفسي 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زيني لَ حَدّ الموت، ضَلّو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هون وسْهرو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مَعي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iliane\Desktop\work from home\prayer\003-gnpi-089-prayer-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60459" y="-107577"/>
            <a:ext cx="2286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800" dirty="0">
                <a:solidFill>
                  <a:schemeClr val="bg1"/>
                </a:solidFill>
              </a:rPr>
              <a:t>وبِعِد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عنُن شوي</a:t>
            </a:r>
            <a:r>
              <a:rPr lang="ar-LB" sz="3800" dirty="0">
                <a:solidFill>
                  <a:schemeClr val="bg1"/>
                </a:solidFill>
              </a:rPr>
              <a:t>،</a:t>
            </a: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طب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عَ وجّو،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صار يصلّي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prayer\008-gnpi-089-prayer-garde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48718" y="26126"/>
            <a:ext cx="2543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200" dirty="0">
                <a:solidFill>
                  <a:schemeClr val="bg1"/>
                </a:solidFill>
              </a:rPr>
              <a:t>وقال: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4131" y="632013"/>
            <a:ext cx="3442445" cy="3052482"/>
          </a:xfrm>
          <a:prstGeom prst="wedgeEllipseCallout">
            <a:avLst>
              <a:gd name="adj1" fmla="val 34489"/>
              <a:gd name="adj2" fmla="val 10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بَييّ ، إزا م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مكن، بَعِّد عنّي هالكاس، بس مش متل مَ أنا بَدّي، متل مَ بَد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ك إنت.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5614" y="0"/>
            <a:ext cx="5081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iane\Desktop\work from home\prayer\009-gnpi-089-prayer-garden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1"/>
            <a:ext cx="9144000" cy="6446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73" y="-384"/>
            <a:ext cx="90917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rtl="1"/>
            <a:r>
              <a:rPr lang="ar-SA" sz="3200" dirty="0"/>
              <a:t>ورجع لَ عند التلامي</a:t>
            </a:r>
            <a:r>
              <a:rPr lang="ar-LB" sz="3200" dirty="0"/>
              <a:t>ذ</a:t>
            </a:r>
            <a:r>
              <a:rPr lang="ar-SA" sz="3200" dirty="0"/>
              <a:t>، شافُن نايمين ، وقال لَ بطرُس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6" name="Oval Callout 5"/>
          <p:cNvSpPr/>
          <p:nvPr/>
        </p:nvSpPr>
        <p:spPr>
          <a:xfrm>
            <a:off x="4128248" y="1264024"/>
            <a:ext cx="3550022" cy="2043954"/>
          </a:xfrm>
          <a:prstGeom prst="wedgeEllipseCallout">
            <a:avLst>
              <a:gd name="adj1" fmla="val -64753"/>
              <a:gd name="adj2" fmla="val -34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ولَو</a:t>
            </a:r>
            <a:r>
              <a:rPr lang="ar-LB" sz="2800" dirty="0"/>
              <a:t> !،</a:t>
            </a:r>
            <a:r>
              <a:rPr lang="ar-SA" sz="2800" dirty="0"/>
              <a:t> ما فيكُن تسه</a:t>
            </a:r>
            <a:r>
              <a:rPr lang="ar-LB" sz="2800" dirty="0"/>
              <a:t>َ</a:t>
            </a:r>
            <a:r>
              <a:rPr lang="ar-SA" sz="2800" dirty="0"/>
              <a:t>ر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ا</a:t>
            </a:r>
            <a:r>
              <a:rPr lang="ar-SA" sz="2800" dirty="0"/>
              <a:t> معي ساعا بس ؟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iane\Desktop\work from home\prayer\009-gnpi-089-prayer-garden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68941" y="3388659"/>
            <a:ext cx="3818964" cy="2716307"/>
          </a:xfrm>
          <a:prstGeom prst="wedgeEllipseCallout">
            <a:avLst>
              <a:gd name="adj1" fmla="val 37899"/>
              <a:gd name="adj2" fmla="val -104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سْهَرو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وصَلّو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، حتّا ما توق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بالت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جربي، الر</a:t>
            </a:r>
            <a:r>
              <a:rPr lang="ar-LB" sz="2800" dirty="0">
                <a:solidFill>
                  <a:schemeClr val="tx1"/>
                </a:solidFill>
              </a:rPr>
              <a:t>ُّ</a:t>
            </a:r>
            <a:r>
              <a:rPr lang="ar-SA" sz="2800" dirty="0">
                <a:solidFill>
                  <a:schemeClr val="tx1"/>
                </a:solidFill>
              </a:rPr>
              <a:t>وح مستعدّي، بس ال</a:t>
            </a:r>
            <a:r>
              <a:rPr lang="ar-LB" sz="2800" dirty="0">
                <a:solidFill>
                  <a:schemeClr val="tx1"/>
                </a:solidFill>
              </a:rPr>
              <a:t>ج</a:t>
            </a:r>
            <a:r>
              <a:rPr lang="ar-SA" sz="2800" dirty="0">
                <a:solidFill>
                  <a:schemeClr val="tx1"/>
                </a:solidFill>
              </a:rPr>
              <a:t>سم ضْع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iane\Desktop\work from home\prayer\010-gnpi-089-prayer-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2437" y="0"/>
            <a:ext cx="1761563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ورِجِع رَاح صّلا مَرْتَين وبالآخر قال ل تلاميذو: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2846167" y="497675"/>
            <a:ext cx="463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81834" y="147918"/>
            <a:ext cx="4679577" cy="2716307"/>
          </a:xfrm>
          <a:prstGeom prst="wedgeEllipseCallout">
            <a:avLst>
              <a:gd name="adj1" fmla="val -63250"/>
              <a:gd name="adj2" fmla="val 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إجِت الساعا، وإبن البَشَر رَح يتسلَّم لَ إيدَين الخاطيين. قوموا تَ نروح، يلّي بدّو يسَلمني وِصِل!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5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55" y="4870318"/>
            <a:ext cx="7684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كانوا شَعّلوا نار بساحة القَصر وقَعَدوا حْوالَيا، وبطرُس قَعد بَيناتُن. شافتو الصَّانعا قاعد بوجّ النار... </a:t>
            </a:r>
            <a:endParaRPr lang="en-US" sz="3800" dirty="0"/>
          </a:p>
        </p:txBody>
      </p:sp>
      <p:sp>
        <p:nvSpPr>
          <p:cNvPr id="7" name="Oval 6"/>
          <p:cNvSpPr/>
          <p:nvPr/>
        </p:nvSpPr>
        <p:spPr>
          <a:xfrm>
            <a:off x="1356230" y="134470"/>
            <a:ext cx="6074230" cy="1685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بطرس يَنكِر يسوع </a:t>
            </a:r>
            <a:r>
              <a:rPr lang="ar-LB" sz="3600" dirty="0"/>
              <a:t>(لوقا 22/55-62)</a:t>
            </a:r>
            <a:endParaRPr lang="en-US" sz="3600" dirty="0"/>
          </a:p>
        </p:txBody>
      </p:sp>
      <p:pic>
        <p:nvPicPr>
          <p:cNvPr id="9" name="Picture 2" descr="C:\Users\Liliane\Desktop\work from home\peter deniel\001-gnpi-091-peter-denial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/>
          <a:stretch/>
        </p:blipFill>
        <p:spPr bwMode="auto">
          <a:xfrm>
            <a:off x="1532963" y="1869141"/>
            <a:ext cx="5526741" cy="28104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liane\Desktop\work from home\peter deniel\001-gnpi-091-peter-denia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120577" y="191852"/>
            <a:ext cx="5306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تْطلّعت فيه مْليح، وقالت: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44352" y="4921624"/>
            <a:ext cx="3146613" cy="1290917"/>
          </a:xfrm>
          <a:prstGeom prst="wedgeRoundRectCallout">
            <a:avLst>
              <a:gd name="adj1" fmla="val 32919"/>
              <a:gd name="adj2" fmla="val -18037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هِيدا كمان كان ماشي مَعو.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8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liane\Desktop\work from home\peter deniel\002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063"/>
            <a:ext cx="9144000" cy="68579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5000" y="107577"/>
            <a:ext cx="34290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بَس هوّي نَكر وقال: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559859" y="3886200"/>
            <a:ext cx="2770095" cy="1075765"/>
          </a:xfrm>
          <a:prstGeom prst="wedgeRoundRectCallout">
            <a:avLst>
              <a:gd name="adj1" fmla="val -17283"/>
              <a:gd name="adj2" fmla="val -22162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يا مَرا، أنا ما بعرفو.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8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iliane\Desktop\work from home\peter deniel\003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19516" y="0"/>
            <a:ext cx="5962811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وبعد شوْيّ، شافو واحد تاني وقال: 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244352" y="4921624"/>
            <a:ext cx="3146613" cy="1290917"/>
          </a:xfrm>
          <a:prstGeom prst="wedgeRoundRectCallout">
            <a:avLst>
              <a:gd name="adj1" fmla="val -842"/>
              <a:gd name="adj2" fmla="val -184545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إنت كمان منُن.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5177118"/>
            <a:ext cx="2770095" cy="1075765"/>
          </a:xfrm>
          <a:prstGeom prst="wedgeRoundRectCallout">
            <a:avLst>
              <a:gd name="adj1" fmla="val -58545"/>
              <a:gd name="adj2" fmla="val -13162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يا بني آدم، أنا مِش منُن".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84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work from home\peter deniel\004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-1"/>
            <a:ext cx="9144000" cy="6858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88720" y="0"/>
            <a:ext cx="7955281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وبَعد شي ساعا تقريبَن، واحد غَيرو قال وصار يأكِّد: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44352" y="4491318"/>
            <a:ext cx="3227295" cy="1721223"/>
          </a:xfrm>
          <a:prstGeom prst="wedgeRoundRectCallout">
            <a:avLst>
              <a:gd name="adj1" fmla="val -842"/>
              <a:gd name="adj2" fmla="val -17282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بالحقيقا، هِادا كمان كان مَعو، لِ أنّو من الجليل.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8599" y="1317811"/>
            <a:ext cx="3832413" cy="1237130"/>
          </a:xfrm>
          <a:prstGeom prst="wedgeRoundRectCallout">
            <a:avLst>
              <a:gd name="adj1" fmla="val 84716"/>
              <a:gd name="adj2" fmla="val -4472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يا بني آدم، أنا مش فاهم شو عَم تقول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8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iliane\Desktop\work from home\peter deniel\005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32" y="212080"/>
            <a:ext cx="8574741" cy="809897"/>
          </a:xfrm>
          <a:noFill/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bg1"/>
                </a:solidFill>
              </a:rPr>
              <a:t>بساعة السَّاعا، وكان بَعدو عَم يحكي، صاح الدّيك.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05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liane\Desktop\work from home\peter deniel\006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1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لْتَفت الربّ وتْطلّع بِ بطرُس، ساعتا بطرُس تْزكّر كلمة الربّ</a:t>
            </a:r>
            <a:endParaRPr lang="en-US" sz="3000" dirty="0">
              <a:cs typeface="+mj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142080" y="3344091"/>
            <a:ext cx="4545104" cy="2270631"/>
          </a:xfrm>
          <a:prstGeom prst="cloudCallout">
            <a:avLst>
              <a:gd name="adj1" fmla="val 3227"/>
              <a:gd name="adj2" fmla="val -10978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قبل مَ يصيح الدّيك بتْكُون نَكرِتْنِي تْلات مرّات.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57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77" y="650735"/>
            <a:ext cx="47871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السّادس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1024" y="4356846"/>
            <a:ext cx="8068235" cy="1707777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6">
                    <a:lumMod val="50000"/>
                  </a:schemeClr>
                </a:solidFill>
              </a:rPr>
              <a:t>مِن التّباهي إلى الحبّ </a:t>
            </a:r>
          </a:p>
          <a:p>
            <a:pPr algn="ctr" rtl="1"/>
            <a:r>
              <a:rPr lang="ar-LB" sz="4500" b="1" dirty="0">
                <a:solidFill>
                  <a:srgbClr val="0070C0"/>
                </a:solidFill>
              </a:rPr>
              <a:t>(الجزء الأول)</a:t>
            </a:r>
          </a:p>
          <a:p>
            <a:pPr rtl="1"/>
            <a:endParaRPr lang="ar-LB" sz="37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e\Desktop\work from home\peter deniel\007-gnpi-091-peter-deni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7763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50" y="6048103"/>
            <a:ext cx="8574741" cy="80989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ضَهر من ساحة الدار، وراح يبكي دموع مرّا.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05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C:\Users\Liliane\Desktop\work from home\peter deniel\res\018-gnpi-101-jesus-resurr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127629" y="0"/>
            <a:ext cx="6074230" cy="1685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صرخة القيام</a:t>
            </a:r>
            <a:r>
              <a:rPr lang="ar-LB" sz="3600" b="1" dirty="0"/>
              <a:t>ِ</a:t>
            </a:r>
            <a:r>
              <a:rPr lang="ar-SA" sz="3600" b="1" dirty="0"/>
              <a:t>ي </a:t>
            </a:r>
            <a:r>
              <a:rPr lang="ar-LB" sz="3600" b="1" dirty="0"/>
              <a:t>(يوحَنّا 20/1-10)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9281" y="5087942"/>
            <a:ext cx="8659907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بْ أوّل يوم من الإسبوع - اللّي هوّي يوم الحَدّ - </a:t>
            </a:r>
            <a:r>
              <a:rPr lang="ar-LB" sz="3200" dirty="0"/>
              <a:t>إ</a:t>
            </a:r>
            <a:r>
              <a:rPr lang="ar-SA" sz="3200" dirty="0"/>
              <a:t>جِت مريم المجدلييّ</a:t>
            </a:r>
            <a:r>
              <a:rPr lang="ar-LB" sz="3200" dirty="0"/>
              <a:t> مع بعض النساء</a:t>
            </a:r>
            <a:r>
              <a:rPr lang="ar-SA" sz="3200" dirty="0"/>
              <a:t> عَ القبر، وكان بَعد في ع</a:t>
            </a:r>
            <a:r>
              <a:rPr lang="ar-LB" sz="3200" dirty="0"/>
              <a:t>َ</a:t>
            </a:r>
            <a:r>
              <a:rPr lang="ar-SA" sz="3200" dirty="0"/>
              <a:t>تم، </a:t>
            </a:r>
            <a:r>
              <a:rPr lang="ar-LB" sz="3200" dirty="0"/>
              <a:t>و</a:t>
            </a:r>
            <a:r>
              <a:rPr lang="ar-SA" sz="3200" dirty="0"/>
              <a:t>شاف</a:t>
            </a:r>
            <a:r>
              <a:rPr lang="ar-LB" sz="3200" dirty="0"/>
              <a:t>وا</a:t>
            </a:r>
            <a:r>
              <a:rPr lang="ar-SA" sz="3200" dirty="0"/>
              <a:t> الحجر منشال عَن القبر.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liane\Desktop\work from home\peter deniel\res\011-gnpi-102-appearance-m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3138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68189" y="0"/>
            <a:ext cx="7342094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000" dirty="0"/>
              <a:t>ركَضت وإجِت لَ عند سمعان بطرُس، والتلمي</a:t>
            </a:r>
            <a:r>
              <a:rPr lang="ar-LB" sz="3000" dirty="0"/>
              <a:t>ذ</a:t>
            </a:r>
            <a:r>
              <a:rPr lang="ar-SA" sz="3000" dirty="0"/>
              <a:t> التاني اللّي كان يسوع يحبّو، وقالتلُن</a:t>
            </a:r>
            <a:endParaRPr lang="en-US" sz="48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719918" y="3832411"/>
            <a:ext cx="3644153" cy="1613647"/>
          </a:xfrm>
          <a:prstGeom prst="wedgeRoundRectCallout">
            <a:avLst>
              <a:gd name="adj1" fmla="val -32861"/>
              <a:gd name="adj2" fmla="val -12083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أخَدو</a:t>
            </a:r>
            <a:r>
              <a:rPr lang="ar-LB" sz="3200" b="1" dirty="0">
                <a:solidFill>
                  <a:schemeClr val="tx1"/>
                </a:solidFill>
              </a:rPr>
              <a:t>ا</a:t>
            </a:r>
            <a:r>
              <a:rPr lang="ar-SA" sz="3200" b="1" dirty="0">
                <a:solidFill>
                  <a:schemeClr val="tx1"/>
                </a:solidFill>
              </a:rPr>
              <a:t> الر</a:t>
            </a:r>
            <a:r>
              <a:rPr lang="ar-LB" sz="3200" b="1" dirty="0">
                <a:solidFill>
                  <a:schemeClr val="tx1"/>
                </a:solidFill>
              </a:rPr>
              <a:t>ّ</a:t>
            </a:r>
            <a:r>
              <a:rPr lang="ar-SA" sz="3200" b="1" dirty="0">
                <a:solidFill>
                  <a:schemeClr val="tx1"/>
                </a:solidFill>
              </a:rPr>
              <a:t>ب من القبر، وما مْنَعرف وين حَطّوه</a:t>
            </a:r>
            <a:r>
              <a:rPr lang="ar-LB" sz="3200" b="1" dirty="0">
                <a:solidFill>
                  <a:schemeClr val="tx1"/>
                </a:solidFill>
              </a:rPr>
              <a:t>"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liane\Desktop\work from home\peter deniel\res\013-gnpi-101-jesus-resurr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بطرُس وال</a:t>
            </a:r>
            <a:r>
              <a:rPr lang="ar-LB" sz="3200" dirty="0"/>
              <a:t>ّ</a:t>
            </a:r>
            <a:r>
              <a:rPr lang="ar-SA" sz="3200" dirty="0"/>
              <a:t>تلمي</a:t>
            </a:r>
            <a:r>
              <a:rPr lang="ar-LB" sz="3200" dirty="0"/>
              <a:t>ذ</a:t>
            </a:r>
            <a:r>
              <a:rPr lang="ar-SA" sz="3200" dirty="0"/>
              <a:t> التاني إجو عَ القبر، وصارو</a:t>
            </a:r>
            <a:r>
              <a:rPr lang="ar-LB" sz="3200" dirty="0"/>
              <a:t>ا</a:t>
            </a:r>
            <a:r>
              <a:rPr lang="ar-SA" sz="3200" dirty="0"/>
              <a:t> يركضو</a:t>
            </a:r>
            <a:r>
              <a:rPr lang="ar-LB" sz="3200" dirty="0"/>
              <a:t>ا</a:t>
            </a:r>
            <a:r>
              <a:rPr lang="ar-SA" sz="3200" dirty="0"/>
              <a:t> تْنَينُن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liane\Desktop\work from home\peter deniel\res\014-gnpi-101-jesus-resurr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41242"/>
            <a:ext cx="2393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التلمي</a:t>
            </a:r>
            <a:r>
              <a:rPr lang="ar-LB" sz="3200" dirty="0"/>
              <a:t>ذ</a:t>
            </a:r>
            <a:r>
              <a:rPr lang="ar-SA" sz="3200" dirty="0"/>
              <a:t> التاني كان أسرع من بطرُس، و</a:t>
            </a:r>
            <a:r>
              <a:rPr lang="ar-LB" sz="3200" dirty="0"/>
              <a:t>ِ</a:t>
            </a:r>
            <a:r>
              <a:rPr lang="ar-SA" sz="3200" dirty="0"/>
              <a:t>صِل قبل منو عَ القبر، نْح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ar-LB" sz="3200" dirty="0"/>
              <a:t>َ</a:t>
            </a:r>
            <a:r>
              <a:rPr lang="ar-SA" sz="3200" dirty="0"/>
              <a:t>ا وتطلّع، شاف الاكفان عَ الأرض، بَ</a:t>
            </a:r>
            <a:r>
              <a:rPr lang="ar-LB" sz="3200" dirty="0"/>
              <a:t>س</a:t>
            </a:r>
            <a:r>
              <a:rPr lang="ar-SA" sz="3200" dirty="0"/>
              <a:t> ما فات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liane\Desktop\work from home\peter deniel\res\015-gnpi-101-jesus-resurr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7811" y="287382"/>
            <a:ext cx="3201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وبَعدين وصِل سمعان بطرُس اللّي كان لاحقو. وفات عَ القبر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liane\Desktop\work from home\peter deniel\res\016-gnpi-101-jesus-resurr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42045" y="2783542"/>
            <a:ext cx="6898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هوّي كمان شاف الاكفان مَمدود</a:t>
            </a:r>
            <a:r>
              <a:rPr lang="ar-LB" sz="3200" dirty="0"/>
              <a:t>ين</a:t>
            </a:r>
            <a:r>
              <a:rPr lang="ar-SA" sz="3200" dirty="0"/>
              <a:t> عَ الارض، والمنديل يلّي كان عَ راسو مش مَمدود معَ الاكفان، </a:t>
            </a:r>
            <a:endParaRPr lang="ar-LB" sz="3200" dirty="0"/>
          </a:p>
          <a:p>
            <a:pPr algn="ctr" rtl="1"/>
            <a:r>
              <a:rPr lang="ar-SA" sz="3200" dirty="0"/>
              <a:t>مطوي ومَحطوط لَ وحدو عَ فَرد مَيل.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liane\Desktop\work from home\peter deniel\res\017-gnpi-101-jesus-resurr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6853" y="0"/>
            <a:ext cx="2822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ساعتا، فات التلمي</a:t>
            </a:r>
            <a:r>
              <a:rPr lang="ar-LB" sz="3200" dirty="0"/>
              <a:t>ذ</a:t>
            </a:r>
            <a:r>
              <a:rPr lang="ar-SA" sz="3200" dirty="0"/>
              <a:t> التاني يلّي وصِل عَ القبر بالاوّل، وشاف و</a:t>
            </a:r>
            <a:r>
              <a:rPr lang="ar-LB" sz="3200" dirty="0"/>
              <a:t>آ</a:t>
            </a:r>
            <a:r>
              <a:rPr lang="ar-SA" sz="3200" dirty="0"/>
              <a:t>من</a:t>
            </a:r>
            <a:r>
              <a:rPr lang="ar-LB" sz="3200" dirty="0"/>
              <a:t>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3784" y="524436"/>
            <a:ext cx="4283027" cy="3471838"/>
          </a:xfrm>
          <a:prstGeom prst="cloudCallout">
            <a:avLst>
              <a:gd name="adj1" fmla="val 77221"/>
              <a:gd name="adj2" fmla="val 362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بَدّي ياكُن تَعمْلوا هَالنَّشاطات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Liliane\Desktop\work from home\EB 5\likaa 6\3.png">
            <a:extLst>
              <a:ext uri="{FF2B5EF4-FFF2-40B4-BE49-F238E27FC236}">
                <a16:creationId xmlns:a16="http://schemas.microsoft.com/office/drawing/2014/main" id="{18922FFF-6533-46CF-B4E5-4158700B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4" y="279354"/>
            <a:ext cx="9109061" cy="58209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liane\Desktop\work from home\EB 5\likaa 6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400" y="1"/>
            <a:ext cx="5408933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Liliane\Desktop\work from home\EB 5\likaa 6\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9354"/>
            <a:ext cx="9357255" cy="5820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53989" y="2952206"/>
            <a:ext cx="2442754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يا إمرأة إنّي لا اعرفه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23509" y="3992880"/>
            <a:ext cx="2442754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يا رجل لست منهم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066904" y="5033554"/>
            <a:ext cx="2442754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يا رجل، لا أدري ما تقول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01486" y="4254137"/>
            <a:ext cx="2442754" cy="87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بكى بكاء مرًّا	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321" y="1922928"/>
            <a:ext cx="9310321" cy="4935072"/>
          </a:xfrm>
        </p:spPr>
      </p:pic>
      <p:sp>
        <p:nvSpPr>
          <p:cNvPr id="6" name="Rounded Rectangle 5"/>
          <p:cNvSpPr/>
          <p:nvPr/>
        </p:nvSpPr>
        <p:spPr>
          <a:xfrm>
            <a:off x="1362721" y="242047"/>
            <a:ext cx="5656644" cy="9009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أكتُبُ من هو قائلُ العِبارات التّالية: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602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321" y="1922928"/>
            <a:ext cx="9310321" cy="4935072"/>
          </a:xfrm>
        </p:spPr>
      </p:pic>
      <p:sp>
        <p:nvSpPr>
          <p:cNvPr id="6" name="Rounded Rectangle 5"/>
          <p:cNvSpPr/>
          <p:nvPr/>
        </p:nvSpPr>
        <p:spPr>
          <a:xfrm>
            <a:off x="5029200" y="242047"/>
            <a:ext cx="3482787" cy="9009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الأَجوِبَة</a:t>
            </a:r>
            <a:endParaRPr lang="en-US" sz="3000" dirty="0"/>
          </a:p>
        </p:txBody>
      </p:sp>
      <p:sp>
        <p:nvSpPr>
          <p:cNvPr id="3" name="Oval 2"/>
          <p:cNvSpPr/>
          <p:nvPr/>
        </p:nvSpPr>
        <p:spPr>
          <a:xfrm>
            <a:off x="2729753" y="1546412"/>
            <a:ext cx="1855694" cy="7664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rgbClr val="0070C0"/>
                </a:solidFill>
              </a:rPr>
              <a:t>يَسوع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868706"/>
            <a:ext cx="2138082" cy="7664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rgbClr val="0070C0"/>
                </a:solidFill>
              </a:rPr>
              <a:t>سِمعان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54906" y="3948953"/>
            <a:ext cx="2138082" cy="7664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rgbClr val="0070C0"/>
                </a:solidFill>
              </a:rPr>
              <a:t>سِمعان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8576" y="5275730"/>
            <a:ext cx="1855694" cy="7664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rgbClr val="0070C0"/>
                </a:solidFill>
              </a:rPr>
              <a:t>يَسوع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732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Liliane\Desktop\work from home\EB 5\likaa 6\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68" y="313509"/>
            <a:ext cx="8371370" cy="654449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088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Liliane\Desktop\work from home\EB 5\likaa 6\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68" y="313509"/>
            <a:ext cx="8371370" cy="6544491"/>
          </a:xfrm>
          <a:prstGeom prst="rect">
            <a:avLst/>
          </a:prstGeom>
          <a:noFill/>
        </p:spPr>
      </p:pic>
      <p:sp>
        <p:nvSpPr>
          <p:cNvPr id="8" name="Diagonal Stripe 7"/>
          <p:cNvSpPr/>
          <p:nvPr/>
        </p:nvSpPr>
        <p:spPr>
          <a:xfrm>
            <a:off x="4598126" y="1554480"/>
            <a:ext cx="535577" cy="147610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4711338" y="3161211"/>
            <a:ext cx="357052" cy="118436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>
            <a:off x="5138058" y="4201886"/>
            <a:ext cx="357052" cy="118436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>
            <a:off x="5995853" y="5386252"/>
            <a:ext cx="357052" cy="118436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088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526" y="268940"/>
            <a:ext cx="4309921" cy="2608729"/>
          </a:xfrm>
          <a:prstGeom prst="cloudCallout">
            <a:avLst>
              <a:gd name="adj1" fmla="val 73007"/>
              <a:gd name="adj2" fmla="val 82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الفِعل يَلّي بَدْنا نْعيشو هَالأُسْبوع هُوّي: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25602" name="Picture 2" descr="C:\Users\Liliane\Desktop\work from home\EB 5\likaa 6\and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305" y="3180057"/>
            <a:ext cx="5082450" cy="32724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8871" y="820272"/>
            <a:ext cx="5015129" cy="3998497"/>
          </a:xfrm>
          <a:prstGeom prst="cloudCallout">
            <a:avLst>
              <a:gd name="adj1" fmla="val -69344"/>
              <a:gd name="adj2" fmla="val 39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َّ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endParaRPr lang="ar-LB" sz="4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2980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5\likaa 6\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65760"/>
            <a:ext cx="8934995" cy="64922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82876"/>
              <a:gd name="adj2" fmla="val 64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072" y="3710922"/>
            <a:ext cx="4436706" cy="314707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2486" y="274320"/>
            <a:ext cx="4693651" cy="4946980"/>
          </a:xfrm>
          <a:prstGeom prst="cloudCallout">
            <a:avLst>
              <a:gd name="adj1" fmla="val 85497"/>
              <a:gd name="adj2" fmla="val 100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لِقاءنا اليَوم مُمَيَّز لأَنّو رَح نتعَرَّف عَ جانب مهم من شخصية بطرس. رَكْزوا مْنِيح </a:t>
            </a:r>
            <a:endParaRPr lang="fr-FR" sz="3200" dirty="0">
              <a:solidFill>
                <a:schemeClr val="bg1"/>
              </a:solidFill>
            </a:endParaRP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وسْمَعوني...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50024" y="484095"/>
            <a:ext cx="4719917" cy="2339787"/>
          </a:xfrm>
          <a:prstGeom prst="cloudCallout">
            <a:avLst>
              <a:gd name="adj1" fmla="val -67075"/>
              <a:gd name="adj2" fmla="val -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رَح نَعمِل اليَوم؟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1664"/>
            <a:ext cx="7838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tx2"/>
                </a:solidFill>
              </a:rPr>
              <a:t>نحلِّل</a:t>
            </a:r>
            <a:r>
              <a:rPr lang="ar-LB" sz="3600" dirty="0"/>
              <a:t> سَبَب نُكران بطرس ليسوع ونبيِّن سَبَب غُفران يسوع لإلو وتسليمو رِعايَةَ القَطيع يِعنِي الكنيسِة كِلّها.</a:t>
            </a:r>
            <a:endParaRPr lang="en-US" sz="3600" dirty="0"/>
          </a:p>
          <a:p>
            <a:pPr lvl="0" algn="r" rtl="1"/>
            <a:endParaRPr lang="en-US" sz="36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83" y="581133"/>
            <a:ext cx="2590782" cy="222497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7200" y="416859"/>
            <a:ext cx="4867835" cy="2460811"/>
          </a:xfrm>
          <a:prstGeom prst="cloudCallout">
            <a:avLst>
              <a:gd name="adj1" fmla="val 55434"/>
              <a:gd name="adj2" fmla="val 5773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أَصدقائي!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تْطَلّعوا مْنِيح بِهَالرّسوم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 5\likaa 6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24" y="0"/>
            <a:ext cx="7537268" cy="649471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8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318" y="3377079"/>
            <a:ext cx="4907353" cy="348092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8012" y="793376"/>
            <a:ext cx="3750576" cy="3493929"/>
          </a:xfrm>
          <a:prstGeom prst="cloudCallout">
            <a:avLst>
              <a:gd name="adj1" fmla="val 91915"/>
              <a:gd name="adj2" fmla="val 27256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أيَّ مشهَد بحياة بطرس، عَم تْخَبِّرنا هالرّسوم؟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1241</TotalTime>
  <Words>849</Words>
  <Application>Microsoft Office PowerPoint</Application>
  <PresentationFormat>On-screen Show (4:3)</PresentationFormat>
  <Paragraphs>130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السّادس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بساعة السَّاعا، وكان بَعدو عَم يحكي، صاح الدّيك.</vt:lpstr>
      <vt:lpstr>PowerPoint Presentation</vt:lpstr>
      <vt:lpstr>ضَهر من ساحة الدار، وراح يبكي دموع مرّا.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مِن التّباهي إلى الحبّ (الجزء الأول)</dc:title>
  <dc:creator>Michel Haddad</dc:creator>
  <cp:lastModifiedBy>Michel Haddad (Prof)</cp:lastModifiedBy>
  <cp:revision>130</cp:revision>
  <dcterms:created xsi:type="dcterms:W3CDTF">2020-08-25T06:38:39Z</dcterms:created>
  <dcterms:modified xsi:type="dcterms:W3CDTF">2021-12-29T21:56:38Z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765F63B7-846E-4677-AC1E-85E5B78DEDF8</vt:lpwstr>
  </property>
  <property fmtid="{D5CDD505-2E9C-101B-9397-08002B2CF9AE}" pid="3" name="ArticulatePath">
    <vt:lpwstr>eb5 اللقاء السادس</vt:lpwstr>
  </property>
</Properties>
</file>