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tags/tag39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0"/>
  </p:notesMasterIdLst>
  <p:sldIdLst>
    <p:sldId id="257" r:id="rId2"/>
    <p:sldId id="331" r:id="rId3"/>
    <p:sldId id="258" r:id="rId4"/>
    <p:sldId id="301" r:id="rId5"/>
    <p:sldId id="289" r:id="rId6"/>
    <p:sldId id="290" r:id="rId7"/>
    <p:sldId id="380" r:id="rId8"/>
    <p:sldId id="407" r:id="rId9"/>
    <p:sldId id="343" r:id="rId10"/>
    <p:sldId id="428" r:id="rId11"/>
    <p:sldId id="449" r:id="rId12"/>
    <p:sldId id="450" r:id="rId13"/>
    <p:sldId id="429" r:id="rId14"/>
    <p:sldId id="430" r:id="rId15"/>
    <p:sldId id="381" r:id="rId16"/>
    <p:sldId id="431" r:id="rId17"/>
    <p:sldId id="432" r:id="rId18"/>
    <p:sldId id="433" r:id="rId19"/>
    <p:sldId id="434" r:id="rId20"/>
    <p:sldId id="435" r:id="rId21"/>
    <p:sldId id="436" r:id="rId22"/>
    <p:sldId id="438" r:id="rId23"/>
    <p:sldId id="439" r:id="rId24"/>
    <p:sldId id="440" r:id="rId25"/>
    <p:sldId id="441" r:id="rId26"/>
    <p:sldId id="442" r:id="rId27"/>
    <p:sldId id="443" r:id="rId28"/>
    <p:sldId id="330" r:id="rId29"/>
    <p:sldId id="446" r:id="rId30"/>
    <p:sldId id="317" r:id="rId31"/>
    <p:sldId id="426" r:id="rId32"/>
    <p:sldId id="445" r:id="rId33"/>
    <p:sldId id="444" r:id="rId34"/>
    <p:sldId id="305" r:id="rId35"/>
    <p:sldId id="447" r:id="rId36"/>
    <p:sldId id="287" r:id="rId37"/>
    <p:sldId id="285" r:id="rId38"/>
    <p:sldId id="283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3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98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0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00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4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الخامِس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1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06270" y="0"/>
            <a:ext cx="60377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كانو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ا 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يومتا، سمعان بطرُس، وتوما، ونتنائيل يلّي من قانا الجليل، وولاد زبدا تْنَينُن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،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وتْنَين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غيرُن من تلامي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ذ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مجتمعين سَوا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ar-SA" sz="2800" dirty="0"/>
              <a:t> </a:t>
            </a:r>
            <a:endParaRPr kumimoji="0" lang="ar-L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4859" y="218746"/>
            <a:ext cx="1869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/>
              <a:t>قَلُّن سمعان</a:t>
            </a:r>
            <a:endParaRPr lang="en-US" sz="3600" b="1" dirty="0"/>
          </a:p>
          <a:p>
            <a:pPr algn="ctr" rtl="1"/>
            <a:r>
              <a:rPr lang="ar-SA" sz="3600" b="1" dirty="0"/>
              <a:t> بطرُس</a:t>
            </a:r>
            <a:endParaRPr lang="ar-LB" sz="36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306669" y="3818964"/>
            <a:ext cx="2326342" cy="1344706"/>
          </a:xfrm>
          <a:prstGeom prst="wedgeRoundRectCallout">
            <a:avLst>
              <a:gd name="adj1" fmla="val -65687"/>
              <a:gd name="adj2" fmla="val -15251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أنا رايح إتصيّد</a:t>
            </a:r>
            <a:r>
              <a:rPr lang="ar-SA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35740" y="3765176"/>
            <a:ext cx="2832848" cy="941294"/>
          </a:xfrm>
          <a:prstGeom prst="wedgeRoundRectCallout">
            <a:avLst>
              <a:gd name="adj1" fmla="val -12056"/>
              <a:gd name="adj2" fmla="val -19808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/>
          </a:p>
          <a:p>
            <a:pPr algn="ctr" rtl="1"/>
            <a:r>
              <a:rPr lang="ar-SA" sz="3200" b="1" dirty="0"/>
              <a:t>نحن</a:t>
            </a:r>
            <a:r>
              <a:rPr lang="ar-LB" sz="3200" b="1" dirty="0"/>
              <a:t>ا</a:t>
            </a:r>
            <a:r>
              <a:rPr lang="ar-SA" sz="3200" b="1" dirty="0"/>
              <a:t> منروح مَعك</a:t>
            </a:r>
            <a:r>
              <a:rPr lang="ar-LB" sz="3200" b="1" dirty="0"/>
              <a:t>"</a:t>
            </a:r>
            <a:r>
              <a:rPr lang="ar-SA" sz="3200" b="1" dirty="0"/>
              <a:t>.</a:t>
            </a:r>
            <a:endParaRPr lang="en-US" sz="3200" b="1" dirty="0"/>
          </a:p>
          <a:p>
            <a:pPr lvl="0" indent="457200" algn="ctr" defTabSz="914400" rtl="1" fontAlgn="base">
              <a:spcBef>
                <a:spcPct val="0"/>
              </a:spcBef>
              <a:spcAft>
                <a:spcPct val="0"/>
              </a:spcAft>
            </a:pPr>
            <a:endParaRPr lang="ar-LB" sz="3200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14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5" b="-7269"/>
          <a:stretch/>
        </p:blipFill>
        <p:spPr>
          <a:xfrm>
            <a:off x="0" y="0"/>
            <a:ext cx="9313190" cy="740208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2552" y="109413"/>
            <a:ext cx="34289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2800" b="1" dirty="0">
                <a:solidFill>
                  <a:schemeClr val="tx2">
                    <a:lumMod val="50000"/>
                  </a:schemeClr>
                </a:solidFill>
              </a:rPr>
              <a:t>راحوا زتّوا الشّبكة </a:t>
            </a:r>
          </a:p>
          <a:p>
            <a:pPr algn="ctr" rtl="1"/>
            <a:r>
              <a:rPr lang="ar-LB" sz="2800" b="1" dirty="0">
                <a:solidFill>
                  <a:schemeClr val="tx2">
                    <a:lumMod val="50000"/>
                  </a:schemeClr>
                </a:solidFill>
              </a:rPr>
              <a:t>و ليلتها ما تصيّدوا  شي</a:t>
            </a:r>
            <a:endParaRPr kumimoji="0" lang="ar-LB" sz="28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25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Liliane\Desktop\work from home\EB 5\likaa 6\peter\004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35699" y="216025"/>
            <a:ext cx="3174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2800" b="1" dirty="0">
                <a:solidFill>
                  <a:schemeClr val="tx2">
                    <a:lumMod val="50000"/>
                  </a:schemeClr>
                </a:solidFill>
              </a:rPr>
              <a:t>فجأة بيسألْهُن رجّال:</a:t>
            </a:r>
            <a:endParaRPr kumimoji="0" lang="ar-LB" sz="28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425389" y="188259"/>
            <a:ext cx="3294530" cy="1425388"/>
          </a:xfrm>
          <a:prstGeom prst="wedgeEllipseCallout">
            <a:avLst>
              <a:gd name="adj1" fmla="val -53078"/>
              <a:gd name="adj2" fmla="val 517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عندكُن شي ل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لأ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كل ؟</a:t>
            </a:r>
            <a:endParaRPr lang="en-US" sz="3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41292" y="4087905"/>
            <a:ext cx="2326342" cy="1344706"/>
          </a:xfrm>
          <a:prstGeom prst="wedgeRoundRectCallout">
            <a:avLst>
              <a:gd name="adj1" fmla="val 159746"/>
              <a:gd name="adj2" fmla="val -7751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tx2">
                    <a:lumMod val="50000"/>
                  </a:schemeClr>
                </a:solidFill>
              </a:rPr>
              <a:t>لااااءء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Liliane\Desktop\work from home\EB 5\likaa 6\peter\005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6571" y="5649260"/>
            <a:ext cx="8477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زتّو</a:t>
            </a:r>
            <a:r>
              <a:rPr lang="ar-LB" sz="2800" dirty="0"/>
              <a:t>ا</a:t>
            </a:r>
            <a:r>
              <a:rPr lang="ar-SA" sz="2800" dirty="0"/>
              <a:t> الشبَكي، وما عادو</a:t>
            </a:r>
            <a:r>
              <a:rPr lang="ar-LB" sz="2800" dirty="0"/>
              <a:t>ا</a:t>
            </a:r>
            <a:r>
              <a:rPr lang="ar-SA" sz="2800" dirty="0"/>
              <a:t> قدرو</a:t>
            </a:r>
            <a:r>
              <a:rPr lang="ar-LB" sz="2800" dirty="0"/>
              <a:t>ا</a:t>
            </a:r>
            <a:r>
              <a:rPr lang="ar-SA" sz="2800" dirty="0"/>
              <a:t> يسحبوَا عَ كِتر مَ عِلق فيا سمك..</a:t>
            </a:r>
            <a:endParaRPr kumimoji="0" lang="ar-L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697941" y="389965"/>
            <a:ext cx="3617260" cy="1519519"/>
          </a:xfrm>
          <a:prstGeom prst="wedgeEllipseCallout">
            <a:avLst>
              <a:gd name="adj1" fmla="val 66922"/>
              <a:gd name="adj2" fmla="val -1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زِتّو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الشبَكي عَ 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ين الش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خت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ورا 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لاق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iliane\Desktop\work from home\EB 5\likaa 6\peter\001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84170" y="191006"/>
            <a:ext cx="31742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زتّو</a:t>
            </a:r>
            <a:r>
              <a:rPr lang="ar-LB" sz="2800" b="1" dirty="0">
                <a:solidFill>
                  <a:schemeClr val="tx2">
                    <a:lumMod val="50000"/>
                  </a:schemeClr>
                </a:solidFill>
              </a:rPr>
              <a:t>ا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 الشبَكي، وما عادو</a:t>
            </a:r>
            <a:r>
              <a:rPr lang="ar-LB" sz="2800" b="1" dirty="0">
                <a:solidFill>
                  <a:schemeClr val="tx2">
                    <a:lumMod val="50000"/>
                  </a:schemeClr>
                </a:solidFill>
              </a:rPr>
              <a:t>ا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 قدرو</a:t>
            </a:r>
            <a:r>
              <a:rPr lang="ar-LB" sz="2800" b="1" dirty="0">
                <a:solidFill>
                  <a:schemeClr val="tx2">
                    <a:lumMod val="50000"/>
                  </a:schemeClr>
                </a:solidFill>
              </a:rPr>
              <a:t>ا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 يسحبوَا</a:t>
            </a:r>
            <a:endParaRPr lang="ar-LB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 عَ كِتر مَ عِلق فيا سمك.</a:t>
            </a:r>
            <a:endParaRPr kumimoji="0" lang="ar-LB" sz="28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:\Users\Liliane\Desktop\work from home\EB 5\likaa 6\peter\006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27419" y="159548"/>
            <a:ext cx="55125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b="1" dirty="0"/>
              <a:t>ساعتا التلمي</a:t>
            </a:r>
            <a:r>
              <a:rPr lang="ar-LB" sz="2800" b="1" dirty="0"/>
              <a:t>ذ</a:t>
            </a:r>
            <a:r>
              <a:rPr lang="ar-SA" sz="2800" b="1" dirty="0"/>
              <a:t> يلّي حَبّو يسوع،</a:t>
            </a:r>
            <a:endParaRPr lang="ar-LB" sz="2800" b="1" dirty="0"/>
          </a:p>
          <a:p>
            <a:pPr algn="ctr" rtl="1"/>
            <a:r>
              <a:rPr lang="ar-SA" sz="2800" b="1" dirty="0"/>
              <a:t> قال لَبطرُس : </a:t>
            </a:r>
            <a:endParaRPr kumimoji="0" lang="ar-L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030504" y="5150222"/>
            <a:ext cx="2326342" cy="954742"/>
          </a:xfrm>
          <a:prstGeom prst="wedgeRoundRectCallout">
            <a:avLst>
              <a:gd name="adj1" fmla="val -26380"/>
              <a:gd name="adj2" fmla="val -14699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200" dirty="0">
              <a:solidFill>
                <a:schemeClr val="tx1"/>
              </a:solidFill>
            </a:endParaRP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هِ</a:t>
            </a:r>
            <a:r>
              <a:rPr lang="ar-LB" sz="3200" dirty="0">
                <a:solidFill>
                  <a:schemeClr val="tx1"/>
                </a:solidFill>
              </a:rPr>
              <a:t>ي</a:t>
            </a:r>
            <a:r>
              <a:rPr lang="ar-SA" sz="3200" dirty="0">
                <a:solidFill>
                  <a:schemeClr val="tx1"/>
                </a:solidFill>
              </a:rPr>
              <a:t>دا الر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ب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Users\Liliane\Desktop\work from home\EB 5\likaa 6\peter\007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61611" y="0"/>
            <a:ext cx="278238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b="1" dirty="0"/>
              <a:t>لمّن سمعان بطرُس سمِع إنو هِ</a:t>
            </a:r>
            <a:r>
              <a:rPr lang="ar-LB" sz="2800" b="1" dirty="0"/>
              <a:t>ي</a:t>
            </a:r>
            <a:r>
              <a:rPr lang="ar-SA" sz="2800" b="1" dirty="0"/>
              <a:t>دا الرب ، لبس تَوبو إللّي كان شالحو وكَبّ حالو بالم</a:t>
            </a:r>
            <a:r>
              <a:rPr lang="ar-LB" sz="2800" b="1" dirty="0"/>
              <a:t>َ</a:t>
            </a:r>
            <a:r>
              <a:rPr lang="ar-SA" sz="2800" b="1" dirty="0"/>
              <a:t>يّ وإجا سباحا</a:t>
            </a:r>
            <a:endParaRPr kumimoji="0" lang="ar-L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Users\Liliane\Desktop\work from home\EB 5\likaa 6\peter\009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78331" y="0"/>
            <a:ext cx="61656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b="1" dirty="0"/>
              <a:t>باقي التلامي</a:t>
            </a:r>
            <a:r>
              <a:rPr lang="ar-LB" sz="2800" b="1" dirty="0"/>
              <a:t>ذ</a:t>
            </a:r>
            <a:r>
              <a:rPr lang="ar-SA" sz="2800" b="1" dirty="0"/>
              <a:t> إجو</a:t>
            </a:r>
            <a:r>
              <a:rPr lang="ar-LB" sz="2800" b="1" dirty="0"/>
              <a:t>ا</a:t>
            </a:r>
            <a:r>
              <a:rPr lang="ar-SA" sz="2800" b="1" dirty="0"/>
              <a:t> بالشختورا، </a:t>
            </a:r>
            <a:endParaRPr lang="ar-LB" sz="2800" b="1" dirty="0"/>
          </a:p>
          <a:p>
            <a:pPr algn="ctr" rtl="1"/>
            <a:r>
              <a:rPr lang="ar-SA" sz="2800" b="1" dirty="0"/>
              <a:t>هنّي وعَم يسحبو</a:t>
            </a:r>
            <a:r>
              <a:rPr lang="ar-LB" sz="2800" b="1" dirty="0"/>
              <a:t>ا</a:t>
            </a:r>
            <a:r>
              <a:rPr lang="ar-SA" sz="2800" b="1" dirty="0"/>
              <a:t> </a:t>
            </a:r>
            <a:endParaRPr lang="ar-LB" sz="2800" b="1" dirty="0"/>
          </a:p>
          <a:p>
            <a:pPr algn="ctr" rtl="1"/>
            <a:r>
              <a:rPr lang="ar-SA" sz="2800" b="1" dirty="0"/>
              <a:t>الشبَكي</a:t>
            </a:r>
            <a:r>
              <a:rPr lang="ar-LB" sz="2800" b="1" dirty="0"/>
              <a:t> </a:t>
            </a:r>
            <a:r>
              <a:rPr lang="ar-SA" sz="2800" b="1" dirty="0"/>
              <a:t>والسمِك</a:t>
            </a:r>
            <a:endParaRPr kumimoji="0" lang="ar-L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Users\Liliane\Desktop\work from home\EB 5\likaa 6\peter\010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55894" y="4954031"/>
            <a:ext cx="5688106" cy="13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b="1" dirty="0">
                <a:solidFill>
                  <a:srgbClr val="FFFF00"/>
                </a:solidFill>
              </a:rPr>
              <a:t>بس نزلو</a:t>
            </a:r>
            <a:r>
              <a:rPr lang="ar-LB" sz="2800" b="1" dirty="0">
                <a:solidFill>
                  <a:srgbClr val="FFFF00"/>
                </a:solidFill>
              </a:rPr>
              <a:t>ا </a:t>
            </a:r>
            <a:r>
              <a:rPr lang="ar-SA" sz="2800" b="1" dirty="0">
                <a:solidFill>
                  <a:srgbClr val="FFFF00"/>
                </a:solidFill>
              </a:rPr>
              <a:t>عَ الشط شافو</a:t>
            </a:r>
            <a:r>
              <a:rPr lang="ar-LB" sz="2800" b="1" dirty="0">
                <a:solidFill>
                  <a:srgbClr val="FFFF00"/>
                </a:solidFill>
              </a:rPr>
              <a:t>ا</a:t>
            </a:r>
            <a:r>
              <a:rPr lang="ar-SA" sz="2800" b="1" dirty="0">
                <a:solidFill>
                  <a:srgbClr val="FFFF00"/>
                </a:solidFill>
              </a:rPr>
              <a:t> جَمر مَحطوط عَليه سمِك، وشافو</a:t>
            </a:r>
            <a:r>
              <a:rPr lang="ar-LB" sz="2800" b="1" dirty="0">
                <a:solidFill>
                  <a:srgbClr val="FFFF00"/>
                </a:solidFill>
              </a:rPr>
              <a:t>ا</a:t>
            </a:r>
            <a:r>
              <a:rPr lang="ar-SA" sz="2800" b="1" dirty="0">
                <a:solidFill>
                  <a:srgbClr val="FFFF00"/>
                </a:solidFill>
              </a:rPr>
              <a:t> خبز</a:t>
            </a:r>
            <a:endParaRPr lang="ar-LB" sz="2800" b="1" dirty="0">
              <a:solidFill>
                <a:srgbClr val="FFFF00"/>
              </a:solidFill>
            </a:endParaRPr>
          </a:p>
          <a:p>
            <a:pPr algn="ctr" rtl="1"/>
            <a:r>
              <a:rPr lang="ar-LB" sz="2800" b="1" dirty="0">
                <a:solidFill>
                  <a:srgbClr val="FFFF00"/>
                </a:solidFill>
              </a:rPr>
              <a:t>وقلّن يسوع: </a:t>
            </a:r>
            <a:r>
              <a:rPr lang="ar-SA" sz="2800" dirty="0"/>
              <a:t>.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430307" y="4773707"/>
            <a:ext cx="3294530" cy="1425388"/>
          </a:xfrm>
          <a:prstGeom prst="wedgeEllipseCallout">
            <a:avLst>
              <a:gd name="adj1" fmla="val 1208"/>
              <a:gd name="adj2" fmla="val -1454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تعوا كلوا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1151" y="0"/>
            <a:ext cx="508169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Users\Liliane\Desktop\work from home\EB 5\likaa 6\peter\010-gnpi-105-peter-restore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8"/>
          <a:stretch/>
        </p:blipFill>
        <p:spPr bwMode="auto">
          <a:xfrm flipH="1">
            <a:off x="0" y="0"/>
            <a:ext cx="9271252" cy="68580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79238" y="0"/>
            <a:ext cx="2364762" cy="6632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500" b="1" dirty="0"/>
              <a:t>ما حدا من التلا</a:t>
            </a:r>
            <a:r>
              <a:rPr lang="ar-LB" sz="2500" b="1" dirty="0"/>
              <a:t>ميذ</a:t>
            </a:r>
            <a:r>
              <a:rPr lang="ar-SA" sz="2500" b="1" dirty="0"/>
              <a:t> سْتَرجا يس</a:t>
            </a:r>
            <a:r>
              <a:rPr lang="ar-LB" sz="2500" b="1" dirty="0"/>
              <a:t>أ</a:t>
            </a:r>
            <a:r>
              <a:rPr lang="ar-SA" sz="2500" b="1" dirty="0"/>
              <a:t>لو</a:t>
            </a:r>
            <a:r>
              <a:rPr lang="ar-LB" sz="2500" b="1" dirty="0"/>
              <a:t>ا </a:t>
            </a:r>
            <a:r>
              <a:rPr lang="ar-SA" sz="2500" b="1" dirty="0"/>
              <a:t>: مينَ</a:t>
            </a:r>
            <a:r>
              <a:rPr lang="ar-LB" sz="2500" b="1" dirty="0"/>
              <a:t>ك</a:t>
            </a:r>
            <a:r>
              <a:rPr lang="ar-SA" sz="2500" b="1" dirty="0"/>
              <a:t> إنت ؟ ل</a:t>
            </a:r>
            <a:r>
              <a:rPr lang="ar-LB" sz="2500" b="1" dirty="0"/>
              <a:t>ِ</a:t>
            </a:r>
            <a:r>
              <a:rPr lang="ar-SA" sz="2500" b="1" dirty="0"/>
              <a:t> أنُن عِرفو</a:t>
            </a:r>
            <a:r>
              <a:rPr lang="ar-LB" sz="2500" b="1" dirty="0"/>
              <a:t>ا</a:t>
            </a:r>
            <a:r>
              <a:rPr lang="ar-SA" sz="2500" b="1" dirty="0"/>
              <a:t> إنّو هِ</a:t>
            </a:r>
            <a:r>
              <a:rPr lang="ar-LB" sz="2500" b="1" dirty="0"/>
              <a:t>ي</a:t>
            </a:r>
            <a:r>
              <a:rPr lang="ar-SA" sz="2500" b="1" dirty="0"/>
              <a:t>دا الرب</a:t>
            </a:r>
            <a:r>
              <a:rPr lang="ar-LB" sz="2500" b="1" dirty="0"/>
              <a:t>.</a:t>
            </a:r>
            <a:endParaRPr lang="en-US" sz="2500" b="1" dirty="0"/>
          </a:p>
          <a:p>
            <a:pPr algn="ctr" rtl="1"/>
            <a:r>
              <a:rPr lang="ar-SA" sz="2500" b="1" dirty="0"/>
              <a:t>ساعتا قرّب يسوع ، أخَد ا</a:t>
            </a:r>
            <a:r>
              <a:rPr lang="ar-LB" sz="2500" b="1" dirty="0"/>
              <a:t>لخ</a:t>
            </a:r>
            <a:r>
              <a:rPr lang="ar-SA" sz="2500" b="1" dirty="0"/>
              <a:t>بز ون</a:t>
            </a:r>
            <a:r>
              <a:rPr lang="ar-LB" sz="2500" b="1" dirty="0"/>
              <a:t>ا</a:t>
            </a:r>
            <a:r>
              <a:rPr lang="ar-SA" sz="2500" b="1" dirty="0"/>
              <a:t>ولُن، وعاد ناولُن </a:t>
            </a:r>
            <a:r>
              <a:rPr lang="ar-LB" sz="2500" b="1" dirty="0"/>
              <a:t>س</a:t>
            </a:r>
            <a:r>
              <a:rPr lang="ar-SA" sz="2500" b="1" dirty="0"/>
              <a:t>م</a:t>
            </a:r>
            <a:r>
              <a:rPr lang="ar-LB" sz="2500" b="1" dirty="0"/>
              <a:t>َك</a:t>
            </a:r>
            <a:r>
              <a:rPr lang="ar-SA" sz="2500" b="1" dirty="0"/>
              <a:t> كمان. وكانت هَيدي تالت مَرّا بْيظهر فيا يسوع لَ تلاميزو بَعد قيامتو من بين الموتا</a:t>
            </a:r>
            <a:r>
              <a:rPr lang="ar-SA" sz="2500" dirty="0"/>
              <a:t>.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9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Users\Liliane\Desktop\work from home\EB 5\likaa 6\peter\011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881052" y="-105657"/>
            <a:ext cx="5003075" cy="184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بطرُس راعي الر</a:t>
            </a:r>
            <a:r>
              <a:rPr lang="ar-LB" sz="3200" b="1" dirty="0"/>
              <a:t>ّ</a:t>
            </a:r>
            <a:r>
              <a:rPr lang="ar-SA" sz="3200" b="1" dirty="0"/>
              <a:t>ع</a:t>
            </a:r>
            <a:r>
              <a:rPr lang="ar-LB" sz="3200" b="1" dirty="0"/>
              <a:t>ِ</a:t>
            </a:r>
            <a:r>
              <a:rPr lang="ar-SA" sz="3200" b="1" dirty="0"/>
              <a:t>ييّ </a:t>
            </a:r>
            <a:endParaRPr lang="ar-LB" sz="3200" b="1" dirty="0"/>
          </a:p>
          <a:p>
            <a:pPr algn="ctr" rtl="1"/>
            <a:r>
              <a:rPr lang="ar-LB" sz="3200" dirty="0"/>
              <a:t>(يوحَنا 21/15-17)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18765" y="1740195"/>
            <a:ext cx="470646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/>
              <a:t>ومن بَعد مَ أكلو</a:t>
            </a:r>
            <a:r>
              <a:rPr lang="ar-LB" sz="2800" b="1" dirty="0"/>
              <a:t>ا، سأل </a:t>
            </a:r>
            <a:r>
              <a:rPr lang="ar-SA" sz="2800" b="1" dirty="0"/>
              <a:t>يسوع بطرُس</a:t>
            </a:r>
            <a:endParaRPr lang="en-US" sz="2800" b="1" dirty="0"/>
          </a:p>
        </p:txBody>
      </p:sp>
      <p:sp>
        <p:nvSpPr>
          <p:cNvPr id="7" name="Oval Callout 6"/>
          <p:cNvSpPr/>
          <p:nvPr/>
        </p:nvSpPr>
        <p:spPr>
          <a:xfrm>
            <a:off x="4706470" y="4666129"/>
            <a:ext cx="4034118" cy="1936377"/>
          </a:xfrm>
          <a:prstGeom prst="wedgeEllipseCallout">
            <a:avLst>
              <a:gd name="adj1" fmla="val 19208"/>
              <a:gd name="adj2" fmla="val -1322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 سمعان إبن يونا، بتحبني أكتر مَ بيحبو</a:t>
            </a:r>
            <a:r>
              <a:rPr lang="ar-LB" sz="2800" dirty="0">
                <a:solidFill>
                  <a:schemeClr val="tx1"/>
                </a:solidFill>
              </a:rPr>
              <a:t>ن</a:t>
            </a:r>
            <a:r>
              <a:rPr lang="ar-SA" sz="2800" dirty="0">
                <a:solidFill>
                  <a:schemeClr val="tx1"/>
                </a:solidFill>
              </a:rPr>
              <a:t>ي هَودي ؟</a:t>
            </a:r>
            <a:r>
              <a:rPr lang="ar-LB" sz="2800" dirty="0">
                <a:solidFill>
                  <a:schemeClr val="tx1"/>
                </a:solidFill>
              </a:rPr>
              <a:t>"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739588" y="4652683"/>
            <a:ext cx="3079377" cy="1089212"/>
          </a:xfrm>
          <a:prstGeom prst="wedgeRectCallout">
            <a:avLst>
              <a:gd name="adj1" fmla="val -24355"/>
              <a:gd name="adj2" fmla="val -184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bg1"/>
                </a:solidFill>
              </a:rPr>
              <a:t>نعم يا ربّ، إنت بتعرف إنّي بحبّك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Users\Liliane\Desktop\work from home\EB 5\likaa 6\peter\012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5109884" y="2485398"/>
            <a:ext cx="4034116" cy="2032428"/>
          </a:xfrm>
          <a:prstGeom prst="cloudCallout">
            <a:avLst>
              <a:gd name="adj1" fmla="val 34788"/>
              <a:gd name="adj2" fmla="val -10746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"</a:t>
            </a:r>
            <a:r>
              <a:rPr lang="ar-SA" sz="2800" b="1" dirty="0">
                <a:solidFill>
                  <a:schemeClr val="tx1"/>
                </a:solidFill>
              </a:rPr>
              <a:t>رْعا حِملاني</a:t>
            </a:r>
            <a:r>
              <a:rPr lang="ar-LB" sz="2800" b="1" dirty="0">
                <a:solidFill>
                  <a:schemeClr val="tx1"/>
                </a:solidFill>
              </a:rPr>
              <a:t>"</a:t>
            </a:r>
            <a:r>
              <a:rPr lang="ar-SA" sz="2800" b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Users\Liliane\Desktop\work from home\EB 5\likaa 6\peter\011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79928" y="435821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/>
              <a:t>وعاد سَ</a:t>
            </a:r>
            <a:r>
              <a:rPr lang="ar-LB" sz="4000" dirty="0"/>
              <a:t>أ</a:t>
            </a:r>
            <a:r>
              <a:rPr lang="ar-SA" sz="4000" dirty="0"/>
              <a:t>لو تاني مَرّا </a:t>
            </a:r>
            <a:endParaRPr lang="en-US" sz="4000" dirty="0"/>
          </a:p>
        </p:txBody>
      </p:sp>
      <p:sp>
        <p:nvSpPr>
          <p:cNvPr id="6" name="Oval Callout 5"/>
          <p:cNvSpPr/>
          <p:nvPr/>
        </p:nvSpPr>
        <p:spPr>
          <a:xfrm>
            <a:off x="4827493" y="4343400"/>
            <a:ext cx="4034118" cy="1936377"/>
          </a:xfrm>
          <a:prstGeom prst="wedgeEllipseCallout">
            <a:avLst>
              <a:gd name="adj1" fmla="val 13875"/>
              <a:gd name="adj2" fmla="val -912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يا سمعان إبن يونا، بتحبني</a:t>
            </a:r>
            <a:r>
              <a:rPr lang="ar-LB" sz="3200" b="1" dirty="0">
                <a:solidFill>
                  <a:schemeClr val="tx1"/>
                </a:solidFill>
              </a:rPr>
              <a:t>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39588" y="4652683"/>
            <a:ext cx="3079377" cy="1089212"/>
          </a:xfrm>
          <a:prstGeom prst="wedgeRectCallout">
            <a:avLst>
              <a:gd name="adj1" fmla="val -24355"/>
              <a:gd name="adj2" fmla="val -172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bg1"/>
                </a:solidFill>
              </a:rPr>
              <a:t>إنت بتعرف إنّي بحبّك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Users\Liliane\Desktop\work from home\EB 5\likaa 6\peter\014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851393" y="1518747"/>
            <a:ext cx="4034116" cy="2032428"/>
          </a:xfrm>
          <a:prstGeom prst="cloudCallout">
            <a:avLst>
              <a:gd name="adj1" fmla="val 34788"/>
              <a:gd name="adj2" fmla="val -10746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”ر</a:t>
            </a:r>
            <a:r>
              <a:rPr lang="ar-SA" sz="3800" b="1" dirty="0">
                <a:solidFill>
                  <a:schemeClr val="tx1"/>
                </a:solidFill>
              </a:rPr>
              <a:t>ْ</a:t>
            </a:r>
            <a:r>
              <a:rPr lang="ar-LB" sz="3800" b="1" dirty="0">
                <a:solidFill>
                  <a:schemeClr val="tx1"/>
                </a:solidFill>
              </a:rPr>
              <a:t>ع</a:t>
            </a:r>
            <a:r>
              <a:rPr lang="ar-SA" sz="3800" b="1" dirty="0">
                <a:solidFill>
                  <a:schemeClr val="tx1"/>
                </a:solidFill>
              </a:rPr>
              <a:t>الي ن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SA" sz="3800" b="1" dirty="0">
                <a:solidFill>
                  <a:schemeClr val="tx1"/>
                </a:solidFill>
              </a:rPr>
              <a:t>عج</a:t>
            </a:r>
            <a:r>
              <a:rPr lang="ar-LB" sz="3800" b="1" dirty="0">
                <a:solidFill>
                  <a:schemeClr val="tx1"/>
                </a:solidFill>
              </a:rPr>
              <a:t>اتي".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Users\Liliane\Desktop\work from home\EB 5\likaa 6\peter\011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77468" y="139986"/>
            <a:ext cx="4785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وعاد سَ</a:t>
            </a:r>
            <a:r>
              <a:rPr lang="ar-LB" sz="4000" dirty="0"/>
              <a:t>أ</a:t>
            </a:r>
            <a:r>
              <a:rPr lang="ar-SA" sz="4000" dirty="0"/>
              <a:t>لو تا</a:t>
            </a:r>
            <a:r>
              <a:rPr lang="ar-LB" sz="4000" dirty="0"/>
              <a:t>لت </a:t>
            </a:r>
            <a:r>
              <a:rPr lang="ar-SA" sz="4000" dirty="0"/>
              <a:t>مَرّا </a:t>
            </a:r>
            <a:endParaRPr lang="en-US" sz="4000" dirty="0"/>
          </a:p>
        </p:txBody>
      </p:sp>
      <p:sp>
        <p:nvSpPr>
          <p:cNvPr id="6" name="Oval Callout 5"/>
          <p:cNvSpPr/>
          <p:nvPr/>
        </p:nvSpPr>
        <p:spPr>
          <a:xfrm>
            <a:off x="4827493" y="4343400"/>
            <a:ext cx="4034118" cy="1936377"/>
          </a:xfrm>
          <a:prstGeom prst="wedgeEllipseCallout">
            <a:avLst>
              <a:gd name="adj1" fmla="val 13875"/>
              <a:gd name="adj2" fmla="val -912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يا سمعان إبن يونا، بتحبني</a:t>
            </a:r>
            <a:r>
              <a:rPr lang="ar-LB" sz="3200" b="1" dirty="0">
                <a:solidFill>
                  <a:schemeClr val="tx1"/>
                </a:solidFill>
              </a:rPr>
              <a:t>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91672" y="4666128"/>
            <a:ext cx="3684494" cy="1358153"/>
          </a:xfrm>
          <a:prstGeom prst="wedgeRectCallout">
            <a:avLst>
              <a:gd name="adj1" fmla="val -24355"/>
              <a:gd name="adj2" fmla="val -172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bg1"/>
                </a:solidFill>
              </a:rPr>
              <a:t>يا رب، إنت بتعرف كل شي وب</a:t>
            </a:r>
            <a:r>
              <a:rPr lang="ar-LB" sz="2800" b="1" dirty="0">
                <a:solidFill>
                  <a:schemeClr val="bg1"/>
                </a:solidFill>
              </a:rPr>
              <a:t>ت</a:t>
            </a:r>
            <a:r>
              <a:rPr lang="ar-SA" sz="2800" b="1" dirty="0">
                <a:solidFill>
                  <a:schemeClr val="bg1"/>
                </a:solidFill>
              </a:rPr>
              <a:t>عرف إني بحبّك</a:t>
            </a:r>
            <a:r>
              <a:rPr lang="ar-SA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Liliane\Desktop\work from home\EB 5\likaa 6\peter\016-gnpi-105-peter-rest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4417553" y="1557935"/>
            <a:ext cx="4034116" cy="2032428"/>
          </a:xfrm>
          <a:prstGeom prst="cloudCallout">
            <a:avLst>
              <a:gd name="adj1" fmla="val 34788"/>
              <a:gd name="adj2" fmla="val -1074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”ر</a:t>
            </a:r>
            <a:r>
              <a:rPr lang="ar-SA" sz="3800" b="1" dirty="0">
                <a:solidFill>
                  <a:schemeClr val="tx1"/>
                </a:solidFill>
              </a:rPr>
              <a:t>ْ</a:t>
            </a:r>
            <a:r>
              <a:rPr lang="ar-LB" sz="3800" b="1" dirty="0">
                <a:solidFill>
                  <a:schemeClr val="tx1"/>
                </a:solidFill>
              </a:rPr>
              <a:t>ع</a:t>
            </a:r>
            <a:r>
              <a:rPr lang="ar-SA" sz="3800" b="1" dirty="0">
                <a:solidFill>
                  <a:schemeClr val="tx1"/>
                </a:solidFill>
              </a:rPr>
              <a:t>الي ن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SA" sz="3800" b="1" dirty="0">
                <a:solidFill>
                  <a:schemeClr val="tx1"/>
                </a:solidFill>
              </a:rPr>
              <a:t>عج</a:t>
            </a:r>
            <a:r>
              <a:rPr lang="ar-LB" sz="3800" b="1" dirty="0">
                <a:solidFill>
                  <a:schemeClr val="tx1"/>
                </a:solidFill>
              </a:rPr>
              <a:t>اتي".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Internal Storage 6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4305" y="276239"/>
            <a:ext cx="5003075" cy="1841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مصير بطرُس ويوحنا</a:t>
            </a:r>
            <a:r>
              <a:rPr lang="ar-LB" sz="3200" dirty="0"/>
              <a:t> (يوحنا 21/18-22)</a:t>
            </a:r>
            <a:endParaRPr lang="en-US" sz="3200" dirty="0"/>
          </a:p>
        </p:txBody>
      </p:sp>
      <p:pic>
        <p:nvPicPr>
          <p:cNvPr id="8" name="Picture 2" descr="C:\Users\Liliane\Desktop\work from home\EB 5\likaa 6\peter\011-gnpi-105-peter-restore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187" r="-516"/>
          <a:stretch/>
        </p:blipFill>
        <p:spPr bwMode="auto">
          <a:xfrm>
            <a:off x="5715001" y="-1905000"/>
            <a:ext cx="3428999" cy="5655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Callout 1"/>
          <p:cNvSpPr/>
          <p:nvPr/>
        </p:nvSpPr>
        <p:spPr>
          <a:xfrm>
            <a:off x="363071" y="2877671"/>
            <a:ext cx="6602506" cy="3684494"/>
          </a:xfrm>
          <a:prstGeom prst="wedgeEllipseCallout">
            <a:avLst>
              <a:gd name="adj1" fmla="val 35910"/>
              <a:gd name="adj2" fmla="val -600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500" dirty="0">
                <a:solidFill>
                  <a:schemeClr val="tx1"/>
                </a:solidFill>
              </a:rPr>
              <a:t>بقلّك، وهَي الحقيقا : إنّك إنت وشَبّ كنت تشدّ زنّارك بْ إيدَك وِتروح مطرح </a:t>
            </a:r>
            <a:r>
              <a:rPr lang="ar-LB" sz="2500" dirty="0">
                <a:solidFill>
                  <a:schemeClr val="tx1"/>
                </a:solidFill>
              </a:rPr>
              <a:t>م</a:t>
            </a:r>
            <a:r>
              <a:rPr lang="ar-SA" sz="2500" dirty="0">
                <a:solidFill>
                  <a:schemeClr val="tx1"/>
                </a:solidFill>
              </a:rPr>
              <a:t>ا بَدّك. بَس تْختير، رح </a:t>
            </a:r>
            <a:r>
              <a:rPr lang="ar-LB" sz="2500" dirty="0">
                <a:solidFill>
                  <a:schemeClr val="tx1"/>
                </a:solidFill>
              </a:rPr>
              <a:t>بت</a:t>
            </a:r>
            <a:r>
              <a:rPr lang="ar-SA" sz="2500" dirty="0">
                <a:solidFill>
                  <a:schemeClr val="tx1"/>
                </a:solidFill>
              </a:rPr>
              <a:t>صير تمدّ إيدَك وغيرك يشدلّك ز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ن</a:t>
            </a:r>
            <a:r>
              <a:rPr lang="ar-LB" sz="2500" dirty="0">
                <a:solidFill>
                  <a:schemeClr val="tx1"/>
                </a:solidFill>
              </a:rPr>
              <a:t>ّ</a:t>
            </a:r>
            <a:r>
              <a:rPr lang="ar-SA" sz="2500" dirty="0">
                <a:solidFill>
                  <a:schemeClr val="tx1"/>
                </a:solidFill>
              </a:rPr>
              <a:t>ارك، وياخدَك عَ المطرح اللّي ما بَدَّك ترحلو. قال هالشي تَ يدل عَ المَوت</a:t>
            </a:r>
            <a:r>
              <a:rPr lang="ar-LB" sz="2500" dirty="0">
                <a:solidFill>
                  <a:schemeClr val="tx1"/>
                </a:solidFill>
              </a:rPr>
              <a:t>ي</a:t>
            </a:r>
            <a:r>
              <a:rPr lang="ar-SA" sz="2500" dirty="0">
                <a:solidFill>
                  <a:schemeClr val="tx1"/>
                </a:solidFill>
              </a:rPr>
              <a:t> الرح يموتا بطرُس، و</a:t>
            </a:r>
            <a:r>
              <a:rPr lang="ar-LB" sz="2500" dirty="0">
                <a:solidFill>
                  <a:schemeClr val="tx1"/>
                </a:solidFill>
              </a:rPr>
              <a:t>ي</a:t>
            </a:r>
            <a:r>
              <a:rPr lang="ar-SA" sz="2500" dirty="0">
                <a:solidFill>
                  <a:schemeClr val="tx1"/>
                </a:solidFill>
              </a:rPr>
              <a:t>مجّد </a:t>
            </a:r>
            <a:r>
              <a:rPr lang="ar-LB" sz="2500" dirty="0">
                <a:solidFill>
                  <a:schemeClr val="tx1"/>
                </a:solidFill>
              </a:rPr>
              <a:t>اللّه</a:t>
            </a:r>
            <a:r>
              <a:rPr lang="ar-SA" sz="2500" dirty="0">
                <a:solidFill>
                  <a:schemeClr val="tx1"/>
                </a:solidFill>
              </a:rPr>
              <a:t> فيا. وبَعدين قَلّ</a:t>
            </a:r>
            <a:r>
              <a:rPr lang="ar-LB" sz="2500" dirty="0">
                <a:solidFill>
                  <a:schemeClr val="tx1"/>
                </a:solidFill>
              </a:rPr>
              <a:t>و </a:t>
            </a:r>
            <a:r>
              <a:rPr lang="ar-SA" sz="2500" dirty="0">
                <a:solidFill>
                  <a:schemeClr val="tx1"/>
                </a:solidFill>
              </a:rPr>
              <a:t>:</a:t>
            </a:r>
            <a:r>
              <a:rPr lang="ar-LB" sz="2500" dirty="0">
                <a:solidFill>
                  <a:schemeClr val="tx1"/>
                </a:solidFill>
              </a:rPr>
              <a:t> "</a:t>
            </a:r>
            <a:r>
              <a:rPr lang="ar-SA" sz="2500" dirty="0">
                <a:solidFill>
                  <a:schemeClr val="tx1"/>
                </a:solidFill>
              </a:rPr>
              <a:t>لْحق</a:t>
            </a:r>
            <a:r>
              <a:rPr lang="ar-LB" sz="2500" dirty="0">
                <a:solidFill>
                  <a:schemeClr val="tx1"/>
                </a:solidFill>
              </a:rPr>
              <a:t>ني".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3033698"/>
            <a:ext cx="5391447" cy="382430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63784" y="995082"/>
            <a:ext cx="4565416" cy="3001192"/>
          </a:xfrm>
          <a:prstGeom prst="cloudCallout">
            <a:avLst>
              <a:gd name="adj1" fmla="val 77221"/>
              <a:gd name="adj2" fmla="val 362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بَدّي ياكُن تَعمْلوا هَالنَّشاطات</a:t>
            </a:r>
            <a:endParaRPr lang="ar-LB" sz="3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4930" name="Picture 2" descr="C:\Users\Liliane\Desktop\work from home\EB 5\likaa 6\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12" y="-174813"/>
            <a:ext cx="8511987" cy="725647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695" y="1081041"/>
            <a:ext cx="47871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السّادس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240" y="3859305"/>
            <a:ext cx="7582605" cy="1707777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accent6">
                    <a:lumMod val="50000"/>
                  </a:schemeClr>
                </a:solidFill>
              </a:rPr>
              <a:t>مِن التّباهي إلى الحبّ </a:t>
            </a:r>
          </a:p>
          <a:p>
            <a:pPr algn="ctr" rtl="1"/>
            <a:r>
              <a:rPr lang="ar-LB" sz="4500" b="1" dirty="0">
                <a:solidFill>
                  <a:schemeClr val="tx2">
                    <a:lumMod val="50000"/>
                  </a:schemeClr>
                </a:solidFill>
              </a:rPr>
              <a:t>(الجزء الثاني)</a:t>
            </a:r>
          </a:p>
          <a:p>
            <a:pPr rtl="1"/>
            <a:endParaRPr lang="ar-LB" sz="37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7" name="Picture 1" descr="C:\Users\Liliane\Desktop\work from home\EB 5\likaa 6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725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09" name="Picture 1" descr="C:\Users\Liliane\Desktop\work from home\EB 5\likaa 6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3906" name="Picture 2" descr="C:\Users\Liliane\Desktop\work from home\EB 5\likaa 6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17320"/>
            <a:ext cx="9144000" cy="25068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3033698"/>
            <a:ext cx="5391447" cy="38243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2" name="Picture 2" descr="C:\Users\Liliane\Desktop\work from home\EB 5\likaa 6\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7917"/>
            <a:ext cx="9130553" cy="23766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3033698"/>
            <a:ext cx="5391447" cy="38243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242047"/>
            <a:ext cx="3374430" cy="2393576"/>
          </a:xfrm>
          <a:prstGeom prst="rect">
            <a:avLst/>
          </a:prstGeom>
        </p:spPr>
      </p:pic>
      <p:pic>
        <p:nvPicPr>
          <p:cNvPr id="25602" name="Picture 2" descr="C:\Users\Liliane\Desktop\work from home\EB 5\likaa 6\anda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305" y="3180057"/>
            <a:ext cx="5082450" cy="3272452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275526" y="268940"/>
            <a:ext cx="4309921" cy="2608729"/>
          </a:xfrm>
          <a:prstGeom prst="cloudCallout">
            <a:avLst>
              <a:gd name="adj1" fmla="val 89820"/>
              <a:gd name="adj2" fmla="val -1824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الفِعل يَلّي بَدْنا نْعيشو هَالأُسْبوع هُوّي: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5954" name="Picture 2" descr="C:\Users\Liliane\Desktop\work from home\EB 5\likaa 6\ahid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67" y="2730138"/>
            <a:ext cx="7333528" cy="388089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242047"/>
            <a:ext cx="3374430" cy="239357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75526" y="268940"/>
            <a:ext cx="4309921" cy="2608729"/>
          </a:xfrm>
          <a:prstGeom prst="cloudCallout">
            <a:avLst>
              <a:gd name="adj1" fmla="val 89219"/>
              <a:gd name="adj2" fmla="val -1460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خلاصة هاللّقاء يلّي لازم تِنْطَبَع فِيْنا: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28871" y="820272"/>
            <a:ext cx="5015129" cy="3998497"/>
          </a:xfrm>
          <a:prstGeom prst="cloudCallout">
            <a:avLst>
              <a:gd name="adj1" fmla="val -63152"/>
              <a:gd name="adj2" fmla="val 45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bg1"/>
                </a:solidFill>
              </a:rPr>
              <a:t>ومن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خت</a:t>
            </a:r>
            <a:r>
              <a:rPr lang="ar-LB" sz="4600" b="1" dirty="0">
                <a:solidFill>
                  <a:schemeClr val="bg1"/>
                </a:solidFill>
              </a:rPr>
              <a:t>ُ</a:t>
            </a:r>
            <a:r>
              <a:rPr lang="ar-AE" sz="4600" b="1" dirty="0">
                <a:solidFill>
                  <a:schemeClr val="bg1"/>
                </a:solidFill>
              </a:rPr>
              <a:t>م ل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قا</a:t>
            </a:r>
            <a:r>
              <a:rPr lang="ar-LB" sz="4600" b="1" dirty="0">
                <a:solidFill>
                  <a:schemeClr val="bg1"/>
                </a:solidFill>
              </a:rPr>
              <a:t>ءْ</a:t>
            </a:r>
            <a:r>
              <a:rPr lang="ar-AE" sz="4600" b="1" dirty="0">
                <a:solidFill>
                  <a:schemeClr val="bg1"/>
                </a:solidFill>
              </a:rPr>
              <a:t>نا الي</a:t>
            </a:r>
            <a:r>
              <a:rPr lang="ar-LB" sz="4600" b="1" dirty="0">
                <a:solidFill>
                  <a:schemeClr val="bg1"/>
                </a:solidFill>
              </a:rPr>
              <a:t>َ</a:t>
            </a:r>
            <a:r>
              <a:rPr lang="ar-AE" sz="4600" b="1" dirty="0">
                <a:solidFill>
                  <a:schemeClr val="bg1"/>
                </a:solidFill>
              </a:rPr>
              <a:t>وم ب</a:t>
            </a:r>
            <a:r>
              <a:rPr lang="ar-LB" sz="4600" b="1" dirty="0">
                <a:solidFill>
                  <a:schemeClr val="bg1"/>
                </a:solidFill>
              </a:rPr>
              <a:t>ِهال</a:t>
            </a:r>
            <a:r>
              <a:rPr lang="ar-AE" sz="4600" b="1" dirty="0">
                <a:solidFill>
                  <a:schemeClr val="bg1"/>
                </a:solidFill>
              </a:rPr>
              <a:t>ص</a:t>
            </a:r>
            <a:r>
              <a:rPr lang="ar-LB" sz="4600" b="1" dirty="0">
                <a:solidFill>
                  <a:schemeClr val="bg1"/>
                </a:solidFill>
              </a:rPr>
              <a:t>َّ</a:t>
            </a:r>
            <a:r>
              <a:rPr lang="ar-AE" sz="4600" b="1" dirty="0">
                <a:solidFill>
                  <a:schemeClr val="bg1"/>
                </a:solidFill>
              </a:rPr>
              <a:t>لاة</a:t>
            </a:r>
            <a:endParaRPr lang="ar-LB" sz="4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5142"/>
            <a:ext cx="3658792" cy="2595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2980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liane\Desktop\work from home\EB 5\likaa 6\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65760"/>
            <a:ext cx="8934995" cy="649224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38217" y="776295"/>
            <a:ext cx="4331477" cy="3197175"/>
          </a:xfrm>
          <a:prstGeom prst="cloudCallout">
            <a:avLst>
              <a:gd name="adj1" fmla="val -71325"/>
              <a:gd name="adj2" fmla="val 60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bg1"/>
                </a:solidFill>
              </a:rPr>
              <a:t>منِلتِقي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4101354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iliane\Desktop\work from home\EB 5\likaa 6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400" y="1"/>
            <a:ext cx="5408933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84993"/>
            <a:ext cx="5620047" cy="39864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2486" y="274320"/>
            <a:ext cx="4693651" cy="4946980"/>
          </a:xfrm>
          <a:prstGeom prst="cloudCallout">
            <a:avLst>
              <a:gd name="adj1" fmla="val 85497"/>
              <a:gd name="adj2" fmla="val 1003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bg1"/>
                </a:solidFill>
              </a:rPr>
              <a:t>بلِقاءنا اليَوم رَح نكفي قصّة بطرس و نْشُوف سَبَب غُفران يسوع لإلو...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8600" y="213231"/>
            <a:ext cx="5270863" cy="2891119"/>
          </a:xfrm>
          <a:prstGeom prst="cloudCallout">
            <a:avLst>
              <a:gd name="adj1" fmla="val 57984"/>
              <a:gd name="adj2" fmla="val 4626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مين بيتذكّر لوين وصلنا الأسبوع الماضي؟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4" y="0"/>
            <a:ext cx="7808240" cy="6705758"/>
          </a:xfrm>
        </p:spPr>
      </p:pic>
      <p:sp>
        <p:nvSpPr>
          <p:cNvPr id="5" name="TextBox 4"/>
          <p:cNvSpPr txBox="1"/>
          <p:nvPr/>
        </p:nvSpPr>
        <p:spPr>
          <a:xfrm>
            <a:off x="2372830" y="2734748"/>
            <a:ext cx="3570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b="1" dirty="0"/>
              <a:t>لما بطرس ويوحنّا فاتُوا عَالقَبر </a:t>
            </a:r>
          </a:p>
          <a:p>
            <a:pPr algn="ctr" rtl="1"/>
            <a:r>
              <a:rPr lang="ar-LB" sz="2800" b="1" dirty="0"/>
              <a:t>وشافُوا الاكفان وآمنوا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26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8012" y="640080"/>
            <a:ext cx="3918857" cy="3647225"/>
          </a:xfrm>
          <a:prstGeom prst="cloudCallout">
            <a:avLst>
              <a:gd name="adj1" fmla="val 105908"/>
              <a:gd name="adj2" fmla="val 1750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برافو! واليوم رح نشوف شو صار بعد هيك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634" y="3683104"/>
            <a:ext cx="6884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وعاد ظ</a:t>
            </a:r>
            <a:r>
              <a:rPr lang="ar-LB" sz="4000" dirty="0"/>
              <a:t>َ</a:t>
            </a:r>
            <a:r>
              <a:rPr lang="ar-SA" sz="4000" dirty="0"/>
              <a:t>ه</a:t>
            </a:r>
            <a:r>
              <a:rPr lang="ar-LB" sz="4000" dirty="0"/>
              <a:t>َ</a:t>
            </a:r>
            <a:r>
              <a:rPr lang="ar-SA" sz="4000" dirty="0"/>
              <a:t>ر يسوع لَ تلامي</a:t>
            </a:r>
            <a:r>
              <a:rPr lang="ar-LB" sz="4000" dirty="0"/>
              <a:t>ذ</a:t>
            </a:r>
            <a:r>
              <a:rPr lang="ar-SA" sz="4000" dirty="0"/>
              <a:t>و مَرّا تاني</a:t>
            </a:r>
            <a:r>
              <a:rPr lang="ar-LB" sz="4000" dirty="0"/>
              <a:t>ه</a:t>
            </a:r>
            <a:r>
              <a:rPr lang="ar-SA" sz="4000" dirty="0"/>
              <a:t> عَ شطّ بْحَيرة طبريّا</a:t>
            </a:r>
            <a:r>
              <a:rPr lang="ar-LB" sz="4000" dirty="0"/>
              <a:t>...والظهور كان هيك: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1626327" y="326571"/>
            <a:ext cx="5492930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b="1" dirty="0"/>
              <a:t>يسو</a:t>
            </a:r>
            <a:r>
              <a:rPr lang="ar-SA" sz="3300" b="1" dirty="0"/>
              <a:t>ع</a:t>
            </a:r>
            <a:r>
              <a:rPr lang="ar-LB" sz="3300" b="1" dirty="0"/>
              <a:t> بيْظهَر لَ تلاميزو عَ شط </a:t>
            </a:r>
            <a:r>
              <a:rPr lang="ar-SA" sz="3300" b="1" dirty="0"/>
              <a:t>ب</a:t>
            </a:r>
            <a:r>
              <a:rPr lang="ar-LB" sz="3300" b="1" dirty="0"/>
              <a:t>ْحي</a:t>
            </a:r>
            <a:r>
              <a:rPr lang="ar-SA" sz="3300" b="1" dirty="0"/>
              <a:t>رة طَبَريّا</a:t>
            </a:r>
            <a:r>
              <a:rPr lang="ar-LB" sz="3300" b="1" dirty="0"/>
              <a:t>.</a:t>
            </a:r>
            <a:r>
              <a:rPr lang="ar-LB" sz="3300" dirty="0"/>
              <a:t> (يوحنا 21/ 1-14)</a:t>
            </a:r>
            <a:endParaRPr lang="en-US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1311</TotalTime>
  <Words>609</Words>
  <Application>Microsoft Office PowerPoint</Application>
  <PresentationFormat>On-screen Show (4:3)</PresentationFormat>
  <Paragraphs>96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Adobe Arabic</vt:lpstr>
      <vt:lpstr>Arial</vt:lpstr>
      <vt:lpstr>Calibri</vt:lpstr>
      <vt:lpstr>Tahoma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السّادس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EB5 اللقاء السادس - الجزء الثاني</dc:title>
  <dc:creator>Michel Haddad</dc:creator>
  <cp:lastModifiedBy>Michel Haddad (Prof)</cp:lastModifiedBy>
  <cp:revision>137</cp:revision>
  <dcterms:created xsi:type="dcterms:W3CDTF">2020-08-25T06:38:39Z</dcterms:created>
  <dcterms:modified xsi:type="dcterms:W3CDTF">2021-12-29T21:58:51Z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D9CED707-16C6-4AF0-8F86-EC9915C557DD</vt:lpwstr>
  </property>
  <property fmtid="{D5CDD505-2E9C-101B-9397-08002B2CF9AE}" pid="3" name="ArticulatePath">
    <vt:lpwstr>EB5 اللقاء السادس - الجزء الثاني</vt:lpwstr>
  </property>
</Properties>
</file>