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1"/>
  </p:notesMasterIdLst>
  <p:sldIdLst>
    <p:sldId id="257" r:id="rId2"/>
    <p:sldId id="258" r:id="rId3"/>
    <p:sldId id="452" r:id="rId4"/>
    <p:sldId id="301" r:id="rId5"/>
    <p:sldId id="429" r:id="rId6"/>
    <p:sldId id="430" r:id="rId7"/>
    <p:sldId id="431" r:id="rId8"/>
    <p:sldId id="428" r:id="rId9"/>
    <p:sldId id="343" r:id="rId10"/>
    <p:sldId id="453" r:id="rId11"/>
    <p:sldId id="454" r:id="rId12"/>
    <p:sldId id="407" r:id="rId13"/>
    <p:sldId id="433" r:id="rId14"/>
    <p:sldId id="434" r:id="rId15"/>
    <p:sldId id="435" r:id="rId16"/>
    <p:sldId id="436" r:id="rId17"/>
    <p:sldId id="437" r:id="rId18"/>
    <p:sldId id="438" r:id="rId19"/>
    <p:sldId id="455" r:id="rId20"/>
    <p:sldId id="439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330" r:id="rId32"/>
    <p:sldId id="317" r:id="rId33"/>
    <p:sldId id="451" r:id="rId34"/>
    <p:sldId id="372" r:id="rId35"/>
    <p:sldId id="339" r:id="rId36"/>
    <p:sldId id="287" r:id="rId37"/>
    <p:sldId id="285" r:id="rId38"/>
    <p:sldId id="367" r:id="rId39"/>
    <p:sldId id="28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24" autoAdjust="0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5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7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2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6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5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3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03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03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5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3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29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5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06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21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الخامِس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Liliane\Desktop\work from home\EB 5\likaa 7\BEGGAR\009-lame-beggar-he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4101354" y="0"/>
            <a:ext cx="4545106" cy="2675966"/>
          </a:xfrm>
          <a:prstGeom prst="wedgeEllipseCallout">
            <a:avLst>
              <a:gd name="adj1" fmla="val -54994"/>
              <a:gd name="adj2" fmla="val 2525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لَيش مِستَغربين وبتَطَلَّعوا فينا هَيك، مشّ بِقُوِّتنا أو بِقَداسِتْنا خَلَّينا هالرجّال يِمشي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86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Oval Callout 5"/>
          <p:cNvSpPr/>
          <p:nvPr/>
        </p:nvSpPr>
        <p:spPr>
          <a:xfrm>
            <a:off x="578224" y="3966881"/>
            <a:ext cx="4141694" cy="2474260"/>
          </a:xfrm>
          <a:prstGeom prst="wedgeEllipseCallout">
            <a:avLst>
              <a:gd name="adj1" fmla="val 47254"/>
              <a:gd name="adj2" fmla="val -8205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ولكِن الإيمان بِيَسوع المَسيح هوّ يَلْلي عَطاه الشّفاء والصّحَّة، مِتِل ما شِفْتوا.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99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Liliane\Desktop\work from home\EB 5\likaa 7\BEGGAR\ARREATED\004-peter-john-arres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450372"/>
            <a:ext cx="9144001" cy="1407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وهِنّي عَم </a:t>
            </a:r>
            <a:r>
              <a:rPr lang="ar-LB" sz="2800" dirty="0" err="1"/>
              <a:t>بيِحْكوا</a:t>
            </a:r>
            <a:r>
              <a:rPr lang="ar-LB" sz="2800" dirty="0"/>
              <a:t> </a:t>
            </a:r>
            <a:r>
              <a:rPr lang="ar-LB" sz="2800" dirty="0" err="1"/>
              <a:t>إِجوا</a:t>
            </a:r>
            <a:r>
              <a:rPr lang="ar-LB" sz="2800" dirty="0"/>
              <a:t> علَيهُن الكَهَنِة ورَئيس حَرَس الهَيكَل، أخدوهُن وحَطّوهُن بِالسِّجن لأنُّن كانوا عَم </a:t>
            </a:r>
            <a:r>
              <a:rPr lang="ar-LB" sz="2800" dirty="0" err="1"/>
              <a:t>بيِحْكوا</a:t>
            </a:r>
            <a:r>
              <a:rPr lang="ar-LB" sz="2800" dirty="0"/>
              <a:t> عَن قِيامِة يَسوع، بَس يومِتا، آمَن ناس كْتير، يِمكِن 5000 شَخْص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 5\likaa 7\BEGGAR\ARREATED\005-peter-john-arreste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26720" y="115371"/>
            <a:ext cx="35269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تاني يَوم جابوهُن قْدّام </a:t>
            </a:r>
            <a:endParaRPr lang="en-US" sz="2800" dirty="0">
              <a:solidFill>
                <a:schemeClr val="bg1"/>
              </a:solidFill>
            </a:endParaRPr>
          </a:p>
          <a:p>
            <a:pPr algn="ctr" rtl="1"/>
            <a:r>
              <a:rPr lang="ar-LB" sz="2800" dirty="0">
                <a:solidFill>
                  <a:schemeClr val="bg1"/>
                </a:solidFill>
              </a:rPr>
              <a:t>المَجلِس وسْأَلوهُن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315075" y="3814763"/>
            <a:ext cx="2514599" cy="1714500"/>
          </a:xfrm>
          <a:prstGeom prst="wedgeRoundRectCallout">
            <a:avLst>
              <a:gd name="adj1" fmla="val -31862"/>
              <a:gd name="adj2" fmla="val -8750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كيف عْمِلتوا هَالشّي هَيدا".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 5\likaa 7\BEGGAR\ARREATED\006-peter-john-arres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914400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7" y="0"/>
            <a:ext cx="4605339" cy="1530350"/>
          </a:xfrm>
        </p:spPr>
        <p:txBody>
          <a:bodyPr/>
          <a:lstStyle/>
          <a:p>
            <a:r>
              <a:rPr lang="ar-LB" dirty="0">
                <a:solidFill>
                  <a:schemeClr val="tx1"/>
                </a:solidFill>
              </a:rPr>
              <a:t>جاوبهم بطرس: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271588" y="3986214"/>
            <a:ext cx="3786187" cy="2228850"/>
          </a:xfrm>
          <a:prstGeom prst="wedgeEllipseCallout">
            <a:avLst>
              <a:gd name="adj1" fmla="val 17711"/>
              <a:gd name="adj2" fmla="val -13823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باسْم يَسوع شَفَى هَالرّجّال. وما حَدا بيِقْدُر يخَلِّص إِلاَّ بِإسْمو".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e\Desktop\work from home\EB 5\likaa 7\BEGGAR\ARREATED\008-peter-john-arres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599" y="5323471"/>
            <a:ext cx="891540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لَمّا شافوا كيف بُطرُس ويوحَنّا عَم </a:t>
            </a:r>
            <a:r>
              <a:rPr kumimoji="0" lang="ar-LB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بيِتكَلَّموا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 بِجِرأَة </a:t>
            </a:r>
            <a:r>
              <a:rPr kumimoji="0" lang="ar-LB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وعِرفينُن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 ناس بُسَطا مِن الشَّعب وكانوا مَع يَسوع، اتعَجَبو، بَس ما قِدْروا </a:t>
            </a:r>
            <a:r>
              <a:rPr kumimoji="0" lang="ar-LB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يْقولولُن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 شي </a:t>
            </a:r>
            <a:r>
              <a:rPr kumimoji="0" lang="ar-LB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لأنّو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 </a:t>
            </a:r>
            <a:r>
              <a:rPr kumimoji="0" lang="ar-LB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المْكَرسَح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 كان واقِف حَدُّن.</a:t>
            </a:r>
            <a:endParaRPr kumimoji="0" lang="ar-L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599" y="5266321"/>
            <a:ext cx="891540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لما شافوا كيف بطرس ويوحنا عَم بيِتكَلَّموا بجرأة وعرفينن ناس بُسَطا من الشَّعب وكانوا مَع يسوع، اتعَجَبو، بَس ما قدروا يقولولن شي لأنّو المكرسَح كان واقف حدّن.</a:t>
            </a:r>
            <a:endParaRPr kumimoji="0" lang="ar-L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91138" name="Picture 2" descr="C:\Users\Liliane\Desktop\work from home\EB 5\likaa 7\BEGGAR\ARREATED\009-peter-john-arres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90309" y="67235"/>
            <a:ext cx="27622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صاروا يِتْشاوَروا </a:t>
            </a:r>
          </a:p>
          <a:p>
            <a:pPr algn="ctr" rtl="1"/>
            <a:r>
              <a:rPr lang="ar-LB" sz="2800" b="1" dirty="0">
                <a:solidFill>
                  <a:schemeClr val="bg1"/>
                </a:solidFill>
              </a:rPr>
              <a:t>بَين بَعضُن...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800350" y="3943350"/>
            <a:ext cx="3228975" cy="1943100"/>
          </a:xfrm>
          <a:prstGeom prst="wedgeRoundRectCallout">
            <a:avLst>
              <a:gd name="adj1" fmla="val -31862"/>
              <a:gd name="adj2" fmla="val -8750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شو منَعمِل فيهُن؟ مِش لازِم يِنتِشِر الخبَر بَين النّاس.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Liliane\Desktop\work from home\EB 5\likaa 7\BEGGAR\ARREATED\014-peter-john-arres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734175" y="2681287"/>
            <a:ext cx="2409825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هدَّدوهُن وقالولُن إنّو مَمْنوع يذْكروا </a:t>
            </a:r>
          </a:p>
          <a:p>
            <a:pPr algn="ctr" rtl="1"/>
            <a:r>
              <a:rPr lang="ar-LB" sz="2800" dirty="0"/>
              <a:t>إِسم يَسوع أو يعَلموا شي عَنّو. جاوَبُن بُطرُس ويوحَنّا: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900114" y="857249"/>
            <a:ext cx="3257549" cy="2200277"/>
          </a:xfrm>
          <a:prstGeom prst="wedgeEllipseCallout">
            <a:avLst>
              <a:gd name="adj1" fmla="val 63749"/>
              <a:gd name="adj2" fmla="val -344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شو الأَحسَن، إنِّو نِسمَعلكُن أو نِسمَع كِلمِة الله 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Liliane\Desktop\work from home\EB 5\likaa 7\BEGGAR\ARREATED\007-peter-john-arres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0" y="4143376"/>
            <a:ext cx="4110037" cy="2566989"/>
          </a:xfrm>
          <a:prstGeom prst="wedgeEllipseCallout">
            <a:avLst>
              <a:gd name="adj1" fmla="val 46715"/>
              <a:gd name="adj2" fmla="val -3337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إِنتو قولولْنا؛ نِحنا ما فينا نِسكُت عَن كِلْ شي شِفْناه وسْمِعْناه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085975" y="5629275"/>
            <a:ext cx="605790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LB" sz="2800" dirty="0">
                <a:latin typeface="Traditional Arabic" pitchFamily="18" charset="-78"/>
                <a:ea typeface="Times New Roman" pitchFamily="18" charset="0"/>
              </a:rPr>
              <a:t>هدَّدوهُن مَرَّة تانْية وفَلَتوهُن لأَنّو ما كان في عَلَيهُن شي</a:t>
            </a:r>
            <a:r>
              <a:rPr lang="ar-LB" dirty="0">
                <a:latin typeface="Traditional Arabic" pitchFamily="18" charset="-78"/>
                <a:ea typeface="Times New Roman" pitchFamily="18" charset="0"/>
              </a:rPr>
              <a:t>؛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6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270" y="0"/>
            <a:ext cx="508169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-1499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84325" y="4900612"/>
            <a:ext cx="521652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LB" sz="2800" dirty="0">
                <a:latin typeface="Traditional Arabic" pitchFamily="18" charset="-78"/>
                <a:ea typeface="Times New Roman" pitchFamily="18" charset="0"/>
              </a:rPr>
              <a:t>وكانوا النّاس عَم بيمَجْدوا الله يَلّي شافوه لأنّو الرّجال </a:t>
            </a:r>
          </a:p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LB" sz="2800" dirty="0" err="1">
                <a:latin typeface="Traditional Arabic" pitchFamily="18" charset="-78"/>
                <a:ea typeface="Times New Roman" pitchFamily="18" charset="0"/>
              </a:rPr>
              <a:t>يَلْلي</a:t>
            </a:r>
            <a:r>
              <a:rPr lang="ar-LB" sz="2800" dirty="0">
                <a:latin typeface="Traditional Arabic" pitchFamily="18" charset="-78"/>
                <a:ea typeface="Times New Roman" pitchFamily="18" charset="0"/>
              </a:rPr>
              <a:t> شِفي كان عُمرو فَوق الأربْعين.</a:t>
            </a:r>
            <a:endParaRPr lang="ar-LB" sz="2800" dirty="0"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Users\Liliane\Desktop\work from home\EB 5\likaa 7\BEGGAR\ARREATED\ANANIA\New folder\002-peter-aene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2400"/>
            <a:ext cx="93472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175" y="5307016"/>
            <a:ext cx="5994400" cy="1865310"/>
          </a:xfrm>
        </p:spPr>
        <p:txBody>
          <a:bodyPr>
            <a:noAutofit/>
          </a:bodyPr>
          <a:lstStyle/>
          <a:p>
            <a:pPr algn="ctr" rtl="1"/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ما كان بُطرُس يِهدَى، وكان يْروح مِن بَلَد لَبَلَد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05400" y="228600"/>
            <a:ext cx="3860800" cy="28067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بُطرُس </a:t>
            </a:r>
            <a:r>
              <a:rPr lang="ar-LB" sz="3000" b="1" dirty="0" err="1"/>
              <a:t>بيشْفي</a:t>
            </a:r>
            <a:r>
              <a:rPr lang="ar-LB" sz="3000" b="1" dirty="0"/>
              <a:t> مكَرسَح في اللّد </a:t>
            </a:r>
            <a:r>
              <a:rPr lang="ar-LB" sz="3000" dirty="0"/>
              <a:t>(رُسُل 19/32-35)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Liliane\Desktop\work from home\EB 5\likaa 7\BEGGAR\ARREATED\ANANIA\New folder\004-peter-aene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00837" y="1857375"/>
            <a:ext cx="22630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مَرَّة كان بِمَدينِة اللّد، شاف رِجال بِالفَرْشِة مِن 8 سْنين. قللو: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07000" y="0"/>
            <a:ext cx="2514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مرَّة كان بمَدينة اللِد، شاف رجل بالفرشة مِن 8 سنين. </a:t>
            </a:r>
            <a:endParaRPr lang="en-US" sz="2800" dirty="0"/>
          </a:p>
        </p:txBody>
      </p:sp>
      <p:pic>
        <p:nvPicPr>
          <p:cNvPr id="99331" name="Picture 3" descr="C:\Users\Liliane\Desktop\work from home\EB 5\likaa 7\BEGGAR\ARREATED\ANANIA\New folder\005-peter-aene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142876" y="271463"/>
            <a:ext cx="3786188" cy="2566989"/>
          </a:xfrm>
          <a:prstGeom prst="wedgeEllipseCallout">
            <a:avLst>
              <a:gd name="adj1" fmla="val 46715"/>
              <a:gd name="adj2" fmla="val 9018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 أيِنياس، 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المسيح شِفاك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، قوم ساوي فَرِشْتَك إِنتَ!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Liliane\Desktop\work from home\EB 5\likaa 7\BEGGAR\ARREATED\ANANIA\New folder\007-peter-aene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24500" y="152400"/>
            <a:ext cx="2959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4000" dirty="0"/>
              <a:t>وقام مِن وَقْتا.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e\Desktop\work from home\EB 5\likaa 7\BEGGAR\ARREATED\ANANIA\New folder\TABITA\003-peter-dor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35120"/>
            <a:ext cx="9364133" cy="70231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492" y="5673858"/>
            <a:ext cx="6282596" cy="11841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كان في بِمَدينِة يافا مَرا </a:t>
            </a:r>
            <a:r>
              <a:rPr lang="ar-LB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إِسْما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طابيثه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بِتْحِبّ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عَمَل الخَير كتير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06569" y="0"/>
            <a:ext cx="3860800" cy="28067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بُطرُس </a:t>
            </a:r>
            <a:r>
              <a:rPr lang="ar-LB" sz="3000" b="1" dirty="0" err="1"/>
              <a:t>بيقَيّم</a:t>
            </a:r>
            <a:r>
              <a:rPr lang="ar-LB" sz="3000" b="1" dirty="0"/>
              <a:t> طابيثة مِن المَوت في يافا </a:t>
            </a:r>
            <a:r>
              <a:rPr lang="ar-LB" sz="3000" dirty="0"/>
              <a:t>(رُسُل 9/36-42)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 5\likaa 7\BEGGAR\ARREATED\ANANIA\New folder\TABITA\004-peter-dor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288" y="824459"/>
            <a:ext cx="3157537" cy="539060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سَخَنِت وماتِت.</a:t>
            </a:r>
          </a:p>
          <a:p>
            <a:pPr algn="ctr" rtl="1"/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سِمْعوا التّلاميذ إِنّو بُطرُس</a:t>
            </a:r>
          </a:p>
          <a:p>
            <a:pPr algn="ctr" rtl="1"/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بِمَدينِة اللّد، </a:t>
            </a:r>
          </a:p>
          <a:p>
            <a:pPr algn="ctr" rtl="1"/>
            <a:r>
              <a:rPr lang="ar-LB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قَريبِة مِن يافا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 5\likaa 7\BEGGAR\ARREATED\ANANIA\New folder\TABITA\006-peter-dor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752" y="0"/>
            <a:ext cx="3298723" cy="6429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LB" sz="3200" dirty="0"/>
              <a:t>بْعَتولوا رِجّال يْقِلْلُو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571625" y="4129087"/>
            <a:ext cx="3486150" cy="1528762"/>
          </a:xfrm>
          <a:prstGeom prst="wedgeRoundRectCallout">
            <a:avLst>
              <a:gd name="adj1" fmla="val -9366"/>
              <a:gd name="adj2" fmla="val -120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تَعا بِسِرعَة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e\Desktop\work from home\EB 5\likaa 7\BEGGAR\ARREATED\ANANIA\New folder\TABITA\008-peter-dor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1251"/>
            <a:ext cx="9144000" cy="106430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LB" sz="3200" dirty="0"/>
              <a:t>راح بُطرُس بِسِرعَة ولَمَّا وِصِل صاروا يْخَبْروا عَن الخَير </a:t>
            </a:r>
            <a:r>
              <a:rPr lang="ar-LB" sz="3200" dirty="0" err="1"/>
              <a:t>يَلْلي</a:t>
            </a:r>
            <a:r>
              <a:rPr lang="ar-LB" sz="3200" dirty="0"/>
              <a:t> كانِت </a:t>
            </a:r>
            <a:r>
              <a:rPr lang="ar-LB" sz="3200" dirty="0" err="1"/>
              <a:t>طابيثه</a:t>
            </a:r>
            <a:r>
              <a:rPr lang="ar-LB" sz="3200" dirty="0"/>
              <a:t> </a:t>
            </a:r>
            <a:r>
              <a:rPr lang="ar-LB" sz="3200" dirty="0" err="1"/>
              <a:t>تَعِمْلو</a:t>
            </a:r>
            <a:r>
              <a:rPr lang="ar-LB" sz="3200" dirty="0"/>
              <a:t>؛ أمَرُن </a:t>
            </a:r>
            <a:r>
              <a:rPr lang="ar-LB" sz="3200" dirty="0" err="1"/>
              <a:t>يِطْلَعو</a:t>
            </a:r>
            <a:r>
              <a:rPr lang="ar-LB" sz="3200" dirty="0"/>
              <a:t>،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 5\likaa 7\BEGGAR\ARREATED\ANANIA\New folder\TABITA\009-peter-dor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80" y="284812"/>
            <a:ext cx="4062335" cy="1484029"/>
          </a:xfrm>
          <a:noFill/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LB" sz="3600" b="1" dirty="0"/>
              <a:t>رَكَع بُطرُس</a:t>
            </a:r>
          </a:p>
          <a:p>
            <a:pPr algn="ctr" rtl="1">
              <a:buNone/>
            </a:pPr>
            <a:r>
              <a:rPr lang="ar-LB" sz="3600" b="1" dirty="0"/>
              <a:t> وصَلّى وقال: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157537" y="3700463"/>
            <a:ext cx="2957512" cy="1924052"/>
          </a:xfrm>
          <a:prstGeom prst="wedgeEllipseCallout">
            <a:avLst>
              <a:gd name="adj1" fmla="val 46231"/>
              <a:gd name="adj2" fmla="val -11327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طابيثَه قومي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695" y="1081041"/>
            <a:ext cx="47871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السّابِع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47" y="3859305"/>
            <a:ext cx="6521824" cy="1707777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accent6">
                    <a:lumMod val="50000"/>
                  </a:schemeClr>
                </a:solidFill>
              </a:rPr>
              <a:t>مَسؤولِيَّة وَسَهَر</a:t>
            </a:r>
          </a:p>
          <a:p>
            <a:pPr algn="ctr" rtl="1"/>
            <a:r>
              <a:rPr lang="ar-LB" sz="4500" b="1" dirty="0">
                <a:solidFill>
                  <a:schemeClr val="accent6">
                    <a:lumMod val="50000"/>
                  </a:schemeClr>
                </a:solidFill>
              </a:rPr>
              <a:t>(الجُزءُ الثّاني)</a:t>
            </a:r>
          </a:p>
          <a:p>
            <a:pPr rtl="1"/>
            <a:endParaRPr lang="ar-LB" sz="37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48786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 5\likaa 7\BEGGAR\ARREATED\ANANIA\New folder\TABITA\010-peter-dor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4" y="5561350"/>
            <a:ext cx="8634334" cy="12966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فَتَحِتْ عينيها وقامِت. مَدَّلا </a:t>
            </a:r>
            <a:r>
              <a:rPr lang="ar-LB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إيدو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وقَوَّمَها وانتَشَر الخَبَر بَين النّاس </a:t>
            </a:r>
            <a:r>
              <a:rPr lang="ar-LB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وكْتار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آمَنو بِالرَّبّ.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3784" y="524436"/>
            <a:ext cx="4283027" cy="3471838"/>
          </a:xfrm>
          <a:prstGeom prst="cloudCallout">
            <a:avLst>
              <a:gd name="adj1" fmla="val 77221"/>
              <a:gd name="adj2" fmla="val 362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3000" b="1" dirty="0">
              <a:solidFill>
                <a:srgbClr val="C00000"/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بَدّي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ياكُن</a:t>
            </a:r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تَعِمْلوا هَالنَّشاطات</a:t>
            </a:r>
            <a:endParaRPr lang="ar-LB" sz="3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14" y="229506"/>
            <a:ext cx="4809200" cy="5971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r" rtl="1"/>
            <a:r>
              <a:rPr lang="ar-LB" sz="4000" dirty="0"/>
              <a:t>أَختار الإِجابِة السَّليمِة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781006" y="852714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 عَدَد النّاس يَلّي آمَنوا يَوم حَطّو يوحَنّا وبُطرُس بِالسِّجن 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- 1000 شَخص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5000 شَخص</a:t>
            </a:r>
            <a:r>
              <a:rPr lang="ar-L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1006" y="3784600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هَدَّدو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بُطرُس ويوحَنّا  </a:t>
            </a:r>
            <a:r>
              <a:rPr lang="ar-L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وقالولُن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مَمنوع تِذِكْروا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إِسِم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يَسوع أو تعَلموا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شي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عَنّو. – مَمْنوع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تاكْلوا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وتِشْرَبوا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262" y="889000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3-جاوَب بُطرُس: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رَح نِسكُت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نِحنا ما فينا نِسكُت عَن كِلْ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شي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شِفْناه وسْمِعْناه.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262" y="3726543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النّاس يَلّي شافوهُن:</a:t>
            </a:r>
          </a:p>
          <a:p>
            <a:pPr algn="r" rtl="1">
              <a:buFontTx/>
              <a:buChar char="-"/>
            </a:pP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سِخْروا مِنُّن</a:t>
            </a:r>
          </a:p>
          <a:p>
            <a:pPr algn="r" rtl="1">
              <a:buFontTx/>
              <a:buChar char="-"/>
            </a:pP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مَجّدوا الله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09BE2E-2001-4F3E-B089-9A1DC39CF0E7}"/>
              </a:ext>
            </a:extLst>
          </p:cNvPr>
          <p:cNvSpPr/>
          <p:nvPr/>
        </p:nvSpPr>
        <p:spPr>
          <a:xfrm>
            <a:off x="4781006" y="852714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 عَدَد النّاس يَلّي آمَنوا يَوم حَطّو يوحَنّا وبُطرُس بِالسِّجن 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- 1000 شَخص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5000 شَخص</a:t>
            </a:r>
            <a:r>
              <a:rPr lang="ar-LB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F6DB2F-7A7C-4D4D-9E03-8A79FC16BADE}"/>
              </a:ext>
            </a:extLst>
          </p:cNvPr>
          <p:cNvSpPr/>
          <p:nvPr/>
        </p:nvSpPr>
        <p:spPr>
          <a:xfrm>
            <a:off x="4781006" y="3784600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هَدَّدو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بُطرُس ويوحَنّا  </a:t>
            </a:r>
            <a:r>
              <a:rPr lang="ar-LB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وقالولُن</a:t>
            </a:r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مَمنوع تِذِكْروا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إِسِم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يَسوع أو تعَلموا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شي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عَنّو. – مَمْنوع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تاكْلوا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وتِشْرَبوا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E95C2A-680A-4ACB-8D97-AB7D74EE1220}"/>
              </a:ext>
            </a:extLst>
          </p:cNvPr>
          <p:cNvSpPr/>
          <p:nvPr/>
        </p:nvSpPr>
        <p:spPr>
          <a:xfrm>
            <a:off x="216262" y="889000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3-جاوَب بُطرُس: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رَح نِسكُت</a:t>
            </a:r>
          </a:p>
          <a:p>
            <a:pPr algn="r" rtl="1"/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نِحنا ما فينا نِسكُت عَن كِلْ 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شي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شِفْناه وسْمِعْناه.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7AAD9F-A4CE-4124-882A-FC28A30A0E54}"/>
              </a:ext>
            </a:extLst>
          </p:cNvPr>
          <p:cNvSpPr/>
          <p:nvPr/>
        </p:nvSpPr>
        <p:spPr>
          <a:xfrm>
            <a:off x="216262" y="3726543"/>
            <a:ext cx="4093029" cy="257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النّاس يَلّي شافوهُن:</a:t>
            </a:r>
          </a:p>
          <a:p>
            <a:pPr algn="r" rtl="1">
              <a:buFontTx/>
              <a:buChar char="-"/>
            </a:pP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سِخْروا مِنُّن</a:t>
            </a:r>
          </a:p>
          <a:p>
            <a:pPr algn="r" rtl="1">
              <a:buFontTx/>
              <a:buChar char="-"/>
            </a:pP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مَجّدوا الله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689" y="172356"/>
            <a:ext cx="4809200" cy="5971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r" rtl="1"/>
            <a:r>
              <a:rPr lang="ar-LB" sz="4000" dirty="0"/>
              <a:t>أَختار الإِجابِة السَّليمِة</a:t>
            </a:r>
            <a:endParaRPr lang="en-US" sz="4000" dirty="0"/>
          </a:p>
        </p:txBody>
      </p:sp>
      <p:sp>
        <p:nvSpPr>
          <p:cNvPr id="7" name="Heart 6"/>
          <p:cNvSpPr/>
          <p:nvPr/>
        </p:nvSpPr>
        <p:spPr>
          <a:xfrm>
            <a:off x="8548914" y="2670628"/>
            <a:ext cx="595086" cy="449943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8487955" y="4927164"/>
            <a:ext cx="595086" cy="449943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4046438" y="2126343"/>
            <a:ext cx="595086" cy="449943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976914" y="5155037"/>
            <a:ext cx="595086" cy="449943"/>
          </a:xfrm>
          <a:prstGeom prst="hear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974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liane\Desktop\work from home\EB 5\likaa 7\jjj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65" y="0"/>
            <a:ext cx="623747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088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1468549" y="305440"/>
            <a:ext cx="6332941" cy="2433917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العُصارَة يَلّي لازِم </a:t>
            </a:r>
            <a:r>
              <a:rPr lang="ar-LB" sz="4000" b="1" dirty="0" err="1">
                <a:solidFill>
                  <a:schemeClr val="tx1"/>
                </a:solidFill>
              </a:rPr>
              <a:t>ناخِدها</a:t>
            </a:r>
            <a:r>
              <a:rPr lang="ar-LB" sz="4000" b="1" dirty="0">
                <a:solidFill>
                  <a:schemeClr val="tx1"/>
                </a:solidFill>
              </a:rPr>
              <a:t> مِن </a:t>
            </a:r>
            <a:r>
              <a:rPr lang="ar-LB" sz="4000" b="1" dirty="0" err="1">
                <a:solidFill>
                  <a:schemeClr val="tx1"/>
                </a:solidFill>
              </a:rPr>
              <a:t>هَاللّقاء</a:t>
            </a:r>
            <a:endParaRPr lang="ar-LB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Liliane\Desktop\work from home\EB 5\likaa 7\A7FAZ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55" y="2519265"/>
            <a:ext cx="7819698" cy="433873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28871" y="820272"/>
            <a:ext cx="5015129" cy="3998497"/>
          </a:xfrm>
          <a:prstGeom prst="cloudCallout">
            <a:avLst>
              <a:gd name="adj1" fmla="val -77748"/>
              <a:gd name="adj2" fmla="val 45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tx1"/>
                </a:solidFill>
              </a:rPr>
              <a:t>ومن</a:t>
            </a:r>
            <a:r>
              <a:rPr lang="ar-LB" sz="4600" b="1" dirty="0">
                <a:solidFill>
                  <a:schemeClr val="tx1"/>
                </a:solidFill>
              </a:rPr>
              <a:t>ِ</a:t>
            </a:r>
            <a:r>
              <a:rPr lang="ar-AE" sz="4600" b="1" dirty="0">
                <a:solidFill>
                  <a:schemeClr val="tx1"/>
                </a:solidFill>
              </a:rPr>
              <a:t>خت</a:t>
            </a:r>
            <a:r>
              <a:rPr lang="ar-LB" sz="4600" b="1" dirty="0">
                <a:solidFill>
                  <a:schemeClr val="tx1"/>
                </a:solidFill>
              </a:rPr>
              <a:t>ُ</a:t>
            </a:r>
            <a:r>
              <a:rPr lang="ar-AE" sz="4600" b="1" dirty="0">
                <a:solidFill>
                  <a:schemeClr val="tx1"/>
                </a:solidFill>
              </a:rPr>
              <a:t>م ل</a:t>
            </a:r>
            <a:r>
              <a:rPr lang="ar-LB" sz="4600" b="1" dirty="0">
                <a:solidFill>
                  <a:schemeClr val="tx1"/>
                </a:solidFill>
              </a:rPr>
              <a:t>ِ</a:t>
            </a:r>
            <a:r>
              <a:rPr lang="ar-AE" sz="4600" b="1" dirty="0">
                <a:solidFill>
                  <a:schemeClr val="tx1"/>
                </a:solidFill>
              </a:rPr>
              <a:t>قا</a:t>
            </a:r>
            <a:r>
              <a:rPr lang="ar-LB" sz="4600" b="1" dirty="0">
                <a:solidFill>
                  <a:schemeClr val="tx1"/>
                </a:solidFill>
              </a:rPr>
              <a:t>ءْ</a:t>
            </a:r>
            <a:r>
              <a:rPr lang="ar-AE" sz="4600" b="1" dirty="0">
                <a:solidFill>
                  <a:schemeClr val="tx1"/>
                </a:solidFill>
              </a:rPr>
              <a:t>نا الي</a:t>
            </a:r>
            <a:r>
              <a:rPr lang="ar-LB" sz="4600" b="1" dirty="0">
                <a:solidFill>
                  <a:schemeClr val="tx1"/>
                </a:solidFill>
              </a:rPr>
              <a:t>َ</a:t>
            </a:r>
            <a:r>
              <a:rPr lang="ar-AE" sz="4600" b="1" dirty="0">
                <a:solidFill>
                  <a:schemeClr val="tx1"/>
                </a:solidFill>
              </a:rPr>
              <a:t>وم ب</a:t>
            </a:r>
            <a:r>
              <a:rPr lang="ar-LB" sz="4600" b="1" dirty="0">
                <a:solidFill>
                  <a:schemeClr val="tx1"/>
                </a:solidFill>
              </a:rPr>
              <a:t>ِهال</a:t>
            </a:r>
            <a:r>
              <a:rPr lang="ar-AE" sz="4600" b="1" dirty="0">
                <a:solidFill>
                  <a:schemeClr val="tx1"/>
                </a:solidFill>
              </a:rPr>
              <a:t>ص</a:t>
            </a:r>
            <a:r>
              <a:rPr lang="ar-LB" sz="4600" b="1" dirty="0">
                <a:solidFill>
                  <a:schemeClr val="tx1"/>
                </a:solidFill>
              </a:rPr>
              <a:t>َّ</a:t>
            </a:r>
            <a:r>
              <a:rPr lang="ar-AE" sz="4600" b="1" dirty="0">
                <a:solidFill>
                  <a:schemeClr val="tx1"/>
                </a:solidFill>
              </a:rPr>
              <a:t>لاة</a:t>
            </a:r>
            <a:r>
              <a:rPr lang="ar-LB" sz="4600" b="1" dirty="0">
                <a:solidFill>
                  <a:schemeClr val="tx1"/>
                </a:solidFill>
              </a:rPr>
              <a:t> وهالتّرنيمِة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42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iliane\Desktop\work from home\EB 5\likaa 7\OUSAL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85495" cy="685800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iliane\Desktop\work from home\EB 5\likaa 7\TARNIM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5572"/>
            <a:ext cx="9144000" cy="47043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77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948105"/>
          </a:xfrm>
          <a:prstGeom prst="cloudCallout">
            <a:avLst>
              <a:gd name="adj1" fmla="val -70309"/>
              <a:gd name="adj2" fmla="val 42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 err="1">
                <a:solidFill>
                  <a:schemeClr val="bg1"/>
                </a:solidFill>
              </a:rPr>
              <a:t>منِلْتِقي</a:t>
            </a:r>
            <a:r>
              <a:rPr lang="ar-LB" sz="4125" dirty="0">
                <a:solidFill>
                  <a:schemeClr val="bg1"/>
                </a:solidFill>
              </a:rPr>
              <a:t>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 5\likaa 7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302" y="139269"/>
            <a:ext cx="5231396" cy="657946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2486" y="274320"/>
            <a:ext cx="4693651" cy="4946980"/>
          </a:xfrm>
          <a:prstGeom prst="cloudCallout">
            <a:avLst>
              <a:gd name="adj1" fmla="val 85497"/>
              <a:gd name="adj2" fmla="val 1003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bg1"/>
                </a:solidFill>
              </a:rPr>
              <a:t>بلِقاءنا اليَوم رَح نْكَفّي أعمال بُطرُس بَعد قِيامِة يَسوع </a:t>
            </a:r>
            <a:r>
              <a:rPr lang="ar-LB" sz="3200" dirty="0" err="1">
                <a:solidFill>
                  <a:schemeClr val="bg1"/>
                </a:solidFill>
              </a:rPr>
              <a:t>وَصُعودو</a:t>
            </a:r>
            <a:r>
              <a:rPr lang="ar-LB" sz="3200" dirty="0">
                <a:solidFill>
                  <a:schemeClr val="bg1"/>
                </a:solidFill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8600" y="213231"/>
            <a:ext cx="5270863" cy="2891119"/>
          </a:xfrm>
          <a:prstGeom prst="cloudCallout">
            <a:avLst>
              <a:gd name="adj1" fmla="val 57984"/>
              <a:gd name="adj2" fmla="val 4626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مين </a:t>
            </a:r>
            <a:r>
              <a:rPr lang="ar-LB" sz="3200" b="1" dirty="0" err="1">
                <a:solidFill>
                  <a:schemeClr val="bg1"/>
                </a:solidFill>
              </a:rPr>
              <a:t>بيِتْذَكَّر</a:t>
            </a:r>
            <a:r>
              <a:rPr lang="ar-LB" sz="3200" b="1" dirty="0">
                <a:solidFill>
                  <a:schemeClr val="bg1"/>
                </a:solidFill>
              </a:rPr>
              <a:t> لَوَين وْصِلْنا الأسْبوع الماضي؟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4" y="0"/>
            <a:ext cx="7808240" cy="6705758"/>
          </a:xfrm>
        </p:spPr>
      </p:pic>
      <p:sp>
        <p:nvSpPr>
          <p:cNvPr id="5" name="TextBox 4"/>
          <p:cNvSpPr txBox="1"/>
          <p:nvPr/>
        </p:nvSpPr>
        <p:spPr>
          <a:xfrm>
            <a:off x="2612570" y="2734748"/>
            <a:ext cx="3331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لَمّا بُطرُس شِفي المُقعَد وَخَطب بِالشَّعب 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26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18012" y="640080"/>
            <a:ext cx="3918857" cy="3647225"/>
          </a:xfrm>
          <a:prstGeom prst="cloudCallout">
            <a:avLst>
              <a:gd name="adj1" fmla="val 105908"/>
              <a:gd name="adj2" fmla="val 1750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bg1"/>
                </a:solidFill>
              </a:rPr>
              <a:t>برافو! واليَوم رَح نْشوف شو صار لبطرس وليوحنا بَعد هَيك...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-1499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95600"/>
            <a:ext cx="82595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/>
              <a:t>شِفْنا بِالمَرَّة الماضيّة إِنّو </a:t>
            </a:r>
          </a:p>
          <a:p>
            <a:pPr algn="ctr" rtl="1"/>
            <a:r>
              <a:rPr lang="ar-LB" sz="3800"/>
              <a:t>مِن بَعد ما بطرُس شِفي المُقعَد، </a:t>
            </a:r>
          </a:p>
          <a:p>
            <a:pPr algn="ctr" rtl="1"/>
            <a:r>
              <a:rPr lang="ar-LB" sz="3800"/>
              <a:t>تْجَمَّعوا النّاس علَيه وَعَ يوحَنّا</a:t>
            </a:r>
          </a:p>
          <a:p>
            <a:pPr algn="ctr" rtl="1"/>
            <a:r>
              <a:rPr lang="ar-LB" sz="3800"/>
              <a:t> وبُطرُس صار يوعَظ فيهُن ويقِلّن</a:t>
            </a:r>
            <a:endParaRPr lang="en-US" sz="3800" dirty="0"/>
          </a:p>
        </p:txBody>
      </p:sp>
      <p:sp>
        <p:nvSpPr>
          <p:cNvPr id="6" name="Oval 5"/>
          <p:cNvSpPr/>
          <p:nvPr/>
        </p:nvSpPr>
        <p:spPr>
          <a:xfrm>
            <a:off x="1124261" y="609599"/>
            <a:ext cx="6756995" cy="2764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بُطرُس ويوحَنّا بِالسِّجن وبَعدَين المَجلِس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(رُسُل 4/1-19)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1342</TotalTime>
  <Words>661</Words>
  <Application>Microsoft Office PowerPoint</Application>
  <PresentationFormat>On-screen Show (4:3)</PresentationFormat>
  <Paragraphs>122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السّابِع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جاوبهم بطرس: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EB5 اللقاء السابع الجزء الثاني</dc:title>
  <dc:creator>WMAKSOUR;Michel Haddad</dc:creator>
  <cp:lastModifiedBy>Michel Haddad (Prof)</cp:lastModifiedBy>
  <cp:revision>123</cp:revision>
  <dcterms:created xsi:type="dcterms:W3CDTF">2020-08-25T06:38:39Z</dcterms:created>
  <dcterms:modified xsi:type="dcterms:W3CDTF">2022-02-04T20:50:53Z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7FF11373-3AC3-496D-A181-9F4AB2E89B11</vt:lpwstr>
  </property>
  <property fmtid="{D5CDD505-2E9C-101B-9397-08002B2CF9AE}" pid="3" name="ArticulatePath">
    <vt:lpwstr>eb5-renc-07-partie-2</vt:lpwstr>
  </property>
</Properties>
</file>