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5"/>
  </p:notesMasterIdLst>
  <p:sldIdLst>
    <p:sldId id="257" r:id="rId2"/>
    <p:sldId id="331" r:id="rId3"/>
    <p:sldId id="258" r:id="rId4"/>
    <p:sldId id="301" r:id="rId5"/>
    <p:sldId id="289" r:id="rId6"/>
    <p:sldId id="259" r:id="rId7"/>
    <p:sldId id="290" r:id="rId8"/>
    <p:sldId id="302" r:id="rId9"/>
    <p:sldId id="342" r:id="rId10"/>
    <p:sldId id="303" r:id="rId11"/>
    <p:sldId id="343" r:id="rId12"/>
    <p:sldId id="368" r:id="rId13"/>
    <p:sldId id="369" r:id="rId14"/>
    <p:sldId id="370" r:id="rId15"/>
    <p:sldId id="371" r:id="rId16"/>
    <p:sldId id="372" r:id="rId17"/>
    <p:sldId id="373" r:id="rId18"/>
    <p:sldId id="396" r:id="rId19"/>
    <p:sldId id="374" r:id="rId20"/>
    <p:sldId id="375" r:id="rId21"/>
    <p:sldId id="376" r:id="rId22"/>
    <p:sldId id="377" r:id="rId23"/>
    <p:sldId id="397" r:id="rId24"/>
    <p:sldId id="382" r:id="rId25"/>
    <p:sldId id="383" r:id="rId26"/>
    <p:sldId id="384" r:id="rId27"/>
    <p:sldId id="385" r:id="rId28"/>
    <p:sldId id="386" r:id="rId29"/>
    <p:sldId id="387" r:id="rId30"/>
    <p:sldId id="388" r:id="rId31"/>
    <p:sldId id="389" r:id="rId32"/>
    <p:sldId id="390" r:id="rId33"/>
    <p:sldId id="391" r:id="rId34"/>
    <p:sldId id="330" r:id="rId35"/>
    <p:sldId id="317" r:id="rId36"/>
    <p:sldId id="392" r:id="rId37"/>
    <p:sldId id="394" r:id="rId38"/>
    <p:sldId id="395" r:id="rId39"/>
    <p:sldId id="318" r:id="rId40"/>
    <p:sldId id="393" r:id="rId41"/>
    <p:sldId id="287" r:id="rId42"/>
    <p:sldId id="285" r:id="rId43"/>
    <p:sldId id="283"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FF"/>
    <a:srgbClr val="FFCCCC"/>
    <a:srgbClr val="FF6699"/>
    <a:srgbClr val="E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7382" autoAdjust="0"/>
  </p:normalViewPr>
  <p:slideViewPr>
    <p:cSldViewPr snapToGrid="0">
      <p:cViewPr varScale="1">
        <p:scale>
          <a:sx n="96" d="100"/>
          <a:sy n="96"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43B46-E8C7-4706-BC64-19F2EB3BE6A5}" type="datetimeFigureOut">
              <a:rPr lang="en-US" smtClean="0"/>
              <a:t>04-Feb-22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B6E1F-2847-48DB-8B17-8C785832FC37}" type="slidenum">
              <a:rPr lang="en-US" smtClean="0"/>
              <a:t>‹#›</a:t>
            </a:fld>
            <a:endParaRPr lang="en-US"/>
          </a:p>
        </p:txBody>
      </p:sp>
    </p:spTree>
    <p:extLst>
      <p:ext uri="{BB962C8B-B14F-4D97-AF65-F5344CB8AC3E}">
        <p14:creationId xmlns:p14="http://schemas.microsoft.com/office/powerpoint/2010/main" val="14022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a:t>
            </a:fld>
            <a:endParaRPr lang="en-US"/>
          </a:p>
        </p:txBody>
      </p:sp>
    </p:spTree>
    <p:extLst>
      <p:ext uri="{BB962C8B-B14F-4D97-AF65-F5344CB8AC3E}">
        <p14:creationId xmlns:p14="http://schemas.microsoft.com/office/powerpoint/2010/main" val="33385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10</a:t>
            </a:fld>
            <a:endParaRPr lang="en-US"/>
          </a:p>
        </p:txBody>
      </p:sp>
    </p:spTree>
    <p:extLst>
      <p:ext uri="{BB962C8B-B14F-4D97-AF65-F5344CB8AC3E}">
        <p14:creationId xmlns:p14="http://schemas.microsoft.com/office/powerpoint/2010/main" val="32964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11</a:t>
            </a:fld>
            <a:endParaRPr lang="en-US"/>
          </a:p>
        </p:txBody>
      </p:sp>
    </p:spTree>
    <p:extLst>
      <p:ext uri="{BB962C8B-B14F-4D97-AF65-F5344CB8AC3E}">
        <p14:creationId xmlns:p14="http://schemas.microsoft.com/office/powerpoint/2010/main" val="229705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12</a:t>
            </a:fld>
            <a:endParaRPr lang="en-US"/>
          </a:p>
        </p:txBody>
      </p:sp>
    </p:spTree>
    <p:extLst>
      <p:ext uri="{BB962C8B-B14F-4D97-AF65-F5344CB8AC3E}">
        <p14:creationId xmlns:p14="http://schemas.microsoft.com/office/powerpoint/2010/main" val="13504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13</a:t>
            </a:fld>
            <a:endParaRPr lang="en-US"/>
          </a:p>
        </p:txBody>
      </p:sp>
    </p:spTree>
    <p:extLst>
      <p:ext uri="{BB962C8B-B14F-4D97-AF65-F5344CB8AC3E}">
        <p14:creationId xmlns:p14="http://schemas.microsoft.com/office/powerpoint/2010/main" val="292886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14</a:t>
            </a:fld>
            <a:endParaRPr lang="en-US"/>
          </a:p>
        </p:txBody>
      </p:sp>
    </p:spTree>
    <p:extLst>
      <p:ext uri="{BB962C8B-B14F-4D97-AF65-F5344CB8AC3E}">
        <p14:creationId xmlns:p14="http://schemas.microsoft.com/office/powerpoint/2010/main" val="40864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15</a:t>
            </a:fld>
            <a:endParaRPr lang="en-US"/>
          </a:p>
        </p:txBody>
      </p:sp>
    </p:spTree>
    <p:extLst>
      <p:ext uri="{BB962C8B-B14F-4D97-AF65-F5344CB8AC3E}">
        <p14:creationId xmlns:p14="http://schemas.microsoft.com/office/powerpoint/2010/main" val="156322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16</a:t>
            </a:fld>
            <a:endParaRPr lang="en-US"/>
          </a:p>
        </p:txBody>
      </p:sp>
    </p:spTree>
    <p:extLst>
      <p:ext uri="{BB962C8B-B14F-4D97-AF65-F5344CB8AC3E}">
        <p14:creationId xmlns:p14="http://schemas.microsoft.com/office/powerpoint/2010/main" val="257297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17</a:t>
            </a:fld>
            <a:endParaRPr lang="en-US"/>
          </a:p>
        </p:txBody>
      </p:sp>
    </p:spTree>
    <p:extLst>
      <p:ext uri="{BB962C8B-B14F-4D97-AF65-F5344CB8AC3E}">
        <p14:creationId xmlns:p14="http://schemas.microsoft.com/office/powerpoint/2010/main" val="140187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18</a:t>
            </a:fld>
            <a:endParaRPr lang="en-US"/>
          </a:p>
        </p:txBody>
      </p:sp>
    </p:spTree>
    <p:extLst>
      <p:ext uri="{BB962C8B-B14F-4D97-AF65-F5344CB8AC3E}">
        <p14:creationId xmlns:p14="http://schemas.microsoft.com/office/powerpoint/2010/main" val="17182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19</a:t>
            </a:fld>
            <a:endParaRPr lang="en-US"/>
          </a:p>
        </p:txBody>
      </p:sp>
    </p:spTree>
    <p:extLst>
      <p:ext uri="{BB962C8B-B14F-4D97-AF65-F5344CB8AC3E}">
        <p14:creationId xmlns:p14="http://schemas.microsoft.com/office/powerpoint/2010/main" val="6957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a:t>
            </a:fld>
            <a:endParaRPr lang="en-US"/>
          </a:p>
        </p:txBody>
      </p:sp>
    </p:spTree>
    <p:extLst>
      <p:ext uri="{BB962C8B-B14F-4D97-AF65-F5344CB8AC3E}">
        <p14:creationId xmlns:p14="http://schemas.microsoft.com/office/powerpoint/2010/main" val="4276849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20</a:t>
            </a:fld>
            <a:endParaRPr lang="en-US"/>
          </a:p>
        </p:txBody>
      </p:sp>
    </p:spTree>
    <p:extLst>
      <p:ext uri="{BB962C8B-B14F-4D97-AF65-F5344CB8AC3E}">
        <p14:creationId xmlns:p14="http://schemas.microsoft.com/office/powerpoint/2010/main" val="339040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21</a:t>
            </a:fld>
            <a:endParaRPr lang="en-US"/>
          </a:p>
        </p:txBody>
      </p:sp>
    </p:spTree>
    <p:extLst>
      <p:ext uri="{BB962C8B-B14F-4D97-AF65-F5344CB8AC3E}">
        <p14:creationId xmlns:p14="http://schemas.microsoft.com/office/powerpoint/2010/main" val="2137204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22</a:t>
            </a:fld>
            <a:endParaRPr lang="en-US"/>
          </a:p>
        </p:txBody>
      </p:sp>
    </p:spTree>
    <p:extLst>
      <p:ext uri="{BB962C8B-B14F-4D97-AF65-F5344CB8AC3E}">
        <p14:creationId xmlns:p14="http://schemas.microsoft.com/office/powerpoint/2010/main" val="357538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24</a:t>
            </a:fld>
            <a:endParaRPr lang="en-US"/>
          </a:p>
        </p:txBody>
      </p:sp>
    </p:spTree>
    <p:extLst>
      <p:ext uri="{BB962C8B-B14F-4D97-AF65-F5344CB8AC3E}">
        <p14:creationId xmlns:p14="http://schemas.microsoft.com/office/powerpoint/2010/main" val="48209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25</a:t>
            </a:fld>
            <a:endParaRPr lang="en-US"/>
          </a:p>
        </p:txBody>
      </p:sp>
    </p:spTree>
    <p:extLst>
      <p:ext uri="{BB962C8B-B14F-4D97-AF65-F5344CB8AC3E}">
        <p14:creationId xmlns:p14="http://schemas.microsoft.com/office/powerpoint/2010/main" val="683610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26</a:t>
            </a:fld>
            <a:endParaRPr lang="en-US"/>
          </a:p>
        </p:txBody>
      </p:sp>
    </p:spTree>
    <p:extLst>
      <p:ext uri="{BB962C8B-B14F-4D97-AF65-F5344CB8AC3E}">
        <p14:creationId xmlns:p14="http://schemas.microsoft.com/office/powerpoint/2010/main" val="557760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27</a:t>
            </a:fld>
            <a:endParaRPr lang="en-US"/>
          </a:p>
        </p:txBody>
      </p:sp>
    </p:spTree>
    <p:extLst>
      <p:ext uri="{BB962C8B-B14F-4D97-AF65-F5344CB8AC3E}">
        <p14:creationId xmlns:p14="http://schemas.microsoft.com/office/powerpoint/2010/main" val="1264014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28</a:t>
            </a:fld>
            <a:endParaRPr lang="en-US"/>
          </a:p>
        </p:txBody>
      </p:sp>
    </p:spTree>
    <p:extLst>
      <p:ext uri="{BB962C8B-B14F-4D97-AF65-F5344CB8AC3E}">
        <p14:creationId xmlns:p14="http://schemas.microsoft.com/office/powerpoint/2010/main" val="335868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29</a:t>
            </a:fld>
            <a:endParaRPr lang="en-US"/>
          </a:p>
        </p:txBody>
      </p:sp>
    </p:spTree>
    <p:extLst>
      <p:ext uri="{BB962C8B-B14F-4D97-AF65-F5344CB8AC3E}">
        <p14:creationId xmlns:p14="http://schemas.microsoft.com/office/powerpoint/2010/main" val="1090151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30</a:t>
            </a:fld>
            <a:endParaRPr lang="en-US"/>
          </a:p>
        </p:txBody>
      </p:sp>
    </p:spTree>
    <p:extLst>
      <p:ext uri="{BB962C8B-B14F-4D97-AF65-F5344CB8AC3E}">
        <p14:creationId xmlns:p14="http://schemas.microsoft.com/office/powerpoint/2010/main" val="257288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a:t>
            </a:fld>
            <a:endParaRPr lang="en-US"/>
          </a:p>
        </p:txBody>
      </p:sp>
    </p:spTree>
    <p:extLst>
      <p:ext uri="{BB962C8B-B14F-4D97-AF65-F5344CB8AC3E}">
        <p14:creationId xmlns:p14="http://schemas.microsoft.com/office/powerpoint/2010/main" val="2918975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31</a:t>
            </a:fld>
            <a:endParaRPr lang="en-US"/>
          </a:p>
        </p:txBody>
      </p:sp>
    </p:spTree>
    <p:extLst>
      <p:ext uri="{BB962C8B-B14F-4D97-AF65-F5344CB8AC3E}">
        <p14:creationId xmlns:p14="http://schemas.microsoft.com/office/powerpoint/2010/main" val="4244711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32</a:t>
            </a:fld>
            <a:endParaRPr lang="en-US"/>
          </a:p>
        </p:txBody>
      </p:sp>
    </p:spTree>
    <p:extLst>
      <p:ext uri="{BB962C8B-B14F-4D97-AF65-F5344CB8AC3E}">
        <p14:creationId xmlns:p14="http://schemas.microsoft.com/office/powerpoint/2010/main" val="1663272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33</a:t>
            </a:fld>
            <a:endParaRPr lang="en-US"/>
          </a:p>
        </p:txBody>
      </p:sp>
    </p:spTree>
    <p:extLst>
      <p:ext uri="{BB962C8B-B14F-4D97-AF65-F5344CB8AC3E}">
        <p14:creationId xmlns:p14="http://schemas.microsoft.com/office/powerpoint/2010/main" val="2108871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34</a:t>
            </a:fld>
            <a:endParaRPr lang="en-US"/>
          </a:p>
        </p:txBody>
      </p:sp>
    </p:spTree>
    <p:extLst>
      <p:ext uri="{BB962C8B-B14F-4D97-AF65-F5344CB8AC3E}">
        <p14:creationId xmlns:p14="http://schemas.microsoft.com/office/powerpoint/2010/main" val="4035648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35</a:t>
            </a:fld>
            <a:endParaRPr lang="en-US"/>
          </a:p>
        </p:txBody>
      </p:sp>
    </p:spTree>
    <p:extLst>
      <p:ext uri="{BB962C8B-B14F-4D97-AF65-F5344CB8AC3E}">
        <p14:creationId xmlns:p14="http://schemas.microsoft.com/office/powerpoint/2010/main" val="1903084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36</a:t>
            </a:fld>
            <a:endParaRPr lang="en-US"/>
          </a:p>
        </p:txBody>
      </p:sp>
    </p:spTree>
    <p:extLst>
      <p:ext uri="{BB962C8B-B14F-4D97-AF65-F5344CB8AC3E}">
        <p14:creationId xmlns:p14="http://schemas.microsoft.com/office/powerpoint/2010/main" val="2685931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37</a:t>
            </a:fld>
            <a:endParaRPr lang="en-US"/>
          </a:p>
        </p:txBody>
      </p:sp>
    </p:spTree>
    <p:extLst>
      <p:ext uri="{BB962C8B-B14F-4D97-AF65-F5344CB8AC3E}">
        <p14:creationId xmlns:p14="http://schemas.microsoft.com/office/powerpoint/2010/main" val="2511400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38</a:t>
            </a:fld>
            <a:endParaRPr lang="en-US"/>
          </a:p>
        </p:txBody>
      </p:sp>
    </p:spTree>
    <p:extLst>
      <p:ext uri="{BB962C8B-B14F-4D97-AF65-F5344CB8AC3E}">
        <p14:creationId xmlns:p14="http://schemas.microsoft.com/office/powerpoint/2010/main" val="3919546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39</a:t>
            </a:fld>
            <a:endParaRPr lang="en-US"/>
          </a:p>
        </p:txBody>
      </p:sp>
    </p:spTree>
    <p:extLst>
      <p:ext uri="{BB962C8B-B14F-4D97-AF65-F5344CB8AC3E}">
        <p14:creationId xmlns:p14="http://schemas.microsoft.com/office/powerpoint/2010/main" val="1143626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40</a:t>
            </a:fld>
            <a:endParaRPr lang="en-US"/>
          </a:p>
        </p:txBody>
      </p:sp>
    </p:spTree>
    <p:extLst>
      <p:ext uri="{BB962C8B-B14F-4D97-AF65-F5344CB8AC3E}">
        <p14:creationId xmlns:p14="http://schemas.microsoft.com/office/powerpoint/2010/main" val="328451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4</a:t>
            </a:fld>
            <a:endParaRPr lang="en-US"/>
          </a:p>
        </p:txBody>
      </p:sp>
    </p:spTree>
    <p:extLst>
      <p:ext uri="{BB962C8B-B14F-4D97-AF65-F5344CB8AC3E}">
        <p14:creationId xmlns:p14="http://schemas.microsoft.com/office/powerpoint/2010/main" val="1556103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41</a:t>
            </a:fld>
            <a:endParaRPr lang="en-US"/>
          </a:p>
        </p:txBody>
      </p:sp>
    </p:spTree>
    <p:extLst>
      <p:ext uri="{BB962C8B-B14F-4D97-AF65-F5344CB8AC3E}">
        <p14:creationId xmlns:p14="http://schemas.microsoft.com/office/powerpoint/2010/main" val="3993756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42</a:t>
            </a:fld>
            <a:endParaRPr lang="en-US"/>
          </a:p>
        </p:txBody>
      </p:sp>
    </p:spTree>
    <p:extLst>
      <p:ext uri="{BB962C8B-B14F-4D97-AF65-F5344CB8AC3E}">
        <p14:creationId xmlns:p14="http://schemas.microsoft.com/office/powerpoint/2010/main" val="2284681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43</a:t>
            </a:fld>
            <a:endParaRPr lang="en-US"/>
          </a:p>
        </p:txBody>
      </p:sp>
    </p:spTree>
    <p:extLst>
      <p:ext uri="{BB962C8B-B14F-4D97-AF65-F5344CB8AC3E}">
        <p14:creationId xmlns:p14="http://schemas.microsoft.com/office/powerpoint/2010/main" val="361489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5</a:t>
            </a:fld>
            <a:endParaRPr lang="en-US"/>
          </a:p>
        </p:txBody>
      </p:sp>
    </p:spTree>
    <p:extLst>
      <p:ext uri="{BB962C8B-B14F-4D97-AF65-F5344CB8AC3E}">
        <p14:creationId xmlns:p14="http://schemas.microsoft.com/office/powerpoint/2010/main" val="278178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6</a:t>
            </a:fld>
            <a:endParaRPr lang="en-US"/>
          </a:p>
        </p:txBody>
      </p:sp>
    </p:spTree>
    <p:extLst>
      <p:ext uri="{BB962C8B-B14F-4D97-AF65-F5344CB8AC3E}">
        <p14:creationId xmlns:p14="http://schemas.microsoft.com/office/powerpoint/2010/main" val="9857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7</a:t>
            </a:fld>
            <a:endParaRPr lang="en-US"/>
          </a:p>
        </p:txBody>
      </p:sp>
    </p:spTree>
    <p:extLst>
      <p:ext uri="{BB962C8B-B14F-4D97-AF65-F5344CB8AC3E}">
        <p14:creationId xmlns:p14="http://schemas.microsoft.com/office/powerpoint/2010/main" val="83372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8</a:t>
            </a:fld>
            <a:endParaRPr lang="en-US"/>
          </a:p>
        </p:txBody>
      </p:sp>
    </p:spTree>
    <p:extLst>
      <p:ext uri="{BB962C8B-B14F-4D97-AF65-F5344CB8AC3E}">
        <p14:creationId xmlns:p14="http://schemas.microsoft.com/office/powerpoint/2010/main" val="179268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B6E1F-2847-48DB-8B17-8C785832FC37}" type="slidenum">
              <a:rPr lang="en-US" smtClean="0"/>
              <a:t>9</a:t>
            </a:fld>
            <a:endParaRPr lang="en-US"/>
          </a:p>
        </p:txBody>
      </p:sp>
    </p:spTree>
    <p:extLst>
      <p:ext uri="{BB962C8B-B14F-4D97-AF65-F5344CB8AC3E}">
        <p14:creationId xmlns:p14="http://schemas.microsoft.com/office/powerpoint/2010/main" val="122859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08023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406377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602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8403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8013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402066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91885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7434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1183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7819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1995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04-Feb-22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8662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04-Feb-22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13005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04-Feb-22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644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81856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98454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04-Feb-22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814876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60" y="1995539"/>
            <a:ext cx="5825202" cy="1234727"/>
          </a:xfrm>
        </p:spPr>
        <p:txBody>
          <a:bodyPr/>
          <a:lstStyle/>
          <a:p>
            <a:pPr algn="ctr" rtl="1"/>
            <a:r>
              <a:rPr lang="ar-LB" dirty="0"/>
              <a:t>مَركَزُ التَّربِيَّةِ الدّينِيَّة </a:t>
            </a:r>
            <a:endParaRPr lang="en-US" dirty="0"/>
          </a:p>
        </p:txBody>
      </p:sp>
      <p:sp>
        <p:nvSpPr>
          <p:cNvPr id="3" name="Subtitle 2"/>
          <p:cNvSpPr>
            <a:spLocks noGrp="1"/>
          </p:cNvSpPr>
          <p:nvPr>
            <p:ph type="subTitle" idx="1"/>
          </p:nvPr>
        </p:nvSpPr>
        <p:spPr>
          <a:xfrm>
            <a:off x="453316" y="3981157"/>
            <a:ext cx="7354253" cy="2876843"/>
          </a:xfrm>
        </p:spPr>
        <p:txBody>
          <a:bodyPr>
            <a:noAutofit/>
          </a:bodyPr>
          <a:lstStyle/>
          <a:p>
            <a:pPr algn="ctr" rtl="1"/>
            <a:r>
              <a:rPr lang="ar-LB" sz="5000" b="1" dirty="0">
                <a:latin typeface="Adobe Arabic" panose="02040503050201020203" pitchFamily="18" charset="-78"/>
                <a:cs typeface="+mj-cs"/>
              </a:rPr>
              <a:t>يُقَدِّمُ </a:t>
            </a:r>
            <a:endParaRPr lang="fr-CA" sz="5000" b="1" dirty="0">
              <a:latin typeface="Adobe Arabic" panose="02040503050201020203" pitchFamily="18" charset="-78"/>
              <a:cs typeface="+mj-cs"/>
            </a:endParaRPr>
          </a:p>
          <a:p>
            <a:pPr algn="ctr" rtl="1"/>
            <a:r>
              <a:rPr lang="ar-LB" sz="5000" b="1" dirty="0">
                <a:latin typeface="Adobe Arabic" panose="02040503050201020203" pitchFamily="18" charset="-78"/>
                <a:cs typeface="+mj-cs"/>
              </a:rPr>
              <a:t>كِتابَ</a:t>
            </a:r>
            <a:r>
              <a:rPr lang="en-US" sz="5000" b="1" dirty="0">
                <a:latin typeface="Adobe Arabic" panose="02040503050201020203" pitchFamily="18" charset="-78"/>
                <a:cs typeface="+mj-cs"/>
              </a:rPr>
              <a:t> </a:t>
            </a:r>
            <a:r>
              <a:rPr lang="ar-LB" sz="5000" b="1" dirty="0">
                <a:latin typeface="Adobe Arabic" panose="02040503050201020203" pitchFamily="18" charset="-78"/>
                <a:cs typeface="+mj-cs"/>
              </a:rPr>
              <a:t>الأساسِيَّ الخامِس</a:t>
            </a:r>
            <a:endParaRPr lang="en-US" sz="5000" b="1" dirty="0">
              <a:latin typeface="Adobe Arabic" panose="02040503050201020203" pitchFamily="18" charset="-78"/>
              <a:cs typeface="+mj-cs"/>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02418" y="484094"/>
            <a:ext cx="5627735" cy="4303059"/>
          </a:xfrm>
          <a:prstGeom prst="cloudCallout">
            <a:avLst>
              <a:gd name="adj1" fmla="val 71731"/>
              <a:gd name="adj2" fmla="val 4106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C00000"/>
                </a:solidFill>
              </a:rPr>
              <a:t>برافو ! </a:t>
            </a:r>
          </a:p>
          <a:p>
            <a:pPr algn="ctr" rtl="1"/>
            <a:r>
              <a:rPr lang="ar-LB" sz="3200" b="1" dirty="0">
                <a:solidFill>
                  <a:schemeClr val="tx1">
                    <a:lumMod val="75000"/>
                    <a:lumOff val="25000"/>
                  </a:schemeClr>
                </a:solidFill>
              </a:rPr>
              <a:t>إِجابِةصَحيحَة.. وهَلَّق رَح نْشوف شو بيخَبِّرنا الكْتاب المقَدّس عَن بَقيّة أَعمال بُطرُس قَبِل ما يِنصَلب!</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53753" y="3199901"/>
            <a:ext cx="3590247" cy="3658099"/>
          </a:xfrm>
          <a:prstGeom prst="rect">
            <a:avLst/>
          </a:prstGeom>
        </p:spPr>
      </p:pic>
    </p:spTree>
    <p:custDataLst>
      <p:tags r:id="rId1"/>
    </p:custDataLst>
    <p:extLst>
      <p:ext uri="{BB962C8B-B14F-4D97-AF65-F5344CB8AC3E}">
        <p14:creationId xmlns:p14="http://schemas.microsoft.com/office/powerpoint/2010/main" val="131373992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flipH="1">
            <a:off x="0" y="-1"/>
            <a:ext cx="9144000" cy="6858001"/>
          </a:xfrm>
        </p:spPr>
      </p:pic>
      <p:sp>
        <p:nvSpPr>
          <p:cNvPr id="5" name="TextBox 4"/>
          <p:cNvSpPr txBox="1"/>
          <p:nvPr/>
        </p:nvSpPr>
        <p:spPr>
          <a:xfrm>
            <a:off x="5298141" y="3811012"/>
            <a:ext cx="3711388" cy="3046988"/>
          </a:xfrm>
          <a:prstGeom prst="rect">
            <a:avLst/>
          </a:prstGeom>
          <a:solidFill>
            <a:schemeClr val="accent3">
              <a:lumMod val="40000"/>
              <a:lumOff val="60000"/>
            </a:schemeClr>
          </a:solidFill>
        </p:spPr>
        <p:txBody>
          <a:bodyPr wrap="square" rtlCol="0">
            <a:spAutoFit/>
          </a:bodyPr>
          <a:lstStyle/>
          <a:p>
            <a:pPr algn="ctr" rtl="1"/>
            <a:r>
              <a:rPr lang="ar-LB" sz="3200" dirty="0"/>
              <a:t>كان في بقيصريَّة رِجّال إِسمو قرنيليوس، ضابِط بالجَيش الرّومانِيّ؛ كان بيخاف الله هُوّي وكِلّ أَهل </a:t>
            </a:r>
            <a:r>
              <a:rPr lang="ar-LB" sz="3200" dirty="0" err="1"/>
              <a:t>بَيتو</a:t>
            </a:r>
            <a:r>
              <a:rPr lang="ar-LB" sz="3200" dirty="0"/>
              <a:t>.</a:t>
            </a:r>
          </a:p>
        </p:txBody>
      </p:sp>
      <p:sp>
        <p:nvSpPr>
          <p:cNvPr id="6" name="Oval 5"/>
          <p:cNvSpPr/>
          <p:nvPr/>
        </p:nvSpPr>
        <p:spPr>
          <a:xfrm>
            <a:off x="4625788" y="188259"/>
            <a:ext cx="4410635" cy="314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بُطرُس عِند وَثَنِيّ </a:t>
            </a:r>
          </a:p>
          <a:p>
            <a:pPr algn="ctr" rtl="1"/>
            <a:r>
              <a:rPr lang="ar-LB" sz="3000" b="1" dirty="0"/>
              <a:t>(مَعمودِيَّة قورنيليوس) </a:t>
            </a:r>
            <a:r>
              <a:rPr lang="ar-LB" sz="3000" dirty="0"/>
              <a:t>(رُسُل 10/1-33 </a:t>
            </a:r>
          </a:p>
          <a:p>
            <a:pPr algn="ctr" rtl="1"/>
            <a:r>
              <a:rPr lang="ar-LB" sz="3000" dirty="0"/>
              <a:t>و 44-47)</a:t>
            </a:r>
            <a:endParaRPr lang="en-US" sz="30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07577" y="-94130"/>
            <a:ext cx="9144000" cy="6858000"/>
          </a:xfrm>
        </p:spPr>
      </p:pic>
      <p:sp>
        <p:nvSpPr>
          <p:cNvPr id="5" name="Cloud Callout 4"/>
          <p:cNvSpPr/>
          <p:nvPr/>
        </p:nvSpPr>
        <p:spPr>
          <a:xfrm>
            <a:off x="1880068" y="3943350"/>
            <a:ext cx="5244352" cy="2743200"/>
          </a:xfrm>
          <a:prstGeom prst="cloudCallout">
            <a:avLst>
              <a:gd name="adj1" fmla="val -43673"/>
              <a:gd name="adj2" fmla="val -8090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بْعات وَرا سِمْعان يَلْلِي بيقولولو بُطرُس، ساكِن عِند سِمعان الدبّاغ على شَطّ البَحر. </a:t>
            </a:r>
            <a:endParaRPr lang="en-US" sz="3000" dirty="0">
              <a:solidFill>
                <a:schemeClr val="tx1"/>
              </a:solidFill>
            </a:endParaRPr>
          </a:p>
        </p:txBody>
      </p:sp>
      <p:sp>
        <p:nvSpPr>
          <p:cNvPr id="6" name="Rectangle 5"/>
          <p:cNvSpPr/>
          <p:nvPr/>
        </p:nvSpPr>
        <p:spPr>
          <a:xfrm>
            <a:off x="2864898" y="0"/>
            <a:ext cx="4221028" cy="584775"/>
          </a:xfrm>
          <a:prstGeom prst="rect">
            <a:avLst/>
          </a:prstGeom>
        </p:spPr>
        <p:txBody>
          <a:bodyPr wrap="none">
            <a:spAutoFit/>
          </a:bodyPr>
          <a:lstStyle/>
          <a:p>
            <a:pPr algn="ctr" rtl="1"/>
            <a:r>
              <a:rPr lang="ar-LB" sz="3200" dirty="0"/>
              <a:t>سِمِع صَوت الرَّبّ بيقِلْلُو</a:t>
            </a:r>
            <a:r>
              <a:rPr lang="en-US" sz="3200" dirty="0"/>
              <a:t>:</a:t>
            </a:r>
            <a:r>
              <a:rPr lang="ar-LB" sz="3200" dirty="0"/>
              <a:t> </a:t>
            </a:r>
          </a:p>
        </p:txBody>
      </p:sp>
    </p:spTree>
    <p:custDataLst>
      <p:tags r:id="rId1"/>
    </p:custDataLst>
    <p:extLst>
      <p:ext uri="{BB962C8B-B14F-4D97-AF65-F5344CB8AC3E}">
        <p14:creationId xmlns:p14="http://schemas.microsoft.com/office/powerpoint/2010/main" val="69936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9" name="Rectangle 8"/>
          <p:cNvSpPr/>
          <p:nvPr/>
        </p:nvSpPr>
        <p:spPr>
          <a:xfrm>
            <a:off x="645457" y="5970494"/>
            <a:ext cx="7839637" cy="677108"/>
          </a:xfrm>
          <a:prstGeom prst="rect">
            <a:avLst/>
          </a:prstGeom>
          <a:solidFill>
            <a:schemeClr val="bg2"/>
          </a:solidFill>
        </p:spPr>
        <p:txBody>
          <a:bodyPr wrap="square">
            <a:spAutoFit/>
          </a:bodyPr>
          <a:lstStyle/>
          <a:p>
            <a:pPr algn="ctr" rtl="1"/>
            <a:r>
              <a:rPr lang="ar-LB" sz="3800" dirty="0">
                <a:latin typeface="Times New Roman" panose="02020603050405020304" pitchFamily="18" charset="0"/>
                <a:ea typeface="Times New Roman" panose="02020603050405020304" pitchFamily="18" charset="0"/>
              </a:rPr>
              <a:t>بَعَت تنَين مِن رجالو تَ يْجيبو بُطرُس</a:t>
            </a:r>
            <a:r>
              <a:rPr lang="ar-LB" sz="3000" dirty="0">
                <a:latin typeface="Times New Roman" panose="02020603050405020304" pitchFamily="18"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15968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9" name="Rectangle 8"/>
          <p:cNvSpPr/>
          <p:nvPr/>
        </p:nvSpPr>
        <p:spPr>
          <a:xfrm>
            <a:off x="1869141" y="0"/>
            <a:ext cx="7274859" cy="677108"/>
          </a:xfrm>
          <a:prstGeom prst="rect">
            <a:avLst/>
          </a:prstGeom>
          <a:solidFill>
            <a:schemeClr val="accent1">
              <a:lumMod val="40000"/>
              <a:lumOff val="60000"/>
            </a:schemeClr>
          </a:solidFill>
        </p:spPr>
        <p:txBody>
          <a:bodyPr wrap="square">
            <a:spAutoFit/>
          </a:bodyPr>
          <a:lstStyle/>
          <a:p>
            <a:pPr algn="ctr" rtl="1"/>
            <a:r>
              <a:rPr lang="ar-LB" sz="3800" dirty="0">
                <a:latin typeface="Times New Roman" panose="02020603050405020304" pitchFamily="18" charset="0"/>
                <a:ea typeface="Times New Roman" panose="02020603050405020304" pitchFamily="18" charset="0"/>
              </a:rPr>
              <a:t>بِهَالوَقت سِمِع بُطرُس صَوت بيقِلْلُو:</a:t>
            </a:r>
            <a:endParaRPr lang="en-US" sz="3800" dirty="0">
              <a:effectLst/>
              <a:latin typeface="Times New Roman" panose="02020603050405020304" pitchFamily="18" charset="0"/>
              <a:ea typeface="Times New Roman" panose="02020603050405020304" pitchFamily="18" charset="0"/>
            </a:endParaRPr>
          </a:p>
        </p:txBody>
      </p:sp>
      <p:sp>
        <p:nvSpPr>
          <p:cNvPr id="7" name="Cloud Callout 6"/>
          <p:cNvSpPr/>
          <p:nvPr/>
        </p:nvSpPr>
        <p:spPr>
          <a:xfrm>
            <a:off x="3899648" y="699247"/>
            <a:ext cx="5244352" cy="3603812"/>
          </a:xfrm>
          <a:prstGeom prst="cloudCallout">
            <a:avLst>
              <a:gd name="adj1" fmla="val -89058"/>
              <a:gd name="adj2" fmla="val -3778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800" dirty="0">
                <a:solidFill>
                  <a:schemeClr val="tx1"/>
                </a:solidFill>
              </a:rPr>
              <a:t>الضّابِط قِرنيليوس رَح بيدعيك عَ بَيْتو تَ يِسمَع مِنَّك شو بَدَّك تقِلْلُو.</a:t>
            </a:r>
            <a:endParaRPr lang="en-US" sz="3800" dirty="0">
              <a:solidFill>
                <a:schemeClr val="tx1"/>
              </a:solidFill>
            </a:endParaRPr>
          </a:p>
        </p:txBody>
      </p:sp>
    </p:spTree>
    <p:custDataLst>
      <p:tags r:id="rId1"/>
    </p:custDataLst>
    <p:extLst>
      <p:ext uri="{BB962C8B-B14F-4D97-AF65-F5344CB8AC3E}">
        <p14:creationId xmlns:p14="http://schemas.microsoft.com/office/powerpoint/2010/main" val="143703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9" name="Rectangle 8"/>
          <p:cNvSpPr/>
          <p:nvPr/>
        </p:nvSpPr>
        <p:spPr>
          <a:xfrm>
            <a:off x="0" y="94130"/>
            <a:ext cx="5526742" cy="2554545"/>
          </a:xfrm>
          <a:prstGeom prst="rect">
            <a:avLst/>
          </a:prstGeom>
          <a:noFill/>
        </p:spPr>
        <p:txBody>
          <a:bodyPr wrap="square">
            <a:spAutoFit/>
          </a:bodyPr>
          <a:lstStyle/>
          <a:p>
            <a:pPr algn="ctr" rtl="1"/>
            <a:r>
              <a:rPr lang="ar-LB" sz="4000" dirty="0"/>
              <a:t>راح بُطرُس مَعُن وكان قِرنيليوس ناطِرُن هُوّي وناس كتار مِن أَهلو</a:t>
            </a:r>
            <a:endParaRPr lang="en-US" sz="4000" dirty="0"/>
          </a:p>
          <a:p>
            <a:pPr algn="ctr" rtl="1"/>
            <a:r>
              <a:rPr lang="ar-LB" sz="4000" dirty="0"/>
              <a:t> وأَهل بَيْتو. </a:t>
            </a:r>
            <a:endParaRPr lang="en-US" sz="3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7569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188259"/>
            <a:ext cx="9144000" cy="7046259"/>
          </a:xfrm>
        </p:spPr>
      </p:pic>
      <p:sp>
        <p:nvSpPr>
          <p:cNvPr id="9" name="Rectangle 8"/>
          <p:cNvSpPr/>
          <p:nvPr/>
        </p:nvSpPr>
        <p:spPr>
          <a:xfrm>
            <a:off x="6212541" y="0"/>
            <a:ext cx="2931459" cy="677108"/>
          </a:xfrm>
          <a:prstGeom prst="rect">
            <a:avLst/>
          </a:prstGeom>
          <a:solidFill>
            <a:schemeClr val="accent1">
              <a:lumMod val="40000"/>
              <a:lumOff val="60000"/>
            </a:schemeClr>
          </a:solidFill>
        </p:spPr>
        <p:txBody>
          <a:bodyPr wrap="square">
            <a:spAutoFit/>
          </a:bodyPr>
          <a:lstStyle/>
          <a:p>
            <a:pPr algn="ctr" rtl="1"/>
            <a:r>
              <a:rPr lang="ar-LB" sz="3800" dirty="0">
                <a:latin typeface="Times New Roman" panose="02020603050405020304" pitchFamily="18" charset="0"/>
                <a:ea typeface="Times New Roman" panose="02020603050405020304" pitchFamily="18" charset="0"/>
              </a:rPr>
              <a:t>قَلْلُن بُطرُس:</a:t>
            </a:r>
            <a:endParaRPr lang="en-US" sz="3800" dirty="0">
              <a:effectLst/>
              <a:latin typeface="Times New Roman" panose="02020603050405020304" pitchFamily="18" charset="0"/>
              <a:ea typeface="Times New Roman" panose="02020603050405020304" pitchFamily="18" charset="0"/>
            </a:endParaRPr>
          </a:p>
        </p:txBody>
      </p:sp>
      <p:sp>
        <p:nvSpPr>
          <p:cNvPr id="4" name="Oval Callout 3"/>
          <p:cNvSpPr/>
          <p:nvPr/>
        </p:nvSpPr>
        <p:spPr>
          <a:xfrm>
            <a:off x="2228849" y="3886201"/>
            <a:ext cx="6543675" cy="2714624"/>
          </a:xfrm>
          <a:prstGeom prst="wedgeEllipseCallout">
            <a:avLst>
              <a:gd name="adj1" fmla="val -17292"/>
              <a:gd name="adj2" fmla="val -7590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dirty="0">
                <a:solidFill>
                  <a:schemeClr val="tx1"/>
                </a:solidFill>
              </a:rPr>
              <a:t>إنتو بتَعرفوا إنّو مَمْنوع على اليَهوديّ إنّو يدخُل بَيت وثَنيّ. بَس الله فرجاني إنّو مِش لازِم قول عَن حَدا إنّو نِجِس. كرمال هَيك، قبِلِت إِجي وبسألكُن لَيش دعَيتوني لعندكُن؟</a:t>
            </a:r>
            <a:endParaRPr lang="en-US" sz="2500" dirty="0">
              <a:solidFill>
                <a:schemeClr val="tx1"/>
              </a:solidFill>
            </a:endParaRPr>
          </a:p>
        </p:txBody>
      </p:sp>
    </p:spTree>
    <p:custDataLst>
      <p:tags r:id="rId1"/>
    </p:custDataLst>
    <p:extLst>
      <p:ext uri="{BB962C8B-B14F-4D97-AF65-F5344CB8AC3E}">
        <p14:creationId xmlns:p14="http://schemas.microsoft.com/office/powerpoint/2010/main" val="233417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92740" y="-94129"/>
            <a:ext cx="9336740" cy="6952129"/>
          </a:xfrm>
        </p:spPr>
      </p:pic>
      <p:sp>
        <p:nvSpPr>
          <p:cNvPr id="9" name="Rectangle 8"/>
          <p:cNvSpPr/>
          <p:nvPr/>
        </p:nvSpPr>
        <p:spPr>
          <a:xfrm>
            <a:off x="3863275" y="0"/>
            <a:ext cx="4637787" cy="677108"/>
          </a:xfrm>
          <a:prstGeom prst="rect">
            <a:avLst/>
          </a:prstGeom>
          <a:noFill/>
        </p:spPr>
        <p:txBody>
          <a:bodyPr wrap="square">
            <a:spAutoFit/>
          </a:bodyPr>
          <a:lstStyle/>
          <a:p>
            <a:pPr algn="ctr" rtl="1"/>
            <a:r>
              <a:rPr lang="ar-LB" sz="3800" b="1" dirty="0">
                <a:latin typeface="Times New Roman" panose="02020603050405020304" pitchFamily="18" charset="0"/>
                <a:ea typeface="Times New Roman" panose="02020603050405020304" pitchFamily="18" charset="0"/>
              </a:rPr>
              <a:t>جاوَبو قِرنيليوس:</a:t>
            </a:r>
            <a:endParaRPr lang="en-US" sz="3800" b="1" dirty="0">
              <a:effectLst/>
              <a:latin typeface="Times New Roman" panose="02020603050405020304" pitchFamily="18" charset="0"/>
              <a:ea typeface="Times New Roman" panose="02020603050405020304" pitchFamily="18" charset="0"/>
            </a:endParaRPr>
          </a:p>
        </p:txBody>
      </p:sp>
      <p:sp>
        <p:nvSpPr>
          <p:cNvPr id="2" name="Rounded Rectangular Callout 1"/>
          <p:cNvSpPr/>
          <p:nvPr/>
        </p:nvSpPr>
        <p:spPr>
          <a:xfrm>
            <a:off x="4700588" y="1814512"/>
            <a:ext cx="3729037" cy="3143251"/>
          </a:xfrm>
          <a:prstGeom prst="wedgeRoundRectCallout">
            <a:avLst>
              <a:gd name="adj1" fmla="val -88433"/>
              <a:gd name="adj2" fmla="val -15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كِنت عَم بصَلّي بَعد الظهر وظهَرلي مَلاك وقَلْلِي يا قورنيليوس الله سِمِع صَلاتَك وشاف كِلّ عَمَل الخَير يَلْلِي عمِلْتو. </a:t>
            </a:r>
            <a:endParaRPr lang="en-US" sz="2800" dirty="0"/>
          </a:p>
        </p:txBody>
      </p:sp>
    </p:spTree>
    <p:custDataLst>
      <p:tags r:id="rId1"/>
    </p:custDataLst>
    <p:extLst>
      <p:ext uri="{BB962C8B-B14F-4D97-AF65-F5344CB8AC3E}">
        <p14:creationId xmlns:p14="http://schemas.microsoft.com/office/powerpoint/2010/main" val="249901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flipH="1">
            <a:off x="-1" y="0"/>
            <a:ext cx="9286875" cy="6952129"/>
          </a:xfrm>
        </p:spPr>
      </p:pic>
      <p:sp>
        <p:nvSpPr>
          <p:cNvPr id="5" name="Rounded Rectangular Callout 4"/>
          <p:cNvSpPr/>
          <p:nvPr/>
        </p:nvSpPr>
        <p:spPr>
          <a:xfrm>
            <a:off x="957263" y="1943099"/>
            <a:ext cx="3729037" cy="3143251"/>
          </a:xfrm>
          <a:prstGeom prst="wedgeRoundRectCallout">
            <a:avLst>
              <a:gd name="adj1" fmla="val 69805"/>
              <a:gd name="adj2" fmla="val -36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بْعات وَرا بطرُس وسْماع شو بَدّو يقلَّك. وهلَّق نِحنا بَين إيدَيك قِلنا كِلّ شي أمرَك الرَّبّ إنَّك تقولو...</a:t>
            </a:r>
            <a:endParaRPr lang="en-US" sz="2800" dirty="0"/>
          </a:p>
        </p:txBody>
      </p:sp>
    </p:spTree>
    <p:custDataLst>
      <p:tags r:id="rId1"/>
    </p:custDataLst>
    <p:extLst>
      <p:ext uri="{BB962C8B-B14F-4D97-AF65-F5344CB8AC3E}">
        <p14:creationId xmlns:p14="http://schemas.microsoft.com/office/powerpoint/2010/main" val="1126313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0" y="147918"/>
            <a:ext cx="3818965" cy="5276427"/>
          </a:xfrm>
          <a:prstGeom prst="rect">
            <a:avLst/>
          </a:prstGeom>
          <a:solidFill>
            <a:schemeClr val="bg2"/>
          </a:solidFill>
        </p:spPr>
        <p:txBody>
          <a:bodyPr wrap="square">
            <a:spAutoFit/>
          </a:bodyPr>
          <a:lstStyle/>
          <a:p>
            <a:pPr algn="ctr" rtl="1"/>
            <a:r>
              <a:rPr lang="ar-LB" sz="2800" dirty="0">
                <a:latin typeface="Times New Roman" panose="02020603050405020304" pitchFamily="18" charset="0"/>
                <a:ea typeface="Times New Roman" panose="02020603050405020304" pitchFamily="18" charset="0"/>
                <a:cs typeface="+mj-cs"/>
              </a:rPr>
              <a:t>خَبَّرُن بطرُس عَن يَسوع، كيف بَلَّش بالجَليل بَعدما تعَمَّد عَلى يَدّ يوحَنّا، وكيف كان يْروح مِن مَحَل لَمَحَل يَعمُل الخَير، وهنّي الرّسُل شاهْدين على أَعمالو، وكيف صَلَبو وكيف الله أقامو باليَوم التالِت وكيف ظَهَر لَتلاميذو يلْلِي أَكَلوا وشِرْبُوا مَعو، وإنّو كِلّ مين بيآمِن فيه بينال الخلاص. </a:t>
            </a:r>
            <a:endParaRPr lang="en-US" sz="2800" dirty="0">
              <a:cs typeface="+mj-cs"/>
            </a:endParaRPr>
          </a:p>
        </p:txBody>
      </p:sp>
    </p:spTree>
    <p:custDataLst>
      <p:tags r:id="rId1"/>
    </p:custDataLst>
    <p:extLst>
      <p:ext uri="{BB962C8B-B14F-4D97-AF65-F5344CB8AC3E}">
        <p14:creationId xmlns:p14="http://schemas.microsoft.com/office/powerpoint/2010/main" val="50146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can00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31150" y="0"/>
            <a:ext cx="5081699" cy="6858000"/>
          </a:xfrm>
          <a:prstGeom prst="rect">
            <a:avLst/>
          </a:prstGeom>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0" y="5567082"/>
            <a:ext cx="9144000" cy="1292662"/>
          </a:xfrm>
          <a:prstGeom prst="rect">
            <a:avLst/>
          </a:prstGeom>
          <a:solidFill>
            <a:schemeClr val="bg2"/>
          </a:solidFill>
        </p:spPr>
        <p:txBody>
          <a:bodyPr wrap="square">
            <a:spAutoFit/>
          </a:bodyPr>
          <a:lstStyle/>
          <a:p>
            <a:pPr algn="ctr" rtl="1"/>
            <a:r>
              <a:rPr lang="ar-LB" sz="2600" dirty="0"/>
              <a:t>وهُوّي وعَم بيحكي، نِزِل الرّوح القُدُس عَلى كِلّ يَلْلي كانو عَم بيِسْمَعوا، وصاروا يلْلِي مَع بُطرُس مَدهوشين لأنّو موهِبة الرّوح القُدس إجِت للوَثَنِيّين كمان وصاروا يِسْمَعوهُن يِحكو بِلغّات غَير لُغِتُن</a:t>
            </a:r>
            <a:endParaRPr lang="en-US" sz="2600" dirty="0">
              <a:cs typeface="+mj-cs"/>
            </a:endParaRPr>
          </a:p>
        </p:txBody>
      </p:sp>
    </p:spTree>
    <p:custDataLst>
      <p:tags r:id="rId1"/>
    </p:custDataLst>
    <p:extLst>
      <p:ext uri="{BB962C8B-B14F-4D97-AF65-F5344CB8AC3E}">
        <p14:creationId xmlns:p14="http://schemas.microsoft.com/office/powerpoint/2010/main" val="300091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9" name="Rectangle 8"/>
          <p:cNvSpPr/>
          <p:nvPr/>
        </p:nvSpPr>
        <p:spPr>
          <a:xfrm>
            <a:off x="914400" y="134471"/>
            <a:ext cx="4182035" cy="707886"/>
          </a:xfrm>
          <a:prstGeom prst="rect">
            <a:avLst/>
          </a:prstGeom>
          <a:solidFill>
            <a:schemeClr val="accent1">
              <a:lumMod val="40000"/>
              <a:lumOff val="60000"/>
            </a:schemeClr>
          </a:solidFill>
        </p:spPr>
        <p:txBody>
          <a:bodyPr wrap="square">
            <a:spAutoFit/>
          </a:bodyPr>
          <a:lstStyle/>
          <a:p>
            <a:pPr algn="ctr" rtl="1"/>
            <a:r>
              <a:rPr lang="ar-LB" sz="3800" dirty="0">
                <a:latin typeface="Times New Roman" panose="02020603050405020304" pitchFamily="18" charset="0"/>
                <a:ea typeface="Times New Roman" panose="02020603050405020304" pitchFamily="18" charset="0"/>
              </a:rPr>
              <a:t>ساعِتَها </a:t>
            </a:r>
            <a:r>
              <a:rPr lang="ar-LB" sz="4000" dirty="0"/>
              <a:t>قال بُطرُس: </a:t>
            </a:r>
            <a:endParaRPr lang="en-US" sz="3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191436" y="5682479"/>
            <a:ext cx="5777753" cy="1077218"/>
          </a:xfrm>
          <a:prstGeom prst="rect">
            <a:avLst/>
          </a:prstGeom>
          <a:solidFill>
            <a:schemeClr val="accent1">
              <a:lumMod val="40000"/>
              <a:lumOff val="60000"/>
            </a:schemeClr>
          </a:solidFill>
        </p:spPr>
        <p:txBody>
          <a:bodyPr wrap="square">
            <a:spAutoFit/>
          </a:bodyPr>
          <a:lstStyle/>
          <a:p>
            <a:pPr algn="ctr" rtl="1"/>
            <a:r>
              <a:rPr lang="ar-LB" sz="3200" dirty="0"/>
              <a:t>وعَمَّدُن باسْم يَسوع المَسيح. </a:t>
            </a:r>
          </a:p>
          <a:p>
            <a:pPr algn="ctr" rtl="1"/>
            <a:r>
              <a:rPr lang="ar-LB" sz="3200" dirty="0"/>
              <a:t>كانوا أوَّل وَثَنِيّين بيِتْعَمَّدوا.</a:t>
            </a:r>
            <a:endParaRPr lang="en-US" sz="3200" dirty="0"/>
          </a:p>
        </p:txBody>
      </p:sp>
      <p:sp>
        <p:nvSpPr>
          <p:cNvPr id="6" name="Oval Callout 5"/>
          <p:cNvSpPr/>
          <p:nvPr/>
        </p:nvSpPr>
        <p:spPr>
          <a:xfrm>
            <a:off x="1928813" y="3086100"/>
            <a:ext cx="3986212" cy="2500312"/>
          </a:xfrm>
          <a:prstGeom prst="wedgeEllipseCallout">
            <a:avLst>
              <a:gd name="adj1" fmla="val 60114"/>
              <a:gd name="adj2" fmla="val -7590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rPr>
              <a:t>ما فينا ما نعَمِّدُن لأنّن نالوا الرّوح القُدُس مِتِلْنا!!!</a:t>
            </a:r>
            <a:endParaRPr lang="en-US" sz="3000" dirty="0"/>
          </a:p>
        </p:txBody>
      </p:sp>
    </p:spTree>
    <p:custDataLst>
      <p:tags r:id="rId1"/>
    </p:custDataLst>
    <p:extLst>
      <p:ext uri="{BB962C8B-B14F-4D97-AF65-F5344CB8AC3E}">
        <p14:creationId xmlns:p14="http://schemas.microsoft.com/office/powerpoint/2010/main" val="416335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
            <a:ext cx="9144000" cy="6834467"/>
          </a:xfrm>
        </p:spPr>
      </p:pic>
      <p:sp>
        <p:nvSpPr>
          <p:cNvPr id="6" name="Oval 5"/>
          <p:cNvSpPr/>
          <p:nvPr/>
        </p:nvSpPr>
        <p:spPr>
          <a:xfrm>
            <a:off x="2124635" y="93289"/>
            <a:ext cx="4410635" cy="2849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t>بُطرُس بيدافِع عَن مَعموديَّة الوَثَنيّين</a:t>
            </a:r>
          </a:p>
          <a:p>
            <a:pPr algn="ctr" rtl="1"/>
            <a:r>
              <a:rPr lang="ar-LB" sz="3000" b="1" dirty="0"/>
              <a:t> </a:t>
            </a:r>
            <a:r>
              <a:rPr lang="ar-LB" sz="3000" dirty="0"/>
              <a:t>(رُسُل 11/1-2 و4 و 17-18)</a:t>
            </a:r>
            <a:endParaRPr lang="en-US" sz="3000" dirty="0"/>
          </a:p>
        </p:txBody>
      </p:sp>
      <p:sp>
        <p:nvSpPr>
          <p:cNvPr id="8" name="Rectangle 7"/>
          <p:cNvSpPr/>
          <p:nvPr/>
        </p:nvSpPr>
        <p:spPr>
          <a:xfrm>
            <a:off x="1073244" y="5314950"/>
            <a:ext cx="6999194" cy="1384995"/>
          </a:xfrm>
          <a:prstGeom prst="rect">
            <a:avLst/>
          </a:prstGeom>
          <a:solidFill>
            <a:schemeClr val="accent5">
              <a:lumMod val="40000"/>
              <a:lumOff val="60000"/>
            </a:schemeClr>
          </a:solidFill>
        </p:spPr>
        <p:txBody>
          <a:bodyPr wrap="square">
            <a:spAutoFit/>
          </a:bodyPr>
          <a:lstStyle/>
          <a:p>
            <a:pPr algn="ctr" rtl="1"/>
            <a:r>
              <a:rPr lang="ar-LB" sz="2800" dirty="0"/>
              <a:t>لَمَّا سِمْعوا الرُّسُل إنّو الوَثَنِيّين قِبْلوا كِلمِة الله وتعَمَّدوا، زِعْلوا مِن بُطرُس كيف عمِل هيك وكيف دخَل عَ بَيت وثَنِيّ وأكَل مَعُن! </a:t>
            </a:r>
            <a:endParaRPr lang="en-US" sz="2800" dirty="0"/>
          </a:p>
        </p:txBody>
      </p:sp>
    </p:spTree>
    <p:custDataLst>
      <p:tags r:id="rId1"/>
    </p:custDataLst>
    <p:extLst>
      <p:ext uri="{BB962C8B-B14F-4D97-AF65-F5344CB8AC3E}">
        <p14:creationId xmlns:p14="http://schemas.microsoft.com/office/powerpoint/2010/main" val="422851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4572000" y="152697"/>
            <a:ext cx="4572000" cy="1446550"/>
          </a:xfrm>
          <a:prstGeom prst="rect">
            <a:avLst/>
          </a:prstGeom>
        </p:spPr>
        <p:txBody>
          <a:bodyPr>
            <a:spAutoFit/>
          </a:bodyPr>
          <a:lstStyle/>
          <a:p>
            <a:pPr algn="ctr" rtl="1"/>
            <a:r>
              <a:rPr lang="ar-LB" sz="2200" dirty="0"/>
              <a:t>وقِف بُطرُس وشَرَحْلُن كيف الله بيَّنْلو إنّو ما في فَرِق بَين اليَهود والوَثَنِيّين إذا آمَنو بيَسوع وكيف إنّو الوَثَنِيّين نالوا الرّوح القُدُس هِنّي كَمان</a:t>
            </a:r>
            <a:r>
              <a:rPr lang="ar-LB" dirty="0"/>
              <a:t>.</a:t>
            </a:r>
          </a:p>
        </p:txBody>
      </p:sp>
      <p:sp>
        <p:nvSpPr>
          <p:cNvPr id="6" name="Oval Callout 5"/>
          <p:cNvSpPr/>
          <p:nvPr/>
        </p:nvSpPr>
        <p:spPr>
          <a:xfrm>
            <a:off x="2886076" y="4300537"/>
            <a:ext cx="5272087" cy="2414587"/>
          </a:xfrm>
          <a:prstGeom prst="wedgeEllipseCallout">
            <a:avLst>
              <a:gd name="adj1" fmla="val -29464"/>
              <a:gd name="adj2" fmla="val -5923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tx1"/>
                </a:solidFill>
              </a:rPr>
              <a:t>الله عَطاهُن مِتِل ما عَطانا لأَنّو آمَّنا بيَسوع، ما كان فيّي ما عَمِّدُن وأوقَف بِوجّ الله".</a:t>
            </a:r>
            <a:endParaRPr lang="en-US" sz="2800" dirty="0">
              <a:solidFill>
                <a:schemeClr val="tx1"/>
              </a:solidFill>
            </a:endParaRPr>
          </a:p>
        </p:txBody>
      </p:sp>
    </p:spTree>
    <p:custDataLst>
      <p:tags r:id="rId1"/>
    </p:custDataLst>
    <p:extLst>
      <p:ext uri="{BB962C8B-B14F-4D97-AF65-F5344CB8AC3E}">
        <p14:creationId xmlns:p14="http://schemas.microsoft.com/office/powerpoint/2010/main" val="93963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6772275" y="0"/>
            <a:ext cx="2371725" cy="1892826"/>
          </a:xfrm>
          <a:prstGeom prst="rect">
            <a:avLst/>
          </a:prstGeom>
          <a:solidFill>
            <a:schemeClr val="accent2">
              <a:lumMod val="20000"/>
              <a:lumOff val="80000"/>
            </a:schemeClr>
          </a:solidFill>
        </p:spPr>
        <p:txBody>
          <a:bodyPr wrap="square">
            <a:spAutoFit/>
          </a:bodyPr>
          <a:lstStyle/>
          <a:p>
            <a:pPr algn="ctr" rtl="1"/>
            <a:r>
              <a:rPr lang="ar-LB" sz="2800" dirty="0"/>
              <a:t>لَمَّا سِمْعوا هَالكَلام هِديْوا ومَجَّدوا الله وصاروا يْقولوا</a:t>
            </a:r>
            <a:r>
              <a:rPr lang="ar-LB" sz="3300" dirty="0"/>
              <a:t>:</a:t>
            </a:r>
          </a:p>
        </p:txBody>
      </p:sp>
      <p:sp>
        <p:nvSpPr>
          <p:cNvPr id="5" name="Oval Callout 4"/>
          <p:cNvSpPr/>
          <p:nvPr/>
        </p:nvSpPr>
        <p:spPr>
          <a:xfrm>
            <a:off x="357189" y="3800475"/>
            <a:ext cx="5272087" cy="1814514"/>
          </a:xfrm>
          <a:prstGeom prst="wedgeEllipseCallout">
            <a:avLst>
              <a:gd name="adj1" fmla="val -27296"/>
              <a:gd name="adj2" fmla="val -11012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t>صَحيح! الله وَهَب للوَثَنيّين كَمان التَّوبِة يَلْلِي بتوَصِّل لَلحَياة!</a:t>
            </a:r>
            <a:endParaRPr lang="en-US" sz="2800" b="1" dirty="0"/>
          </a:p>
        </p:txBody>
      </p:sp>
    </p:spTree>
    <p:custDataLst>
      <p:tags r:id="rId1"/>
    </p:custDataLst>
    <p:extLst>
      <p:ext uri="{BB962C8B-B14F-4D97-AF65-F5344CB8AC3E}">
        <p14:creationId xmlns:p14="http://schemas.microsoft.com/office/powerpoint/2010/main" val="374008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144000" cy="68580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059679" y="1452563"/>
            <a:ext cx="4343400" cy="5253038"/>
          </a:xfrm>
          <a:prstGeom prst="ellipse">
            <a:avLst/>
          </a:prstGeom>
          <a:ln>
            <a:noFill/>
          </a:ln>
          <a:effectLst>
            <a:softEdge rad="112500"/>
          </a:effectLst>
        </p:spPr>
      </p:pic>
      <p:sp>
        <p:nvSpPr>
          <p:cNvPr id="6" name="Oval 5"/>
          <p:cNvSpPr/>
          <p:nvPr/>
        </p:nvSpPr>
        <p:spPr>
          <a:xfrm>
            <a:off x="1554480" y="-148808"/>
            <a:ext cx="5059680" cy="208428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بُطرُس بِالحَبس بَسّ المَلاك خَلَّصوا </a:t>
            </a:r>
          </a:p>
          <a:p>
            <a:pPr algn="ctr" rtl="1"/>
            <a:r>
              <a:rPr lang="ar-LB" sz="3200" dirty="0"/>
              <a:t>(رُسُل 12/1-19)</a:t>
            </a:r>
            <a:endParaRPr lang="en-US" sz="3200" dirty="0"/>
          </a:p>
        </p:txBody>
      </p:sp>
      <p:sp>
        <p:nvSpPr>
          <p:cNvPr id="8" name="Rectangle 7"/>
          <p:cNvSpPr/>
          <p:nvPr/>
        </p:nvSpPr>
        <p:spPr>
          <a:xfrm>
            <a:off x="1040801" y="2368492"/>
            <a:ext cx="4354159" cy="3785652"/>
          </a:xfrm>
          <a:prstGeom prst="rect">
            <a:avLst/>
          </a:prstGeom>
        </p:spPr>
        <p:txBody>
          <a:bodyPr wrap="square">
            <a:spAutoFit/>
          </a:bodyPr>
          <a:lstStyle/>
          <a:p>
            <a:pPr algn="ctr" rtl="1"/>
            <a:r>
              <a:rPr lang="ar-LB" sz="3000" dirty="0"/>
              <a:t>وبِهَا الوَقت، بَلَّش المَلِك هيرودس يضطّهد أَهل الكْنيسِة.... </a:t>
            </a:r>
          </a:p>
          <a:p>
            <a:pPr algn="ctr" rtl="1"/>
            <a:r>
              <a:rPr lang="ar-LB" sz="3000" dirty="0"/>
              <a:t>وكِرْمال تَيِرضي اليَهود،</a:t>
            </a:r>
          </a:p>
          <a:p>
            <a:pPr algn="ctr" rtl="1"/>
            <a:r>
              <a:rPr lang="ar-LB" sz="3000" dirty="0"/>
              <a:t>قَبَض على بطرُس وحَطّو بِالحَبس وصارِتْ الكنيسِة كِلاَّ</a:t>
            </a:r>
          </a:p>
          <a:p>
            <a:pPr algn="ctr" rtl="1"/>
            <a:r>
              <a:rPr lang="ar-LB" sz="3000" dirty="0"/>
              <a:t> تصَلّي كِرمال بُطرُس</a:t>
            </a:r>
            <a:endParaRPr lang="en-US" sz="3000" dirty="0"/>
          </a:p>
        </p:txBody>
      </p:sp>
    </p:spTree>
    <p:custDataLst>
      <p:tags r:id="rId1"/>
    </p:custDataLst>
    <p:extLst>
      <p:ext uri="{BB962C8B-B14F-4D97-AF65-F5344CB8AC3E}">
        <p14:creationId xmlns:p14="http://schemas.microsoft.com/office/powerpoint/2010/main" val="348871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341224" cy="7005918"/>
          </a:xfrm>
          <a:prstGeom prst="rect">
            <a:avLst/>
          </a:prstGeom>
        </p:spPr>
      </p:pic>
      <p:sp>
        <p:nvSpPr>
          <p:cNvPr id="5" name="Rectangle 4"/>
          <p:cNvSpPr/>
          <p:nvPr/>
        </p:nvSpPr>
        <p:spPr>
          <a:xfrm>
            <a:off x="3944874" y="5842337"/>
            <a:ext cx="4799747" cy="1015663"/>
          </a:xfrm>
          <a:prstGeom prst="rect">
            <a:avLst/>
          </a:prstGeom>
          <a:solidFill>
            <a:schemeClr val="accent1">
              <a:alpha val="46000"/>
            </a:schemeClr>
          </a:solidFill>
        </p:spPr>
        <p:txBody>
          <a:bodyPr wrap="square">
            <a:spAutoFit/>
          </a:bodyPr>
          <a:lstStyle/>
          <a:p>
            <a:pPr algn="ctr" rtl="1"/>
            <a:r>
              <a:rPr lang="ar-LB" sz="3000" dirty="0"/>
              <a:t>وكان ناوي يعرضو قدَّام النّاس</a:t>
            </a:r>
          </a:p>
          <a:p>
            <a:pPr algn="r" rtl="1"/>
            <a:r>
              <a:rPr lang="ar-LB" sz="3000" dirty="0"/>
              <a:t>          عَ عيد الفِصح </a:t>
            </a:r>
            <a:endParaRPr lang="en-US" sz="3000" dirty="0"/>
          </a:p>
        </p:txBody>
      </p:sp>
    </p:spTree>
    <p:custDataLst>
      <p:tags r:id="rId1"/>
    </p:custDataLst>
    <p:extLst>
      <p:ext uri="{BB962C8B-B14F-4D97-AF65-F5344CB8AC3E}">
        <p14:creationId xmlns:p14="http://schemas.microsoft.com/office/powerpoint/2010/main" val="246725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2652612" y="5780782"/>
            <a:ext cx="4731168" cy="1077218"/>
          </a:xfrm>
          <a:prstGeom prst="rect">
            <a:avLst/>
          </a:prstGeom>
          <a:solidFill>
            <a:schemeClr val="accent1">
              <a:alpha val="44000"/>
            </a:schemeClr>
          </a:solidFill>
        </p:spPr>
        <p:txBody>
          <a:bodyPr wrap="square">
            <a:spAutoFit/>
          </a:bodyPr>
          <a:lstStyle/>
          <a:p>
            <a:pPr algn="ctr" rtl="1"/>
            <a:r>
              <a:rPr lang="ar-LB" sz="3200" dirty="0"/>
              <a:t>وصارِت الكنيسِة كلاَّ تْصَلّي</a:t>
            </a:r>
          </a:p>
          <a:p>
            <a:pPr algn="ctr" rtl="1"/>
            <a:r>
              <a:rPr lang="ar-LB" sz="3200" dirty="0"/>
              <a:t> كِرْمال بُطرُس. </a:t>
            </a:r>
            <a:endParaRPr lang="en-US" sz="3000" dirty="0"/>
          </a:p>
        </p:txBody>
      </p:sp>
    </p:spTree>
    <p:custDataLst>
      <p:tags r:id="rId1"/>
    </p:custDataLst>
    <p:extLst>
      <p:ext uri="{BB962C8B-B14F-4D97-AF65-F5344CB8AC3E}">
        <p14:creationId xmlns:p14="http://schemas.microsoft.com/office/powerpoint/2010/main" val="67039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3611880" y="5421854"/>
            <a:ext cx="4572001" cy="1077218"/>
          </a:xfrm>
          <a:prstGeom prst="rect">
            <a:avLst/>
          </a:prstGeom>
          <a:solidFill>
            <a:schemeClr val="accent1">
              <a:alpha val="63000"/>
            </a:schemeClr>
          </a:solidFill>
        </p:spPr>
        <p:txBody>
          <a:bodyPr wrap="square">
            <a:spAutoFit/>
          </a:bodyPr>
          <a:lstStyle/>
          <a:p>
            <a:pPr algn="ctr" rtl="1"/>
            <a:r>
              <a:rPr lang="ar-LB" sz="3200" dirty="0"/>
              <a:t>وقَبل عيد الفِصح، إِجا مَلاك الرَّبّ وخَلَّصو مِن الحَبْس</a:t>
            </a:r>
            <a:endParaRPr lang="en-US" sz="3000" dirty="0"/>
          </a:p>
        </p:txBody>
      </p:sp>
    </p:spTree>
    <p:custDataLst>
      <p:tags r:id="rId1"/>
    </p:custDataLst>
    <p:extLst>
      <p:ext uri="{BB962C8B-B14F-4D97-AF65-F5344CB8AC3E}">
        <p14:creationId xmlns:p14="http://schemas.microsoft.com/office/powerpoint/2010/main" val="2048259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5674658" y="887506"/>
            <a:ext cx="2420471" cy="5016758"/>
          </a:xfrm>
          <a:prstGeom prst="rect">
            <a:avLst/>
          </a:prstGeom>
        </p:spPr>
        <p:txBody>
          <a:bodyPr wrap="square">
            <a:spAutoFit/>
          </a:bodyPr>
          <a:lstStyle/>
          <a:p>
            <a:pPr algn="ctr" rtl="1"/>
            <a:r>
              <a:rPr lang="ar-LB" sz="3200" dirty="0"/>
              <a:t>وراح بُطرُس عَ بَيت مَريَم </a:t>
            </a:r>
          </a:p>
          <a:p>
            <a:pPr algn="ctr" rtl="1"/>
            <a:r>
              <a:rPr lang="ar-LB" sz="3200" dirty="0"/>
              <a:t>إمّ يوحَنّا.</a:t>
            </a:r>
          </a:p>
          <a:p>
            <a:pPr algn="ctr" rtl="1"/>
            <a:r>
              <a:rPr lang="ar-LB" sz="3200" dirty="0"/>
              <a:t> بِهَا البَيت كان في جَماعَة مِن المَسيحيّين عَم بيصَلّوا... </a:t>
            </a:r>
          </a:p>
          <a:p>
            <a:pPr algn="ctr" rtl="1"/>
            <a:r>
              <a:rPr lang="ar-LB" sz="3200" dirty="0"/>
              <a:t>دقّ بُطرُس</a:t>
            </a:r>
          </a:p>
          <a:p>
            <a:pPr algn="ctr" rtl="1"/>
            <a:r>
              <a:rPr lang="ar-LB" sz="3200" dirty="0"/>
              <a:t> عَالباب وقال:</a:t>
            </a:r>
            <a:endParaRPr lang="en-US" sz="3000" dirty="0"/>
          </a:p>
        </p:txBody>
      </p:sp>
      <p:sp>
        <p:nvSpPr>
          <p:cNvPr id="7" name="Cloud Callout 6"/>
          <p:cNvSpPr/>
          <p:nvPr/>
        </p:nvSpPr>
        <p:spPr>
          <a:xfrm>
            <a:off x="2501155" y="4585447"/>
            <a:ext cx="2716304" cy="1479176"/>
          </a:xfrm>
          <a:prstGeom prst="cloudCallout">
            <a:avLst>
              <a:gd name="adj1" fmla="val -37436"/>
              <a:gd name="adj2" fmla="val -16403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LB" sz="3600" dirty="0">
                <a:solidFill>
                  <a:schemeClr val="tx1"/>
                </a:solidFill>
                <a:latin typeface="Times New Roman" panose="02020603050405020304" pitchFamily="18" charset="0"/>
                <a:ea typeface="Times New Roman" panose="02020603050405020304" pitchFamily="18" charset="0"/>
              </a:rPr>
              <a:t>فتَحولي. </a:t>
            </a:r>
            <a:endParaRPr lang="en-US" sz="3600" dirty="0">
              <a:solidFill>
                <a:schemeClr val="tx1"/>
              </a:solidFill>
            </a:endParaRPr>
          </a:p>
        </p:txBody>
      </p:sp>
    </p:spTree>
    <p:custDataLst>
      <p:tags r:id="rId1"/>
    </p:custDataLst>
    <p:extLst>
      <p:ext uri="{BB962C8B-B14F-4D97-AF65-F5344CB8AC3E}">
        <p14:creationId xmlns:p14="http://schemas.microsoft.com/office/powerpoint/2010/main" val="65052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354" y="1040699"/>
            <a:ext cx="4042768" cy="902826"/>
          </a:xfrm>
        </p:spPr>
        <p:txBody>
          <a:bodyPr/>
          <a:lstStyle/>
          <a:p>
            <a:pPr rtl="1"/>
            <a:r>
              <a:rPr lang="ar-LB" dirty="0"/>
              <a:t>اللِّقاءُ</a:t>
            </a:r>
            <a:r>
              <a:rPr lang="en-US" dirty="0"/>
              <a:t> </a:t>
            </a:r>
            <a:r>
              <a:rPr lang="ar-LB" dirty="0"/>
              <a:t>الثّامِن</a:t>
            </a:r>
            <a:endParaRPr lang="en-US" dirty="0"/>
          </a:p>
        </p:txBody>
      </p:sp>
      <p:sp>
        <p:nvSpPr>
          <p:cNvPr id="3" name="Subtitle 2"/>
          <p:cNvSpPr>
            <a:spLocks noGrp="1"/>
          </p:cNvSpPr>
          <p:nvPr>
            <p:ph type="subTitle" idx="1"/>
          </p:nvPr>
        </p:nvSpPr>
        <p:spPr>
          <a:xfrm>
            <a:off x="632011" y="2770094"/>
            <a:ext cx="6422105" cy="2245659"/>
          </a:xfrm>
        </p:spPr>
        <p:txBody>
          <a:bodyPr>
            <a:noAutofit/>
          </a:bodyPr>
          <a:lstStyle/>
          <a:p>
            <a:pPr rtl="1"/>
            <a:endParaRPr lang="en-US" sz="4500" b="1" dirty="0"/>
          </a:p>
          <a:p>
            <a:pPr algn="ctr" rtl="1"/>
            <a:r>
              <a:rPr lang="ar-LB" sz="4500" b="1" dirty="0"/>
              <a:t>عَلى طَريقِ مُعَلِّمِهِ</a:t>
            </a:r>
          </a:p>
          <a:p>
            <a:pPr algn="ctr" rtl="1"/>
            <a:r>
              <a:rPr lang="ar-LB" sz="4500" b="1" dirty="0"/>
              <a:t>(الجُزءُ الأوَّل)</a:t>
            </a:r>
          </a:p>
          <a:p>
            <a:pPr rtl="1"/>
            <a:endParaRPr lang="ar-LB" sz="3750" b="1" dirty="0"/>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5701552" y="4061012"/>
            <a:ext cx="3025589" cy="2554545"/>
          </a:xfrm>
          <a:prstGeom prst="rect">
            <a:avLst/>
          </a:prstGeom>
        </p:spPr>
        <p:txBody>
          <a:bodyPr wrap="square">
            <a:spAutoFit/>
          </a:bodyPr>
          <a:lstStyle/>
          <a:p>
            <a:pPr algn="ctr" rtl="1"/>
            <a:r>
              <a:rPr lang="ar-LB" sz="3200" dirty="0"/>
              <a:t>عِرفِتو الخادمِة مِن صَوْتو. رَكَضِت تَتخَبِّر المَوجودين بَس ما حَدا صَدَّقها.</a:t>
            </a:r>
            <a:endParaRPr lang="en-US" sz="3000" dirty="0"/>
          </a:p>
        </p:txBody>
      </p:sp>
    </p:spTree>
    <p:custDataLst>
      <p:tags r:id="rId1"/>
    </p:custDataLst>
    <p:extLst>
      <p:ext uri="{BB962C8B-B14F-4D97-AF65-F5344CB8AC3E}">
        <p14:creationId xmlns:p14="http://schemas.microsoft.com/office/powerpoint/2010/main" val="103651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p:spPr>
      </p:pic>
      <p:sp>
        <p:nvSpPr>
          <p:cNvPr id="5" name="Rectangle 4"/>
          <p:cNvSpPr/>
          <p:nvPr/>
        </p:nvSpPr>
        <p:spPr>
          <a:xfrm>
            <a:off x="7476564" y="94129"/>
            <a:ext cx="2528047" cy="584775"/>
          </a:xfrm>
          <a:prstGeom prst="rect">
            <a:avLst/>
          </a:prstGeom>
        </p:spPr>
        <p:txBody>
          <a:bodyPr wrap="square">
            <a:spAutoFit/>
          </a:bodyPr>
          <a:lstStyle/>
          <a:p>
            <a:pPr rtl="1"/>
            <a:r>
              <a:rPr lang="ar-LB" sz="3200" dirty="0">
                <a:solidFill>
                  <a:schemeClr val="bg1"/>
                </a:solidFill>
              </a:rPr>
              <a:t>وقالولها:</a:t>
            </a:r>
            <a:endParaRPr lang="en-US" sz="3200" dirty="0">
              <a:solidFill>
                <a:schemeClr val="bg1"/>
              </a:solidFill>
            </a:endParaRPr>
          </a:p>
        </p:txBody>
      </p:sp>
      <p:sp>
        <p:nvSpPr>
          <p:cNvPr id="6" name="Cloud Callout 5"/>
          <p:cNvSpPr/>
          <p:nvPr/>
        </p:nvSpPr>
        <p:spPr>
          <a:xfrm>
            <a:off x="3865418" y="3509681"/>
            <a:ext cx="2817770" cy="1741191"/>
          </a:xfrm>
          <a:prstGeom prst="cloudCallout">
            <a:avLst>
              <a:gd name="adj1" fmla="val -26050"/>
              <a:gd name="adj2" fmla="val -15494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3600" dirty="0">
              <a:solidFill>
                <a:schemeClr val="tx1"/>
              </a:solidFill>
            </a:endParaRPr>
          </a:p>
          <a:p>
            <a:pPr algn="ctr"/>
            <a:r>
              <a:rPr lang="ar-LB" sz="3600" dirty="0">
                <a:solidFill>
                  <a:schemeClr val="tx1"/>
                </a:solidFill>
              </a:rPr>
              <a:t>هَيدا مَلاكو"...</a:t>
            </a:r>
            <a:r>
              <a:rPr lang="ar-LB" sz="3600" dirty="0">
                <a:solidFill>
                  <a:schemeClr val="tx1"/>
                </a:solidFill>
                <a:latin typeface="Times New Roman" panose="02020603050405020304" pitchFamily="18" charset="0"/>
                <a:ea typeface="Times New Roman" panose="02020603050405020304" pitchFamily="18" charset="0"/>
              </a:rPr>
              <a:t> </a:t>
            </a:r>
            <a:endParaRPr lang="en-US" sz="3600" dirty="0">
              <a:solidFill>
                <a:schemeClr val="tx1"/>
              </a:solidFill>
            </a:endParaRPr>
          </a:p>
        </p:txBody>
      </p:sp>
      <p:sp>
        <p:nvSpPr>
          <p:cNvPr id="7" name="Rectangle 6"/>
          <p:cNvSpPr/>
          <p:nvPr/>
        </p:nvSpPr>
        <p:spPr>
          <a:xfrm>
            <a:off x="4332874" y="5476546"/>
            <a:ext cx="2154757" cy="1015663"/>
          </a:xfrm>
          <a:prstGeom prst="rect">
            <a:avLst/>
          </a:prstGeom>
        </p:spPr>
        <p:txBody>
          <a:bodyPr wrap="none">
            <a:spAutoFit/>
          </a:bodyPr>
          <a:lstStyle/>
          <a:p>
            <a:pPr algn="r" rtl="1"/>
            <a:r>
              <a:rPr lang="ar-LB" sz="3000" dirty="0">
                <a:solidFill>
                  <a:schemeClr val="bg1"/>
                </a:solidFill>
              </a:rPr>
              <a:t>بَس بُطرس </a:t>
            </a:r>
          </a:p>
          <a:p>
            <a:r>
              <a:rPr lang="ar-LB" sz="3000" dirty="0">
                <a:solidFill>
                  <a:schemeClr val="bg1"/>
                </a:solidFill>
              </a:rPr>
              <a:t>ضَلّ يدِقّ...</a:t>
            </a:r>
            <a:endParaRPr lang="en-US" sz="3000" dirty="0">
              <a:solidFill>
                <a:schemeClr val="bg1"/>
              </a:solidFill>
            </a:endParaRPr>
          </a:p>
        </p:txBody>
      </p:sp>
    </p:spTree>
    <p:custDataLst>
      <p:tags r:id="rId1"/>
    </p:custDataLst>
    <p:extLst>
      <p:ext uri="{BB962C8B-B14F-4D97-AF65-F5344CB8AC3E}">
        <p14:creationId xmlns:p14="http://schemas.microsoft.com/office/powerpoint/2010/main" val="1933014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0"/>
            <a:ext cx="9144001" cy="6858001"/>
          </a:xfrm>
          <a:prstGeom prst="rect">
            <a:avLst/>
          </a:prstGeom>
        </p:spPr>
      </p:pic>
      <p:sp>
        <p:nvSpPr>
          <p:cNvPr id="5" name="Rectangle 4"/>
          <p:cNvSpPr/>
          <p:nvPr/>
        </p:nvSpPr>
        <p:spPr>
          <a:xfrm>
            <a:off x="537883" y="5593976"/>
            <a:ext cx="8377517" cy="1077218"/>
          </a:xfrm>
          <a:prstGeom prst="rect">
            <a:avLst/>
          </a:prstGeom>
          <a:solidFill>
            <a:schemeClr val="bg2"/>
          </a:solidFill>
        </p:spPr>
        <p:txBody>
          <a:bodyPr wrap="square">
            <a:spAutoFit/>
          </a:bodyPr>
          <a:lstStyle/>
          <a:p>
            <a:pPr algn="ctr" rtl="1"/>
            <a:r>
              <a:rPr lang="ar-LB" sz="3200" dirty="0"/>
              <a:t>وبَس فتَحوا الباب، تعَجَبوا كتير!</a:t>
            </a:r>
          </a:p>
          <a:p>
            <a:pPr algn="ctr" rtl="1"/>
            <a:r>
              <a:rPr lang="ar-LB" sz="3200" dirty="0"/>
              <a:t> وساعتَها خَبَّرُن بُطرُس شو صار مَعو... </a:t>
            </a:r>
            <a:endParaRPr lang="en-US" sz="3200" dirty="0"/>
          </a:p>
        </p:txBody>
      </p:sp>
    </p:spTree>
    <p:custDataLst>
      <p:tags r:id="rId1"/>
    </p:custDataLst>
    <p:extLst>
      <p:ext uri="{BB962C8B-B14F-4D97-AF65-F5344CB8AC3E}">
        <p14:creationId xmlns:p14="http://schemas.microsoft.com/office/powerpoint/2010/main" val="309345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45660" y="0"/>
            <a:ext cx="8377517" cy="1077218"/>
          </a:xfrm>
          <a:prstGeom prst="rect">
            <a:avLst/>
          </a:prstGeom>
          <a:noFill/>
        </p:spPr>
        <p:txBody>
          <a:bodyPr wrap="square">
            <a:spAutoFit/>
          </a:bodyPr>
          <a:lstStyle/>
          <a:p>
            <a:pPr algn="ctr" rtl="1"/>
            <a:r>
              <a:rPr lang="ar-LB" sz="3200" dirty="0"/>
              <a:t>والمَلِك </a:t>
            </a:r>
            <a:r>
              <a:rPr lang="ar-LB" sz="3200" dirty="0" err="1"/>
              <a:t>هيرودُس</a:t>
            </a:r>
            <a:r>
              <a:rPr lang="ar-LB" sz="3200" dirty="0"/>
              <a:t> لَمَّا سمِع الخَبَر،</a:t>
            </a:r>
          </a:p>
          <a:p>
            <a:pPr algn="ctr" rtl="1"/>
            <a:r>
              <a:rPr lang="ar-LB" sz="3200" dirty="0"/>
              <a:t> استَجوَب الحِرَّاس، وأمَر بِمَوتُن.</a:t>
            </a:r>
            <a:endParaRPr lang="en-US" sz="3200" dirty="0"/>
          </a:p>
        </p:txBody>
      </p:sp>
    </p:spTree>
    <p:custDataLst>
      <p:tags r:id="rId1"/>
    </p:custDataLst>
    <p:extLst>
      <p:ext uri="{BB962C8B-B14F-4D97-AF65-F5344CB8AC3E}">
        <p14:creationId xmlns:p14="http://schemas.microsoft.com/office/powerpoint/2010/main" val="187858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228961" y="454703"/>
            <a:ext cx="4539787" cy="4144191"/>
          </a:xfrm>
          <a:prstGeom prst="cloudCallout">
            <a:avLst>
              <a:gd name="adj1" fmla="val -90727"/>
              <a:gd name="adj2" fmla="val 151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3000" b="1" dirty="0">
              <a:solidFill>
                <a:srgbClr val="C00000"/>
              </a:solidFill>
            </a:endParaRPr>
          </a:p>
          <a:p>
            <a:pPr algn="ctr" rtl="1"/>
            <a:r>
              <a:rPr lang="ar-LB" sz="3800" b="1" dirty="0">
                <a:solidFill>
                  <a:schemeClr val="tx1">
                    <a:lumMod val="85000"/>
                    <a:lumOff val="15000"/>
                  </a:schemeClr>
                </a:solidFill>
              </a:rPr>
              <a:t>وهَلَّق بَدّي ياكُن تَعمْلوا هَالنَّشاطات</a:t>
            </a:r>
            <a:endParaRPr lang="ar-LB" sz="3800" b="1" dirty="0">
              <a:solidFill>
                <a:srgbClr val="C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95836" y="3199901"/>
            <a:ext cx="4128247" cy="3658099"/>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36621" y="2746064"/>
            <a:ext cx="9817241" cy="2347010"/>
          </a:xfrm>
        </p:spPr>
      </p:pic>
      <p:sp>
        <p:nvSpPr>
          <p:cNvPr id="6" name="Rectangle 5"/>
          <p:cNvSpPr/>
          <p:nvPr/>
        </p:nvSpPr>
        <p:spPr>
          <a:xfrm>
            <a:off x="185738" y="702609"/>
            <a:ext cx="8337175" cy="1062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أَربُطُ بَينَ العَمودَين لأَعرفَ ما الّذي فَعَلَهُ </a:t>
            </a:r>
          </a:p>
          <a:p>
            <a:pPr algn="ctr" rtl="1"/>
            <a:r>
              <a:rPr lang="ar-LB" sz="3000" b="1" dirty="0">
                <a:solidFill>
                  <a:schemeClr val="tx1"/>
                </a:solidFill>
              </a:rPr>
              <a:t>بُطرُس عِند قِرنيلوس</a:t>
            </a:r>
            <a:endParaRPr lang="en-US" sz="3000" b="1" dirty="0">
              <a:solidFill>
                <a:schemeClr val="tx1"/>
              </a:solidFill>
            </a:endParaRPr>
          </a:p>
        </p:txBody>
      </p:sp>
    </p:spTree>
    <p:custDataLst>
      <p:tags r:id="rId1"/>
    </p:custDataLst>
    <p:extLst>
      <p:ext uri="{BB962C8B-B14F-4D97-AF65-F5344CB8AC3E}">
        <p14:creationId xmlns:p14="http://schemas.microsoft.com/office/powerpoint/2010/main" val="446974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7E29C387-7216-43BC-94CA-E90F54B910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621" y="2746064"/>
            <a:ext cx="9817241" cy="2347010"/>
          </a:xfrm>
          <a:prstGeom prst="rect">
            <a:avLst/>
          </a:prstGeom>
        </p:spPr>
      </p:pic>
      <p:sp>
        <p:nvSpPr>
          <p:cNvPr id="6" name="Rectangle 5"/>
          <p:cNvSpPr/>
          <p:nvPr/>
        </p:nvSpPr>
        <p:spPr>
          <a:xfrm>
            <a:off x="142875" y="702609"/>
            <a:ext cx="8337175" cy="1062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أَربُطُ بَينَ العَمودَين لأعرفَ ما الّذي فَعَلَهُ </a:t>
            </a:r>
          </a:p>
          <a:p>
            <a:pPr algn="ctr" rtl="1"/>
            <a:r>
              <a:rPr lang="ar-LB" sz="3000" b="1" dirty="0">
                <a:solidFill>
                  <a:schemeClr val="tx1"/>
                </a:solidFill>
              </a:rPr>
              <a:t>بُطرُس عِند قِرنيلوس</a:t>
            </a:r>
            <a:endParaRPr lang="en-US" sz="3000" b="1" dirty="0">
              <a:solidFill>
                <a:schemeClr val="tx1"/>
              </a:solidFill>
            </a:endParaRPr>
          </a:p>
        </p:txBody>
      </p:sp>
      <p:cxnSp>
        <p:nvCxnSpPr>
          <p:cNvPr id="3" name="Straight Arrow Connector 2"/>
          <p:cNvCxnSpPr>
            <a:cxnSpLocks/>
          </p:cNvCxnSpPr>
          <p:nvPr/>
        </p:nvCxnSpPr>
        <p:spPr>
          <a:xfrm flipH="1">
            <a:off x="4210051" y="3027597"/>
            <a:ext cx="751913" cy="40140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4191562" y="3476625"/>
            <a:ext cx="751913" cy="122766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4095750" y="3911413"/>
            <a:ext cx="866215" cy="36531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4191562" y="3870481"/>
            <a:ext cx="770402" cy="40624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4210051" y="2989512"/>
            <a:ext cx="733424" cy="171478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5593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8" y="702609"/>
            <a:ext cx="8337175" cy="1062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ما هُوَ أَهَمّ حَدَث جَرَى في بَيتِ قُرنيليوس بَعد مَجيءِ بُطرُس؟</a:t>
            </a:r>
            <a:endParaRPr lang="en-US" sz="3000" b="1" dirty="0">
              <a:solidFill>
                <a:schemeClr val="tx1"/>
              </a:solidFill>
            </a:endParaRPr>
          </a:p>
        </p:txBody>
      </p:sp>
      <p:pic>
        <p:nvPicPr>
          <p:cNvPr id="5" name="Content Placeholder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7311" y="2525314"/>
            <a:ext cx="5014913" cy="3761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76534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2913" y="845484"/>
            <a:ext cx="7043738" cy="1062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ما هُوَ أَهَمُّ حَدَث جَرَى في بَيتِ قُرنيليوس بَعد مَجيءِ بُطرُس؟</a:t>
            </a:r>
            <a:endParaRPr lang="en-US" sz="3000" b="1" dirty="0">
              <a:solidFill>
                <a:schemeClr val="tx1"/>
              </a:solidFill>
            </a:endParaRPr>
          </a:p>
        </p:txBody>
      </p:sp>
      <p:sp>
        <p:nvSpPr>
          <p:cNvPr id="2" name="Content Placeholder 1"/>
          <p:cNvSpPr>
            <a:spLocks noGrp="1"/>
          </p:cNvSpPr>
          <p:nvPr>
            <p:ph idx="1"/>
          </p:nvPr>
        </p:nvSpPr>
        <p:spPr>
          <a:xfrm>
            <a:off x="1095374" y="3146428"/>
            <a:ext cx="6347714" cy="2254248"/>
          </a:xfrm>
          <a:solidFill>
            <a:schemeClr val="accent1"/>
          </a:solidFill>
        </p:spPr>
        <p:txBody>
          <a:bodyPr/>
          <a:lstStyle/>
          <a:p>
            <a:pPr algn="ctr" rtl="1"/>
            <a:r>
              <a:rPr lang="ar-LB" sz="4000" dirty="0"/>
              <a:t>حَلَّ الرّوحُ القُدُسُ عَلى كُلِّ المَوجودين.</a:t>
            </a:r>
          </a:p>
          <a:p>
            <a:pPr algn="ctr" rtl="1"/>
            <a:r>
              <a:rPr lang="ar-LB" sz="4000" dirty="0"/>
              <a:t>تعَمَّدَ هُوَ وَأَهلُ بَيتِه.</a:t>
            </a:r>
            <a:endParaRPr lang="en-US" sz="4000" dirty="0"/>
          </a:p>
          <a:p>
            <a:endParaRPr lang="en-US" b="1" dirty="0"/>
          </a:p>
        </p:txBody>
      </p:sp>
    </p:spTree>
    <p:custDataLst>
      <p:tags r:id="rId1"/>
    </p:custDataLst>
    <p:extLst>
      <p:ext uri="{BB962C8B-B14F-4D97-AF65-F5344CB8AC3E}">
        <p14:creationId xmlns:p14="http://schemas.microsoft.com/office/powerpoint/2010/main" val="4186450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325251"/>
            <a:ext cx="7372350" cy="1477328"/>
          </a:xfrm>
          <a:prstGeom prst="rect">
            <a:avLst/>
          </a:prstGeom>
          <a:noFill/>
          <a:ln>
            <a:solidFill>
              <a:schemeClr val="accent1">
                <a:lumMod val="75000"/>
              </a:schemeClr>
            </a:solidFill>
          </a:ln>
        </p:spPr>
        <p:txBody>
          <a:bodyPr wrap="square" rtlCol="0">
            <a:spAutoFit/>
          </a:bodyPr>
          <a:lstStyle/>
          <a:p>
            <a:pPr algn="ctr" rtl="1"/>
            <a:r>
              <a:rPr lang="ar-LB" sz="3000" dirty="0"/>
              <a:t>لَمّا عمَّدَ بُطرُس الوَثَنِيّين، خاصَمَه الرُّسُل، فَشَرَحَ لَهُم المَوقِف... أقولُ ما قالَهُ بُطرُس </a:t>
            </a:r>
            <a:br>
              <a:rPr lang="ar-LB" sz="3000" dirty="0"/>
            </a:br>
            <a:r>
              <a:rPr lang="ar-LB" sz="3000" dirty="0"/>
              <a:t>      وأهمَّ ما أَجابَهُ بِهِ الرُّسُل...</a:t>
            </a:r>
            <a:endParaRPr lang="en-US" sz="3000" dirty="0">
              <a:solidFill>
                <a:srgbClr val="002060"/>
              </a:solidFill>
            </a:endParaRPr>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430887" y="2828925"/>
            <a:ext cx="9574887" cy="3471862"/>
          </a:xfrm>
        </p:spPr>
      </p:pic>
    </p:spTree>
    <p:custDataLst>
      <p:tags r:id="rId1"/>
    </p:custDataLst>
    <p:extLst>
      <p:ext uri="{BB962C8B-B14F-4D97-AF65-F5344CB8AC3E}">
        <p14:creationId xmlns:p14="http://schemas.microsoft.com/office/powerpoint/2010/main" val="402588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151529" y="238428"/>
            <a:ext cx="4840942" cy="6619572"/>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625" y="325251"/>
            <a:ext cx="7372350" cy="1477328"/>
          </a:xfrm>
          <a:prstGeom prst="rect">
            <a:avLst/>
          </a:prstGeom>
          <a:noFill/>
          <a:ln>
            <a:solidFill>
              <a:schemeClr val="accent1">
                <a:lumMod val="75000"/>
              </a:schemeClr>
            </a:solidFill>
          </a:ln>
        </p:spPr>
        <p:txBody>
          <a:bodyPr wrap="square" rtlCol="0">
            <a:spAutoFit/>
          </a:bodyPr>
          <a:lstStyle/>
          <a:p>
            <a:pPr algn="ctr" rtl="1"/>
            <a:r>
              <a:rPr lang="ar-LB" sz="3000" dirty="0"/>
              <a:t>لَمّا عمَّدَ بُطرُس الوَثَنِيّين، خاصَمَه الرُّسُل، فَشَرَحَ لَهُم المَوقِف... أقولُ ما قالَهُ بُطرُس </a:t>
            </a:r>
            <a:br>
              <a:rPr lang="ar-LB" sz="3000" dirty="0"/>
            </a:br>
            <a:r>
              <a:rPr lang="ar-LB" sz="3000" dirty="0"/>
              <a:t>      وأهمَّ ما أَجابَهُ بِهِ الرُّسُل...</a:t>
            </a:r>
            <a:endParaRPr lang="en-US" sz="3000" dirty="0">
              <a:solidFill>
                <a:srgbClr val="002060"/>
              </a:solidFill>
            </a:endParaRPr>
          </a:p>
        </p:txBody>
      </p:sp>
      <p:pic>
        <p:nvPicPr>
          <p:cNvPr id="4"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430887" y="2828925"/>
            <a:ext cx="9574887" cy="3471862"/>
          </a:xfrm>
        </p:spPr>
      </p:pic>
      <p:sp>
        <p:nvSpPr>
          <p:cNvPr id="2" name="Rectangle 1"/>
          <p:cNvSpPr/>
          <p:nvPr/>
        </p:nvSpPr>
        <p:spPr>
          <a:xfrm>
            <a:off x="6215062" y="3500444"/>
            <a:ext cx="2157413" cy="2246769"/>
          </a:xfrm>
          <a:prstGeom prst="rect">
            <a:avLst/>
          </a:prstGeom>
        </p:spPr>
        <p:txBody>
          <a:bodyPr wrap="square">
            <a:spAutoFit/>
          </a:bodyPr>
          <a:lstStyle/>
          <a:p>
            <a:pPr algn="ctr" rtl="1"/>
            <a:r>
              <a:rPr lang="ar-LB" sz="2800" dirty="0">
                <a:latin typeface="Times New Roman" panose="02020603050405020304" pitchFamily="18" charset="0"/>
                <a:ea typeface="Times New Roman" panose="02020603050405020304" pitchFamily="18" charset="0"/>
                <a:cs typeface="Traditional Arabic" panose="02020603050405020304" pitchFamily="18" charset="-78"/>
              </a:rPr>
              <a:t>"</a:t>
            </a:r>
            <a:r>
              <a:rPr lang="ar-LB" sz="2800" b="1" dirty="0">
                <a:latin typeface="Times New Roman" panose="02020603050405020304" pitchFamily="18" charset="0"/>
                <a:ea typeface="Times New Roman" panose="02020603050405020304" pitchFamily="18" charset="0"/>
                <a:cs typeface="Traditional Arabic" panose="02020603050405020304" pitchFamily="18" charset="-78"/>
              </a:rPr>
              <a:t>إذا كانَ الله قَد وَهَبَ لهم مثلَما</a:t>
            </a:r>
          </a:p>
          <a:p>
            <a:pPr algn="ctr" rtl="1"/>
            <a:r>
              <a:rPr lang="ar-LB" sz="2800" b="1" dirty="0">
                <a:latin typeface="Times New Roman" panose="02020603050405020304" pitchFamily="18" charset="0"/>
                <a:ea typeface="Times New Roman" panose="02020603050405020304" pitchFamily="18" charset="0"/>
                <a:cs typeface="Traditional Arabic" panose="02020603050405020304" pitchFamily="18" charset="-78"/>
              </a:rPr>
              <a:t> وهَبَ لنا فمَن أكونُ أَنا لأحولَ بَينَهُم وبينَ الله".</a:t>
            </a:r>
            <a:endParaRPr lang="en-US" sz="2800" b="1" dirty="0"/>
          </a:p>
        </p:txBody>
      </p:sp>
      <p:sp>
        <p:nvSpPr>
          <p:cNvPr id="3" name="Rectangle 2"/>
          <p:cNvSpPr/>
          <p:nvPr/>
        </p:nvSpPr>
        <p:spPr>
          <a:xfrm>
            <a:off x="270870" y="3901559"/>
            <a:ext cx="3373038" cy="1015663"/>
          </a:xfrm>
          <a:prstGeom prst="rect">
            <a:avLst/>
          </a:prstGeom>
        </p:spPr>
        <p:txBody>
          <a:bodyPr wrap="none">
            <a:spAutoFit/>
          </a:bodyPr>
          <a:lstStyle/>
          <a:p>
            <a:pPr marL="914400" marR="0" algn="just" rtl="1">
              <a:spcBef>
                <a:spcPts val="0"/>
              </a:spcBef>
              <a:spcAft>
                <a:spcPts val="0"/>
              </a:spcAft>
            </a:pPr>
            <a:r>
              <a:rPr lang="ar-LB" sz="3000" b="1" dirty="0">
                <a:latin typeface="Times New Roman" panose="02020603050405020304" pitchFamily="18" charset="0"/>
                <a:ea typeface="Times New Roman" panose="02020603050405020304" pitchFamily="18" charset="0"/>
                <a:cs typeface="Traditional Arabic" panose="02020603050405020304" pitchFamily="18" charset="-78"/>
              </a:rPr>
              <a:t>كيفَ تفعَل ذلِكَ</a:t>
            </a:r>
          </a:p>
          <a:p>
            <a:pPr marL="914400" marR="0" algn="just" rtl="1">
              <a:spcBef>
                <a:spcPts val="0"/>
              </a:spcBef>
              <a:spcAft>
                <a:spcPts val="0"/>
              </a:spcAft>
            </a:pPr>
            <a:r>
              <a:rPr lang="ar-LB" sz="3000" b="1" dirty="0">
                <a:latin typeface="Times New Roman" panose="02020603050405020304" pitchFamily="18" charset="0"/>
                <a:ea typeface="Times New Roman" panose="02020603050405020304" pitchFamily="18" charset="0"/>
                <a:cs typeface="Traditional Arabic" panose="02020603050405020304" pitchFamily="18" charset="-78"/>
              </a:rPr>
              <a:t> وهَؤلاء لَيسوا يَهودًا".</a:t>
            </a:r>
            <a:endParaRPr lang="en-US" sz="3000" b="1"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73009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36384" y="553010"/>
            <a:ext cx="5015129" cy="3998497"/>
          </a:xfrm>
          <a:prstGeom prst="cloudCallout">
            <a:avLst>
              <a:gd name="adj1" fmla="val -75046"/>
              <a:gd name="adj2" fmla="val 38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600" b="1" dirty="0">
                <a:solidFill>
                  <a:schemeClr val="tx1"/>
                </a:solidFill>
              </a:rPr>
              <a:t>ومن</a:t>
            </a:r>
            <a:r>
              <a:rPr lang="ar-LB" sz="4600" b="1" dirty="0">
                <a:solidFill>
                  <a:schemeClr val="tx1"/>
                </a:solidFill>
              </a:rPr>
              <a:t>ِ</a:t>
            </a:r>
            <a:r>
              <a:rPr lang="ar-AE" sz="4600" b="1" dirty="0">
                <a:solidFill>
                  <a:schemeClr val="tx1"/>
                </a:solidFill>
              </a:rPr>
              <a:t>خت</a:t>
            </a:r>
            <a:r>
              <a:rPr lang="ar-LB" sz="4600" b="1" dirty="0">
                <a:solidFill>
                  <a:schemeClr val="tx1"/>
                </a:solidFill>
              </a:rPr>
              <a:t>ُ</a:t>
            </a:r>
            <a:r>
              <a:rPr lang="ar-AE" sz="4600" b="1" dirty="0">
                <a:solidFill>
                  <a:schemeClr val="tx1"/>
                </a:solidFill>
              </a:rPr>
              <a:t>م ل</a:t>
            </a:r>
            <a:r>
              <a:rPr lang="ar-LB" sz="4600" b="1" dirty="0">
                <a:solidFill>
                  <a:schemeClr val="tx1"/>
                </a:solidFill>
              </a:rPr>
              <a:t>ِ</a:t>
            </a:r>
            <a:r>
              <a:rPr lang="ar-AE" sz="4600" b="1" dirty="0">
                <a:solidFill>
                  <a:schemeClr val="tx1"/>
                </a:solidFill>
              </a:rPr>
              <a:t>قا</a:t>
            </a:r>
            <a:r>
              <a:rPr lang="ar-LB" sz="4600" b="1" dirty="0">
                <a:solidFill>
                  <a:schemeClr val="tx1"/>
                </a:solidFill>
              </a:rPr>
              <a:t>ءْ</a:t>
            </a:r>
            <a:r>
              <a:rPr lang="ar-AE" sz="4600" b="1" dirty="0">
                <a:solidFill>
                  <a:schemeClr val="tx1"/>
                </a:solidFill>
              </a:rPr>
              <a:t>نا الي</a:t>
            </a:r>
            <a:r>
              <a:rPr lang="ar-LB" sz="4600" b="1" dirty="0">
                <a:solidFill>
                  <a:schemeClr val="tx1"/>
                </a:solidFill>
              </a:rPr>
              <a:t>َ</a:t>
            </a:r>
            <a:r>
              <a:rPr lang="ar-AE" sz="4600" b="1" dirty="0">
                <a:solidFill>
                  <a:schemeClr val="tx1"/>
                </a:solidFill>
              </a:rPr>
              <a:t>وم ب</a:t>
            </a:r>
            <a:r>
              <a:rPr lang="ar-LB" sz="4600" b="1" dirty="0">
                <a:solidFill>
                  <a:schemeClr val="tx1"/>
                </a:solidFill>
              </a:rPr>
              <a:t>ِهَال</a:t>
            </a:r>
            <a:r>
              <a:rPr lang="ar-AE" sz="4600" b="1" dirty="0">
                <a:solidFill>
                  <a:schemeClr val="tx1"/>
                </a:solidFill>
              </a:rPr>
              <a:t>ص</a:t>
            </a:r>
            <a:r>
              <a:rPr lang="ar-LB" sz="4600" b="1" dirty="0">
                <a:solidFill>
                  <a:schemeClr val="tx1"/>
                </a:solidFill>
              </a:rPr>
              <a:t>َّ</a:t>
            </a:r>
            <a:r>
              <a:rPr lang="ar-AE" sz="4600" b="1" dirty="0">
                <a:solidFill>
                  <a:schemeClr val="tx1"/>
                </a:solidFill>
              </a:rPr>
              <a:t>لاة</a:t>
            </a:r>
            <a:endParaRPr lang="ar-LB" sz="4600" b="1" dirty="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52961" y="3199901"/>
            <a:ext cx="4128247" cy="3658099"/>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3842"/>
            <a:ext cx="9144000" cy="6790315"/>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30641" y="1166259"/>
            <a:ext cx="4331477" cy="3197175"/>
          </a:xfrm>
          <a:prstGeom prst="cloudCallout">
            <a:avLst>
              <a:gd name="adj1" fmla="val -88253"/>
              <a:gd name="adj2" fmla="val 22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tx1"/>
                </a:solidFill>
              </a:rPr>
              <a:t>باي باي، </a:t>
            </a:r>
            <a:r>
              <a:rPr lang="ar-LB" sz="4125">
                <a:solidFill>
                  <a:schemeClr val="tx1"/>
                </a:solidFill>
              </a:rPr>
              <a:t>إلى الأُسبوع القادِم</a:t>
            </a:r>
            <a:r>
              <a:rPr lang="en-US" sz="4125" dirty="0">
                <a:solidFill>
                  <a:schemeClr val="tx1"/>
                </a:solidFill>
              </a:rPr>
              <a:t>.</a:t>
            </a:r>
            <a:endParaRPr lang="ar-LB" sz="4125"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95836" y="3199901"/>
            <a:ext cx="4128247" cy="3658099"/>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61220" y="3199901"/>
            <a:ext cx="3590247" cy="3658099"/>
          </a:xfrm>
          <a:prstGeom prst="rect">
            <a:avLst/>
          </a:prstGeom>
        </p:spPr>
      </p:pic>
      <p:sp>
        <p:nvSpPr>
          <p:cNvPr id="5" name="Cloud Callout 4"/>
          <p:cNvSpPr/>
          <p:nvPr/>
        </p:nvSpPr>
        <p:spPr>
          <a:xfrm>
            <a:off x="1185785" y="228600"/>
            <a:ext cx="4139249" cy="4316506"/>
          </a:xfrm>
          <a:prstGeom prst="cloudCallout">
            <a:avLst>
              <a:gd name="adj1" fmla="val 76361"/>
              <a:gd name="adj2" fmla="val 37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سَلام المَسيح أَصدِقائي...</a:t>
            </a:r>
          </a:p>
          <a:p>
            <a:pPr algn="ctr" rtl="1"/>
            <a:r>
              <a:rPr lang="ar-LB" sz="3200" dirty="0">
                <a:solidFill>
                  <a:schemeClr val="tx1"/>
                </a:solidFill>
              </a:rPr>
              <a:t>اليَوم رَح يْكون آخِر لِقاء منِتْعَرَّف فيه أَكتَر عَ بُطرُس</a:t>
            </a:r>
            <a:endParaRPr lang="en-US" sz="3200" dirty="0">
              <a:solidFill>
                <a:schemeClr val="tx1"/>
              </a:solidFill>
            </a:endParaRPr>
          </a:p>
        </p:txBody>
      </p:sp>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074462" y="416859"/>
            <a:ext cx="4840940" cy="2070848"/>
          </a:xfrm>
          <a:prstGeom prst="cloudCallout">
            <a:avLst>
              <a:gd name="adj1" fmla="val -62185"/>
              <a:gd name="adj2" fmla="val 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200" b="1" dirty="0">
                <a:solidFill>
                  <a:schemeClr val="tx1">
                    <a:lumMod val="85000"/>
                    <a:lumOff val="15000"/>
                  </a:schemeClr>
                </a:solidFill>
              </a:rPr>
              <a:t>شو هَدَفْنا مِن هَاللِّقاء؟</a:t>
            </a:r>
            <a:endParaRPr lang="en-US" sz="4200" b="1" dirty="0">
              <a:solidFill>
                <a:schemeClr val="tx1">
                  <a:lumMod val="85000"/>
                  <a:lumOff val="15000"/>
                </a:schemeClr>
              </a:solidFill>
            </a:endParaRPr>
          </a:p>
        </p:txBody>
      </p:sp>
      <p:sp>
        <p:nvSpPr>
          <p:cNvPr id="8" name="TextBox 7"/>
          <p:cNvSpPr txBox="1"/>
          <p:nvPr/>
        </p:nvSpPr>
        <p:spPr>
          <a:xfrm>
            <a:off x="242048" y="3124714"/>
            <a:ext cx="7436223" cy="1200329"/>
          </a:xfrm>
          <a:prstGeom prst="rect">
            <a:avLst/>
          </a:prstGeom>
          <a:noFill/>
        </p:spPr>
        <p:txBody>
          <a:bodyPr wrap="square" rtlCol="0">
            <a:spAutoFit/>
          </a:bodyPr>
          <a:lstStyle/>
          <a:p>
            <a:pPr lvl="0" algn="r" rtl="1"/>
            <a:r>
              <a:rPr lang="ar-LB" sz="3600" b="1" dirty="0">
                <a:solidFill>
                  <a:schemeClr val="accent1">
                    <a:lumMod val="75000"/>
                  </a:schemeClr>
                </a:solidFill>
              </a:rPr>
              <a:t>- نْفَسِّر </a:t>
            </a:r>
            <a:r>
              <a:rPr lang="ar-LB" sz="3600" dirty="0"/>
              <a:t>لَيش قِبِل بُطرُس إِنّو يعَمِّد الوَثَنِيّين</a:t>
            </a:r>
            <a:r>
              <a:rPr lang="fr-CA" sz="3600" dirty="0"/>
              <a:t>.</a:t>
            </a:r>
            <a:endParaRPr lang="en-US" sz="3600" dirty="0"/>
          </a:p>
        </p:txBody>
      </p:sp>
      <p:sp>
        <p:nvSpPr>
          <p:cNvPr id="9" name="TextBox 8"/>
          <p:cNvSpPr txBox="1"/>
          <p:nvPr/>
        </p:nvSpPr>
        <p:spPr>
          <a:xfrm>
            <a:off x="201706" y="4608372"/>
            <a:ext cx="7436223" cy="1754326"/>
          </a:xfrm>
          <a:prstGeom prst="rect">
            <a:avLst/>
          </a:prstGeom>
          <a:noFill/>
        </p:spPr>
        <p:txBody>
          <a:bodyPr wrap="square" rtlCol="0">
            <a:spAutoFit/>
          </a:bodyPr>
          <a:lstStyle/>
          <a:p>
            <a:pPr lvl="0" algn="r" rtl="1"/>
            <a:r>
              <a:rPr lang="ar-LB" sz="3600" b="1" dirty="0">
                <a:solidFill>
                  <a:schemeClr val="accent1">
                    <a:lumMod val="75000"/>
                  </a:schemeClr>
                </a:solidFill>
              </a:rPr>
              <a:t>- نِكتُب </a:t>
            </a:r>
            <a:r>
              <a:rPr lang="ar-LB" sz="3600" dirty="0"/>
              <a:t>بِكَلِماتْنا أَكتَر شي تْعَلَّمْناه عَن  يَسوع مِن خلال هَالحَدَث ونْقول شو أكتَر شي أثَّر فينا</a:t>
            </a:r>
            <a:r>
              <a:rPr lang="fr-CA" sz="3600" dirty="0"/>
              <a:t> </a:t>
            </a:r>
            <a:r>
              <a:rPr lang="ar-LB" sz="3600" dirty="0"/>
              <a:t>وحبيناه.</a:t>
            </a:r>
            <a:endParaRPr lang="en-US" sz="36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313" y="107577"/>
            <a:ext cx="2571858" cy="3039035"/>
          </a:xfrm>
          <a:prstGeom prst="rect">
            <a:avLst/>
          </a:prstGeom>
        </p:spPr>
      </p:pic>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343276" y="457200"/>
            <a:ext cx="4967008" cy="4706472"/>
          </a:xfrm>
          <a:prstGeom prst="cloudCallout">
            <a:avLst>
              <a:gd name="adj1" fmla="val -78701"/>
              <a:gd name="adj2" fmla="val 259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lumMod val="85000"/>
                    <a:lumOff val="15000"/>
                  </a:schemeClr>
                </a:solidFill>
              </a:rPr>
              <a:t>أَصدِقائي!</a:t>
            </a:r>
          </a:p>
          <a:p>
            <a:pPr algn="ctr" rtl="1"/>
            <a:r>
              <a:rPr lang="ar-LB" sz="3200" b="1" dirty="0">
                <a:solidFill>
                  <a:schemeClr val="tx1">
                    <a:lumMod val="85000"/>
                    <a:lumOff val="15000"/>
                  </a:schemeClr>
                </a:solidFill>
              </a:rPr>
              <a:t>تطَلّعوا مْنِيح بِهالصُّوَرة وقولولِي بأَيّ حَدَث بتذكِّركُن،وشو علاقتها ببُطرُس؟</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21024" y="3199901"/>
            <a:ext cx="4128247" cy="3658099"/>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7897" y="0"/>
            <a:ext cx="5548205" cy="6858000"/>
          </a:xfrm>
          <a:prstGeom prst="rect">
            <a:avLst/>
          </a:prstGeom>
        </p:spPr>
      </p:pic>
    </p:spTree>
    <p:custDataLst>
      <p:tags r:id="rId1"/>
    </p:custDataLst>
    <p:extLst>
      <p:ext uri="{BB962C8B-B14F-4D97-AF65-F5344CB8AC3E}">
        <p14:creationId xmlns:p14="http://schemas.microsoft.com/office/powerpoint/2010/main" val="381358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799" y="121023"/>
            <a:ext cx="6736978" cy="6709023"/>
          </a:xfrm>
          <a:prstGeom prst="rect">
            <a:avLst/>
          </a:prstGeom>
        </p:spPr>
      </p:pic>
      <p:sp>
        <p:nvSpPr>
          <p:cNvPr id="5" name="Oval Callout 4"/>
          <p:cNvSpPr/>
          <p:nvPr/>
        </p:nvSpPr>
        <p:spPr>
          <a:xfrm rot="326616">
            <a:off x="5233631" y="318682"/>
            <a:ext cx="2998801" cy="2030505"/>
          </a:xfrm>
          <a:prstGeom prst="wedgeEllipseCallout">
            <a:avLst>
              <a:gd name="adj1" fmla="val -10047"/>
              <a:gd name="adj2" fmla="val 9095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solidFill>
              </a:rPr>
              <a:t>الصّورَة بِتذَكِّرنا بِصَلب يسوع</a:t>
            </a:r>
            <a:r>
              <a:rPr lang="en-US" sz="3200" b="1" dirty="0">
                <a:solidFill>
                  <a:schemeClr val="tx1"/>
                </a:solidFill>
              </a:rPr>
              <a:t>!</a:t>
            </a:r>
          </a:p>
        </p:txBody>
      </p:sp>
      <p:sp>
        <p:nvSpPr>
          <p:cNvPr id="6" name="Oval Callout 5"/>
          <p:cNvSpPr/>
          <p:nvPr/>
        </p:nvSpPr>
        <p:spPr>
          <a:xfrm>
            <a:off x="3003177" y="147917"/>
            <a:ext cx="2671482" cy="2030505"/>
          </a:xfrm>
          <a:prstGeom prst="wedgeEllipseCallout">
            <a:avLst>
              <a:gd name="adj1" fmla="val -11769"/>
              <a:gd name="adj2" fmla="val 5902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chemeClr val="tx1"/>
                </a:solidFill>
              </a:rPr>
              <a:t>والقِدّيس بُطرُس</a:t>
            </a:r>
            <a:endParaRPr lang="en-US" sz="3200" b="1" dirty="0">
              <a:solidFill>
                <a:schemeClr val="tx1"/>
              </a:solidFill>
            </a:endParaRPr>
          </a:p>
        </p:txBody>
      </p:sp>
      <p:sp>
        <p:nvSpPr>
          <p:cNvPr id="7" name="Oval Callout 6"/>
          <p:cNvSpPr/>
          <p:nvPr/>
        </p:nvSpPr>
        <p:spPr>
          <a:xfrm rot="360708">
            <a:off x="105799" y="140229"/>
            <a:ext cx="2791571" cy="2166912"/>
          </a:xfrm>
          <a:prstGeom prst="wedgeEllipseCallout">
            <a:avLst>
              <a:gd name="adj1" fmla="val 17253"/>
              <a:gd name="adj2" fmla="val 6763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هُوّي كَمان رَح يِنصَلَب</a:t>
            </a:r>
            <a:endParaRPr lang="en-US" sz="3600" b="1" dirty="0">
              <a:solidFill>
                <a:schemeClr val="tx1"/>
              </a:solidFill>
            </a:endParaRPr>
          </a:p>
        </p:txBody>
      </p:sp>
    </p:spTree>
    <p:custDataLst>
      <p:tags r:id="rId1"/>
    </p:custDataLst>
    <p:extLst>
      <p:ext uri="{BB962C8B-B14F-4D97-AF65-F5344CB8AC3E}">
        <p14:creationId xmlns:p14="http://schemas.microsoft.com/office/powerpoint/2010/main" val="2278627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995</TotalTime>
  <Words>831</Words>
  <Application>Microsoft Office PowerPoint</Application>
  <PresentationFormat>On-screen Show (4:3)</PresentationFormat>
  <Paragraphs>135</Paragraphs>
  <Slides>43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Adobe Arabic</vt:lpstr>
      <vt:lpstr>Arial</vt:lpstr>
      <vt:lpstr>Calibri</vt:lpstr>
      <vt:lpstr>Times New Roman</vt:lpstr>
      <vt:lpstr>Trebuchet MS</vt:lpstr>
      <vt:lpstr>Wingdings 3</vt:lpstr>
      <vt:lpstr>Facet</vt:lpstr>
      <vt:lpstr>مَركَزُ التَّربِيَّةِ الدّينِيَّة </vt:lpstr>
      <vt:lpstr>PowerPoint Presentation</vt:lpstr>
      <vt:lpstr>اللِّقاءُ الثّامِن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EB5 اللقاء الثامن الجُزءُ الأوَّل</dc:title>
  <dc:creator>Michel Haddad</dc:creator>
  <cp:lastModifiedBy>Michel Haddad (Prof)</cp:lastModifiedBy>
  <cp:revision>98</cp:revision>
  <dcterms:created xsi:type="dcterms:W3CDTF">2020-08-25T06:38:39Z</dcterms:created>
  <dcterms:modified xsi:type="dcterms:W3CDTF">2022-02-04T20:53:20Z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569C2F8B-7FB1-446E-9FD5-D542D71C4ACC</vt:lpwstr>
  </property>
  <property fmtid="{D5CDD505-2E9C-101B-9397-08002B2CF9AE}" pid="3" name="ArticulatePath">
    <vt:lpwstr>EB5 اللقاء الثامن الجُزءُ الأوَّل    </vt:lpwstr>
  </property>
</Properties>
</file>