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331" r:id="rId3"/>
    <p:sldId id="258" r:id="rId4"/>
    <p:sldId id="398" r:id="rId5"/>
    <p:sldId id="399" r:id="rId6"/>
    <p:sldId id="400" r:id="rId7"/>
    <p:sldId id="401" r:id="rId8"/>
    <p:sldId id="402" r:id="rId9"/>
    <p:sldId id="404" r:id="rId10"/>
    <p:sldId id="405" r:id="rId11"/>
    <p:sldId id="406" r:id="rId12"/>
    <p:sldId id="407" r:id="rId13"/>
    <p:sldId id="417" r:id="rId14"/>
    <p:sldId id="416" r:id="rId15"/>
    <p:sldId id="408" r:id="rId16"/>
    <p:sldId id="419" r:id="rId17"/>
    <p:sldId id="420" r:id="rId18"/>
    <p:sldId id="421" r:id="rId19"/>
    <p:sldId id="409" r:id="rId20"/>
    <p:sldId id="403" r:id="rId21"/>
    <p:sldId id="410" r:id="rId22"/>
    <p:sldId id="411" r:id="rId23"/>
    <p:sldId id="412" r:id="rId24"/>
    <p:sldId id="413" r:id="rId25"/>
    <p:sldId id="301" r:id="rId26"/>
    <p:sldId id="290" r:id="rId27"/>
    <p:sldId id="302" r:id="rId28"/>
    <p:sldId id="414" r:id="rId29"/>
    <p:sldId id="303" r:id="rId30"/>
    <p:sldId id="381" r:id="rId31"/>
    <p:sldId id="343" r:id="rId32"/>
    <p:sldId id="330" r:id="rId33"/>
    <p:sldId id="383" r:id="rId34"/>
    <p:sldId id="384" r:id="rId35"/>
    <p:sldId id="386" r:id="rId36"/>
    <p:sldId id="317" r:id="rId37"/>
    <p:sldId id="415" r:id="rId38"/>
    <p:sldId id="287" r:id="rId39"/>
    <p:sldId id="285" r:id="rId40"/>
    <p:sldId id="367" r:id="rId41"/>
    <p:sldId id="283" r:id="rId42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162" autoAdjust="0"/>
  </p:normalViewPr>
  <p:slideViewPr>
    <p:cSldViewPr snapToGrid="0">
      <p:cViewPr varScale="1">
        <p:scale>
          <a:sx n="104" d="100"/>
          <a:sy n="104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rgbClr val="FF0000"/>
                </a:solidFill>
              </a:rPr>
              <a:t>مَركَزُ التَّربِيَّةِ الدّينِيَّة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68">
        <p15:prstTrans prst="fracture"/>
      </p:transition>
    </mc:Choice>
    <mc:Fallback xmlns="">
      <p:transition spd="slow" advTm="5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0"/>
            <a:ext cx="9448800" cy="708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336176" y="685800"/>
            <a:ext cx="3039036" cy="4437529"/>
          </a:xfrm>
          <a:prstGeom prst="wedgeEllipseCallout">
            <a:avLst>
              <a:gd name="adj1" fmla="val 83092"/>
              <a:gd name="adj2" fmla="val 53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400" dirty="0">
                <a:solidFill>
                  <a:schemeClr val="tx1"/>
                </a:solidFill>
              </a:rPr>
              <a:t>لَيش بَدكُن تحُطّوا على الوَثَنِيّين حِمِل، لا نِحْنا وَلا جْدودنا قدِرْنا نِحِمْلوا؟ نِحنا منَعرِف إنّو الخَلاص هُوّي بِالإيمان بِيَسوع مِش بِأعْمالُن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65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94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-255494" y="0"/>
            <a:ext cx="10582836" cy="147732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indent="457200" algn="ctr" rtl="1"/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سَكَتُوا كُلُّن وصاروا يِسْمَعوا </a:t>
            </a:r>
            <a:r>
              <a:rPr lang="ar-LB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لَبولُس</a:t>
            </a:r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LB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وبرنابا</a:t>
            </a:r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وهِنّي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indent="457200" algn="ctr" rtl="1"/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عَم </a:t>
            </a:r>
            <a:r>
              <a:rPr lang="ar-LB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بيخَبِّروهُن</a:t>
            </a:r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عَن كِلّ </a:t>
            </a:r>
            <a:r>
              <a:rPr lang="ar-LB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العَجايِب</a:t>
            </a:r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LB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يَلْلي</a:t>
            </a:r>
            <a:r>
              <a:rPr lang="ar-L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صارِت مَع الوَثَنِيّين.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indent="457200" algn="just" rtl="1"/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01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5682" y="255497"/>
            <a:ext cx="3348318" cy="18019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/>
              <a:t> </a:t>
            </a:r>
            <a:r>
              <a:rPr lang="ar-LB" sz="2800" b="1" dirty="0"/>
              <a:t>بُطرُس في إنطاكيَة</a:t>
            </a:r>
          </a:p>
          <a:p>
            <a:pPr algn="ctr" rtl="1"/>
            <a:r>
              <a:rPr lang="ar-LB" sz="2800" b="1" dirty="0"/>
              <a:t> </a:t>
            </a:r>
            <a:r>
              <a:rPr lang="ar-LB" sz="2000" dirty="0"/>
              <a:t>(غَلاطيَة 2/11-14)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47918" y="5836076"/>
            <a:ext cx="8996082" cy="8925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ar-LB" sz="2600" dirty="0"/>
              <a:t>بِسَبَبِ الاضطِّهادات يَلْلِي كانِت ملاحْقِتُن، كتار مِن يَلْلي آمَنو بِيَسوع اضطَرّوا يتِركوا أورَشَليم ويْروحوا يْعيشوا بالمُدُن الوَثَنِيّة. </a:t>
            </a:r>
            <a:endParaRPr lang="en-US" sz="2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49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07576"/>
            <a:ext cx="9144000" cy="69655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6447" y="5742818"/>
            <a:ext cx="6615953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كْتار مِنُّن راحوا عَ إنطاكيَة لأنَّا مَدينِة كْبيرة وفيها مِن كِلّ الأجناس: يَهود ووَثنِيّين...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54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881" y="0"/>
            <a:ext cx="8001001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هَونيك بولُس وبرنابا حِكيوا عَن يَسوع وكتار مِن الوَثَنيّين آمَنو فيه. بُطرُس كمان راح عَ إنطاكيَة. كِان بِالأوَّل يْزور الوَثَنِيّين يَلْلي آمَنوا بِيَسوع وياكل مَعُن.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645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235" y="26894"/>
            <a:ext cx="9009529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ctr" rtl="1"/>
            <a:r>
              <a:rPr lang="ar-LB" sz="2600" dirty="0"/>
              <a:t>بَس لَمَّا إجو ناس مِن أورَشَليم استَحَى بُطرُس وبَطَّل يْروح عِند الوَثَنِيّين </a:t>
            </a:r>
            <a:r>
              <a:rPr lang="ar-LB" sz="2600" dirty="0" err="1"/>
              <a:t>وياكل</a:t>
            </a:r>
            <a:r>
              <a:rPr lang="ar-LB" sz="2600" dirty="0"/>
              <a:t> مَعُن. زعِل مِنّو بولُس </a:t>
            </a:r>
            <a:r>
              <a:rPr lang="ar-LB" sz="2600" dirty="0" err="1"/>
              <a:t>وقَلْلُو</a:t>
            </a:r>
            <a:r>
              <a:rPr lang="ar-LB" sz="2600" dirty="0"/>
              <a:t> </a:t>
            </a:r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061" y="5728447"/>
            <a:ext cx="2550458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7200" algn="ctr" rtl="1"/>
            <a:r>
              <a:rPr lang="ar-LB" sz="2800" dirty="0"/>
              <a:t>غَيَّر بُطرُس </a:t>
            </a:r>
            <a:r>
              <a:rPr lang="ar-LB" sz="2800" dirty="0" err="1"/>
              <a:t>تَصَرّفاتو</a:t>
            </a:r>
            <a:r>
              <a:rPr lang="ar-LB" sz="2800" dirty="0"/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65928" y="4034117"/>
            <a:ext cx="4329953" cy="2635624"/>
          </a:xfrm>
          <a:prstGeom prst="wedgeEllipseCallout">
            <a:avLst>
              <a:gd name="adj1" fmla="val 20529"/>
              <a:gd name="adj2" fmla="val -60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 rtl="1"/>
            <a:r>
              <a:rPr lang="ar-LB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إذا كِنِت إنتَ اليَهودِي عَمّ بِتْعيش مِتِل الوَثَنِيّين (يَعني بتِسْتِحي مِن يَلْلِي عَم بتَعملوا وبتروح تِتْخبَّا) كيف بتِطْلُب مِن الوَثَنِيّين إِنّو يْعيشوا مِتِل اليَهود؟ 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80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3724836" y="0"/>
            <a:ext cx="4921623" cy="18019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/>
              <a:t> </a:t>
            </a:r>
            <a:r>
              <a:rPr lang="ar-LB" sz="3200" b="1" dirty="0"/>
              <a:t>بُطرُس في روما وبُطرُس يُرسِلُ رِسالَتَين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15152" y="4180344"/>
            <a:ext cx="3133166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بَعد إِنطاكيَة راح بُطرُس عَ روما، ومِتِل ما بتَعرفوا، روما كانِت عاصمِة الإمبراطورِيّة الرّومانِيِّة كلاَّ.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45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4471" y="0"/>
            <a:ext cx="90095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763015"/>
            <a:ext cx="6884894" cy="9848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900" dirty="0"/>
              <a:t>هَونيك كان ساكِن الإمبراطور يَلْلِي بيحكُم كِلّ الإمبراطوريّة. وَقتا الإمبراطور كان نَيرون</a:t>
            </a:r>
            <a:r>
              <a:rPr lang="ar-LB" dirty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76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4800600" y="1"/>
            <a:ext cx="4343400" cy="68580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25093" cy="6858000"/>
          </a:xfrm>
        </p:spPr>
      </p:pic>
      <p:sp>
        <p:nvSpPr>
          <p:cNvPr id="5" name="Rectangle 4"/>
          <p:cNvSpPr/>
          <p:nvPr/>
        </p:nvSpPr>
        <p:spPr>
          <a:xfrm>
            <a:off x="5389749" y="766482"/>
            <a:ext cx="3325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000" dirty="0"/>
              <a:t>إِجا عَلى بالو إنّو يِحرُق روما تَ يتمَتَّع بِمَنظَر البَلَد وهُوّي عَمّ بيحتِرق وبَعدَين اتَّهَموا المَسيحِيِّة إنّو هِنّي يَلْلِي حَرَقوا البَلَد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33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007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800725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كتار مِنُّن ماتوا بِالتّعذيب ومِن بَيناتُن بُطرُس. بيقولوا إِنّو مِات مَصْلوب، بَس بِالمَقلوب، تَ ما يْموت مِتِل ما مات يَسوع.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0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1150" y="0"/>
            <a:ext cx="50816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</p:spPr>
      </p:pic>
      <p:sp>
        <p:nvSpPr>
          <p:cNvPr id="6" name="Cloud Callout 5"/>
          <p:cNvSpPr/>
          <p:nvPr/>
        </p:nvSpPr>
        <p:spPr>
          <a:xfrm>
            <a:off x="4114800" y="363072"/>
            <a:ext cx="4491317" cy="3146610"/>
          </a:xfrm>
          <a:prstGeom prst="cloudCallout">
            <a:avLst>
              <a:gd name="adj1" fmla="val -73355"/>
              <a:gd name="adj2" fmla="val 40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وهَلَّق عْمِلوا </a:t>
            </a:r>
            <a:r>
              <a:rPr lang="ar-LB" sz="3200" dirty="0" err="1">
                <a:solidFill>
                  <a:schemeClr val="tx1"/>
                </a:solidFill>
              </a:rPr>
              <a:t>هَالنَّشاطات</a:t>
            </a:r>
            <a:r>
              <a:rPr lang="ar-LB" sz="3200" dirty="0">
                <a:solidFill>
                  <a:schemeClr val="tx1"/>
                </a:solidFill>
              </a:rPr>
              <a:t> قَبِل ما نِنْطُلِق لَسِرّ المَعمودِيّة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4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1" y="816285"/>
            <a:ext cx="8998640" cy="489871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73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817" y="762496"/>
            <a:ext cx="8998640" cy="4898715"/>
          </a:xfrm>
        </p:spPr>
      </p:pic>
      <p:sp>
        <p:nvSpPr>
          <p:cNvPr id="3" name="Rectangle 2"/>
          <p:cNvSpPr/>
          <p:nvPr/>
        </p:nvSpPr>
        <p:spPr>
          <a:xfrm>
            <a:off x="623564" y="783522"/>
            <a:ext cx="1891036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4000" b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روما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12694" y="4599963"/>
            <a:ext cx="657561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 marR="0" indent="457200" algn="just" rtl="1">
              <a:spcBef>
                <a:spcPts val="0"/>
              </a:spcBef>
              <a:spcAft>
                <a:spcPts val="0"/>
              </a:spcAft>
            </a:pPr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لأنَّهُ طلَبَ ذَلِك، فَهُوَ بِنَظَرِ نَفسِهِ لا يَستَحِقّ أَنْ يُصلَب مِثلَما صُلِبَ يَسوع المَسيح.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9438" y="3472934"/>
            <a:ext cx="209829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457200" algn="r" rtl="1"/>
            <a:r>
              <a:rPr lang="ar-LB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بِالمَقْلوب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64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174" y="-38793"/>
            <a:ext cx="6406593" cy="6896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70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16"/>
          <a:stretch/>
        </p:blipFill>
        <p:spPr>
          <a:xfrm>
            <a:off x="224851" y="1888760"/>
            <a:ext cx="8725535" cy="4152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1675" y="2524806"/>
            <a:ext cx="40174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(1-2-3-5-6-7-9-</a:t>
            </a:r>
          </a:p>
          <a:p>
            <a:r>
              <a:rPr lang="ar-LB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10-11-12-13-16)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713610" y="4428557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4-8-14-15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696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70510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91603" y="295421"/>
            <a:ext cx="4386637" cy="4556692"/>
          </a:xfrm>
          <a:prstGeom prst="cloudCallout">
            <a:avLst>
              <a:gd name="adj1" fmla="val -78692"/>
              <a:gd name="adj2" fmla="val 235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أَصدِقائي!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تْطَلّعوا مْنِيح </a:t>
            </a:r>
            <a:r>
              <a:rPr lang="ar-LB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بِهَالصّورَة</a:t>
            </a:r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وجاوْبوا </a:t>
            </a:r>
            <a:r>
              <a:rPr lang="ar-LB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عَهَالأسئِلِة</a:t>
            </a:r>
            <a:endParaRPr lang="ar-LB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2630"/>
            <a:ext cx="3764221" cy="39853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581" y="126609"/>
            <a:ext cx="5950635" cy="339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9" y="3601329"/>
            <a:ext cx="7708510" cy="3448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58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7654"/>
            <a:ext cx="8713695" cy="6646217"/>
          </a:xfrm>
        </p:spPr>
      </p:pic>
      <p:sp>
        <p:nvSpPr>
          <p:cNvPr id="5" name="TextBox 4"/>
          <p:cNvSpPr txBox="1"/>
          <p:nvPr/>
        </p:nvSpPr>
        <p:spPr>
          <a:xfrm>
            <a:off x="1136174" y="1102246"/>
            <a:ext cx="34693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dirty="0">
                <a:solidFill>
                  <a:schemeClr val="tx2">
                    <a:lumMod val="50000"/>
                  </a:schemeClr>
                </a:solidFill>
              </a:rPr>
              <a:t>واقْفين حَدّو العِرّاب والعِرّابِة وَالأهل</a:t>
            </a:r>
            <a:endParaRPr lang="en-US" sz="3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0054" y="1498555"/>
            <a:ext cx="3706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الكاهِن عِمّ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بيعَمِّد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 طِفِل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9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771760" y="510988"/>
            <a:ext cx="5022615" cy="4787153"/>
          </a:xfrm>
          <a:prstGeom prst="cloudCallout">
            <a:avLst>
              <a:gd name="adj1" fmla="val -73633"/>
              <a:gd name="adj2" fmla="val 1787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rgbClr val="C00000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وهَلَّق رَح نْشوف مُقابَلِة مع </a:t>
            </a:r>
            <a:r>
              <a:rPr lang="ar-L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قُرنيليوس</a:t>
            </a:r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LB" sz="3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يَلْلي</a:t>
            </a:r>
            <a:r>
              <a:rPr lang="ar-LB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عَمَّدوا بُطرُس!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377" y="489369"/>
            <a:ext cx="4042768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الثّامِن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129" y="1089212"/>
            <a:ext cx="6422105" cy="224565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algn="ctr" rtl="1"/>
            <a:r>
              <a:rPr lang="ar-LB" sz="4500" b="1" dirty="0">
                <a:solidFill>
                  <a:schemeClr val="accent2">
                    <a:lumMod val="75000"/>
                  </a:schemeClr>
                </a:solidFill>
              </a:rPr>
              <a:t>على طَريقِ مُعَلِّمِه</a:t>
            </a:r>
            <a:endParaRPr lang="ar-LB" sz="4500" b="1" dirty="0">
              <a:solidFill>
                <a:srgbClr val="FF0000"/>
              </a:solidFill>
            </a:endParaRPr>
          </a:p>
          <a:p>
            <a:pPr algn="ctr" rtl="1"/>
            <a:endParaRPr lang="ar-LB" sz="4500" b="1" dirty="0"/>
          </a:p>
          <a:p>
            <a:pPr algn="ctr" rtl="1"/>
            <a:r>
              <a:rPr lang="ar-LB" sz="4500" b="1" dirty="0"/>
              <a:t>مِن أَسرارِ كَنيسَتي</a:t>
            </a:r>
          </a:p>
          <a:p>
            <a:pPr algn="ctr" rtl="1"/>
            <a:r>
              <a:rPr lang="ar-LB" sz="4500" b="1" dirty="0">
                <a:solidFill>
                  <a:schemeClr val="accent2">
                    <a:lumMod val="50000"/>
                  </a:schemeClr>
                </a:solidFill>
              </a:rPr>
              <a:t>«سِرّ المَعمودِيَّة»</a:t>
            </a:r>
          </a:p>
          <a:p>
            <a:pPr algn="l" rtl="1"/>
            <a:endParaRPr lang="ar-LB" sz="45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1"/>
            <a:r>
              <a:rPr lang="ar-LB" sz="4500" b="1" dirty="0">
                <a:solidFill>
                  <a:schemeClr val="accent2">
                    <a:lumMod val="75000"/>
                  </a:schemeClr>
                </a:solidFill>
              </a:rPr>
              <a:t>الجُزءُ الثّاني</a:t>
            </a:r>
          </a:p>
          <a:p>
            <a:pPr algn="ctr" rtl="1"/>
            <a:endParaRPr lang="ar-LB" sz="45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ar-LB" sz="4500" b="1" dirty="0"/>
          </a:p>
          <a:p>
            <a:pPr rtl="1"/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42">
        <p15:prstTrans prst="fracture"/>
      </p:transition>
    </mc:Choice>
    <mc:Fallback xmlns="">
      <p:transition spd="slow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6258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23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753"/>
            <a:ext cx="9144000" cy="58275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039047" y="0"/>
            <a:ext cx="4539787" cy="4262511"/>
          </a:xfrm>
          <a:prstGeom prst="cloudCallout">
            <a:avLst>
              <a:gd name="adj1" fmla="val -82050"/>
              <a:gd name="adj2" fmla="val 4090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مِن بَعد ما سْمِعْنا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قُرنيليوس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 شُو قال عَن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مَعمودِيْتو</a:t>
            </a:r>
            <a:endParaRPr lang="ar-LB" sz="3200" dirty="0">
              <a:solidFill>
                <a:schemeClr val="tx2">
                  <a:lumMod val="50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خَلّونا نِسمَع تِلميذ شو بِيقول!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2630"/>
            <a:ext cx="3764221" cy="39853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5" y="0"/>
            <a:ext cx="9045526" cy="61757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2737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77" y="330590"/>
            <a:ext cx="9048005" cy="6302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83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404807" y="759655"/>
            <a:ext cx="4274959" cy="3708286"/>
          </a:xfrm>
          <a:prstGeom prst="cloudCallout">
            <a:avLst>
              <a:gd name="adj1" fmla="val -90727"/>
              <a:gd name="adj2" fmla="val 1516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جَرْبوا جاوْبوا عَن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هَالأسئِلِة</a:t>
            </a:r>
            <a:endParaRPr lang="ar-LB" sz="3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71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739" y="89557"/>
            <a:ext cx="7244862" cy="67684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769" y="-191795"/>
            <a:ext cx="7244862" cy="7021662"/>
          </a:xfrm>
        </p:spPr>
      </p:pic>
      <p:sp>
        <p:nvSpPr>
          <p:cNvPr id="2" name="Rectangle 1"/>
          <p:cNvSpPr/>
          <p:nvPr/>
        </p:nvSpPr>
        <p:spPr>
          <a:xfrm>
            <a:off x="3699803" y="1716254"/>
            <a:ext cx="2307102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 err="1">
                <a:solidFill>
                  <a:schemeClr val="tx1"/>
                </a:solidFill>
              </a:rPr>
              <a:t>المَيرون</a:t>
            </a:r>
            <a:r>
              <a:rPr lang="ar-LB" b="1" dirty="0">
                <a:solidFill>
                  <a:schemeClr val="tx1"/>
                </a:solidFill>
              </a:rPr>
              <a:t> المقَدَّس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161" y="3936608"/>
            <a:ext cx="2745545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الظّفر والنَّصر والحُرِّيَّة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9020" y="4412565"/>
            <a:ext cx="2745545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 err="1">
                <a:solidFill>
                  <a:schemeClr val="tx1"/>
                </a:solidFill>
              </a:rPr>
              <a:t>الإستِنارَة</a:t>
            </a:r>
            <a:r>
              <a:rPr lang="ar-LB" b="1" dirty="0">
                <a:solidFill>
                  <a:schemeClr val="tx1"/>
                </a:solidFill>
              </a:rPr>
              <a:t> الجَديدَة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0743" y="4832251"/>
            <a:ext cx="2745545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حَمل نور المَسيح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4644" y="5718516"/>
            <a:ext cx="2745545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رائِحَة المُسيحِ العَطِرَة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2868" y="5280073"/>
            <a:ext cx="3073789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التَّطهير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9146" y="534574"/>
            <a:ext cx="6836898" cy="88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التَّغطيس في الماء، أُعَمِّدُكَ بِاسمِ الآبِ وَالأبنِ والرّوحِ القُدُس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663" y="2754921"/>
            <a:ext cx="6260123" cy="50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هُما يُعَبِّران عَن إيمانِ الكَنيسِة وَإيمانِ الأهلِ مَكان الطِّفل العاجِز بَعد عَن الكلام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536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7793" y="142126"/>
            <a:ext cx="5015129" cy="4739363"/>
          </a:xfrm>
          <a:prstGeom prst="cloudCallout">
            <a:avLst>
              <a:gd name="adj1" fmla="val -70991"/>
              <a:gd name="adj2" fmla="val 2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ومن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خ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ْ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ت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ُ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م ل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ِ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قا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ءْ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نا الي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َ</a:t>
            </a:r>
            <a:r>
              <a:rPr lang="ar-AE" sz="3800" b="1" dirty="0" err="1">
                <a:solidFill>
                  <a:schemeClr val="accent2">
                    <a:lumMod val="50000"/>
                  </a:schemeClr>
                </a:solidFill>
              </a:rPr>
              <a:t>وم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 بالعُصارَة </a:t>
            </a:r>
            <a:r>
              <a:rPr lang="ar-LB" sz="3800" b="1" dirty="0" err="1">
                <a:solidFill>
                  <a:schemeClr val="accent2">
                    <a:lumMod val="50000"/>
                  </a:schemeClr>
                </a:solidFill>
              </a:rPr>
              <a:t>يَلْلي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 لازم نِحْفَظَها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و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ب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ِهَال</a:t>
            </a:r>
            <a:r>
              <a:rPr lang="ar-AE" sz="3800" b="1" dirty="0">
                <a:solidFill>
                  <a:schemeClr val="accent2">
                    <a:lumMod val="50000"/>
                  </a:schemeClr>
                </a:solidFill>
              </a:rPr>
              <a:t>ص</a:t>
            </a:r>
            <a:r>
              <a:rPr lang="ar-LB" sz="3800" b="1" dirty="0">
                <a:solidFill>
                  <a:schemeClr val="accent2">
                    <a:lumMod val="50000"/>
                  </a:schemeClr>
                </a:solidFill>
              </a:rPr>
              <a:t>َّ</a:t>
            </a:r>
            <a:r>
              <a:rPr lang="ar-AE" sz="3800" b="1" dirty="0" err="1">
                <a:solidFill>
                  <a:schemeClr val="accent2">
                    <a:lumMod val="50000"/>
                  </a:schemeClr>
                </a:solidFill>
              </a:rPr>
              <a:t>لاة</a:t>
            </a:r>
            <a:endParaRPr lang="ar-LB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" y="753299"/>
            <a:ext cx="9138019" cy="5956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09" y="2872630"/>
            <a:ext cx="3764221" cy="3985370"/>
          </a:xfrm>
        </p:spPr>
      </p:pic>
      <p:sp>
        <p:nvSpPr>
          <p:cNvPr id="6" name="Cloud Callout 5"/>
          <p:cNvSpPr/>
          <p:nvPr/>
        </p:nvSpPr>
        <p:spPr>
          <a:xfrm>
            <a:off x="3767622" y="336176"/>
            <a:ext cx="4972966" cy="6064623"/>
          </a:xfrm>
          <a:prstGeom prst="cloudCallout">
            <a:avLst>
              <a:gd name="adj1" fmla="val -74618"/>
              <a:gd name="adj2" fmla="val 9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lvl="0" algn="ctr" rtl="1"/>
            <a:r>
              <a:rPr lang="ar-LB" sz="3200" dirty="0">
                <a:solidFill>
                  <a:schemeClr val="tx1"/>
                </a:solidFill>
              </a:rPr>
              <a:t>بِلِقاءْنا اليَوم رَح نِختُم تَعَرُّفنا عَ بُطرُس ورَح نْحَدِّد مَفاعيل سِرّ المَعمودِيَّة بِطَريقَة موجِزة، ونْسَمّي بَعض رُموزو وطُقوسو...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 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8" y="485933"/>
            <a:ext cx="8580777" cy="63720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776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0606" y="951106"/>
            <a:ext cx="4331477" cy="3197175"/>
          </a:xfrm>
          <a:prstGeom prst="cloudCallout">
            <a:avLst>
              <a:gd name="adj1" fmla="val -88253"/>
              <a:gd name="adj2" fmla="val 22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accent2">
                    <a:lumMod val="50000"/>
                  </a:schemeClr>
                </a:solidFill>
              </a:rPr>
              <a:t>باي باي، إلى الأُسْبوع القادِم</a:t>
            </a:r>
            <a:endParaRPr lang="ar-LB" sz="4125" dirty="0">
              <a:solidFill>
                <a:schemeClr val="bg1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</p:spPr>
      </p:pic>
      <p:sp>
        <p:nvSpPr>
          <p:cNvPr id="6" name="Cloud Callout 5"/>
          <p:cNvSpPr/>
          <p:nvPr/>
        </p:nvSpPr>
        <p:spPr>
          <a:xfrm>
            <a:off x="4114800" y="363072"/>
            <a:ext cx="4491317" cy="3146610"/>
          </a:xfrm>
          <a:prstGeom prst="cloudCallout">
            <a:avLst>
              <a:gd name="adj1" fmla="val -73355"/>
              <a:gd name="adj2" fmla="val 40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مين </a:t>
            </a:r>
            <a:r>
              <a:rPr lang="ar-LB" sz="3200" dirty="0" err="1">
                <a:solidFill>
                  <a:schemeClr val="tx1"/>
                </a:solidFill>
              </a:rPr>
              <a:t>بيِتْذَكَّر</a:t>
            </a:r>
            <a:r>
              <a:rPr lang="ar-LB" sz="3200" dirty="0">
                <a:solidFill>
                  <a:schemeClr val="tx1"/>
                </a:solidFill>
              </a:rPr>
              <a:t> أَهَمّ الأحداث </a:t>
            </a:r>
            <a:r>
              <a:rPr lang="ar-LB" sz="3200" dirty="0" err="1">
                <a:solidFill>
                  <a:schemeClr val="tx1"/>
                </a:solidFill>
              </a:rPr>
              <a:t>يَلْلي</a:t>
            </a:r>
            <a:r>
              <a:rPr lang="ar-LB" sz="3200" dirty="0">
                <a:solidFill>
                  <a:schemeClr val="tx1"/>
                </a:solidFill>
              </a:rPr>
              <a:t> شِفْناها المَرّة الماضيّة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4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7654"/>
            <a:ext cx="8713695" cy="6646217"/>
          </a:xfrm>
        </p:spPr>
      </p:pic>
      <p:sp>
        <p:nvSpPr>
          <p:cNvPr id="5" name="TextBox 4"/>
          <p:cNvSpPr txBox="1"/>
          <p:nvPr/>
        </p:nvSpPr>
        <p:spPr>
          <a:xfrm>
            <a:off x="1290919" y="806825"/>
            <a:ext cx="34693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dirty="0">
                <a:solidFill>
                  <a:schemeClr val="tx2">
                    <a:lumMod val="50000"/>
                  </a:schemeClr>
                </a:solidFill>
              </a:rPr>
              <a:t>بُطرُس انحَبَس بَس إِجا المَلاك </a:t>
            </a:r>
            <a:r>
              <a:rPr lang="ar-LB" sz="3400" dirty="0" err="1">
                <a:solidFill>
                  <a:schemeClr val="tx2">
                    <a:lumMod val="50000"/>
                  </a:schemeClr>
                </a:solidFill>
              </a:rPr>
              <a:t>خَلّصو</a:t>
            </a:r>
            <a:r>
              <a:rPr lang="ar-LB" sz="3400" dirty="0">
                <a:solidFill>
                  <a:schemeClr val="tx2">
                    <a:lumMod val="50000"/>
                  </a:schemeClr>
                </a:solidFill>
              </a:rPr>
              <a:t> مِن الحَبس</a:t>
            </a:r>
            <a:endParaRPr lang="en-US" sz="3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189" y="1160930"/>
            <a:ext cx="370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بُطرُس عَمَّد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قُرنيليوس</a:t>
            </a:r>
            <a:r>
              <a:rPr lang="ar-LB" sz="3200" dirty="0">
                <a:solidFill>
                  <a:schemeClr val="tx2">
                    <a:lumMod val="50000"/>
                  </a:schemeClr>
                </a:solidFill>
              </a:rPr>
              <a:t> (الوَثَنِي) مع أَهل </a:t>
            </a:r>
            <a:r>
              <a:rPr lang="ar-LB" sz="3200" dirty="0" err="1">
                <a:solidFill>
                  <a:schemeClr val="tx2">
                    <a:lumMod val="50000"/>
                  </a:schemeClr>
                </a:solidFill>
              </a:rPr>
              <a:t>بَيتو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09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515" y="2872630"/>
            <a:ext cx="3764221" cy="3985370"/>
          </a:xfrm>
        </p:spPr>
      </p:pic>
      <p:sp>
        <p:nvSpPr>
          <p:cNvPr id="6" name="Cloud Callout 5"/>
          <p:cNvSpPr/>
          <p:nvPr/>
        </p:nvSpPr>
        <p:spPr>
          <a:xfrm>
            <a:off x="4114800" y="363072"/>
            <a:ext cx="4491317" cy="3146610"/>
          </a:xfrm>
          <a:prstGeom prst="cloudCallout">
            <a:avLst>
              <a:gd name="adj1" fmla="val -73355"/>
              <a:gd name="adj2" fmla="val 40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برافو</a:t>
            </a:r>
            <a:r>
              <a:rPr lang="fr-CA" sz="3200" dirty="0">
                <a:solidFill>
                  <a:schemeClr val="tx1"/>
                </a:solidFill>
              </a:rPr>
              <a:t>!</a:t>
            </a:r>
            <a:r>
              <a:rPr lang="ar-LB" sz="3200" dirty="0">
                <a:solidFill>
                  <a:schemeClr val="tx1"/>
                </a:solidFill>
              </a:rPr>
              <a:t> وهلّق رَح مِنْشوف شو صار مَع بُطرُس بعد هيك.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8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8955741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dirty="0">
              <a:solidFill>
                <a:schemeClr val="tx1"/>
              </a:solidFill>
            </a:endParaRPr>
          </a:p>
          <a:p>
            <a:pPr algn="ctr"/>
            <a:endParaRPr lang="ar-LB" sz="3200" dirty="0">
              <a:solidFill>
                <a:schemeClr val="tx1"/>
              </a:solidFill>
            </a:endParaRPr>
          </a:p>
          <a:p>
            <a:pPr algn="ctr"/>
            <a:endParaRPr lang="ar-LB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5"/>
          <p:cNvSpPr/>
          <p:nvPr/>
        </p:nvSpPr>
        <p:spPr>
          <a:xfrm>
            <a:off x="5782235" y="0"/>
            <a:ext cx="3227294" cy="32272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بُطرُس </a:t>
            </a:r>
            <a:r>
              <a:rPr lang="ar-LB" sz="3200" b="1" dirty="0" err="1">
                <a:solidFill>
                  <a:schemeClr val="tx1"/>
                </a:solidFill>
              </a:rPr>
              <a:t>بيخْطُب</a:t>
            </a:r>
            <a:r>
              <a:rPr lang="ar-LB" sz="3200" b="1" dirty="0">
                <a:solidFill>
                  <a:schemeClr val="tx1"/>
                </a:solidFill>
              </a:rPr>
              <a:t> بمَجمَع أورَشَليم</a:t>
            </a:r>
            <a:r>
              <a:rPr lang="ar-LB" sz="32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LB" sz="2500" dirty="0">
                <a:solidFill>
                  <a:schemeClr val="tx1"/>
                </a:solidFill>
              </a:rPr>
              <a:t>(رُسُل 15/5-12)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154" y="4947989"/>
            <a:ext cx="861956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كان في ناس مِن اليَهود بيقولوا لَلوَثَنِيّين يَلْلِي آمَنوا بيَسوع "لازِم تِتْبَعوا شَريعِة موسَى أوَّلاً تَ تْآمنوا بِيَسوع".</a:t>
            </a:r>
            <a:endParaRPr lang="en-US" sz="2800" dirty="0"/>
          </a:p>
          <a:p>
            <a:pPr algn="ctr" rtl="1"/>
            <a:r>
              <a:rPr lang="ar-LB" sz="2800" dirty="0"/>
              <a:t> وصار في خلِاف كْبير. اِجتَمَعوا عِند الرُّسُل </a:t>
            </a:r>
            <a:endParaRPr lang="en-US" sz="2800" dirty="0"/>
          </a:p>
          <a:p>
            <a:pPr algn="ctr" rtl="1"/>
            <a:r>
              <a:rPr lang="ar-LB" sz="2800" dirty="0"/>
              <a:t>تَ يْشوفوا شو لازِم يَعِمْلوا.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91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651229" y="0"/>
            <a:ext cx="244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بَعد أَخِد ورَدّ،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LB" sz="3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قام بُطرُس وقَلْلُن</a:t>
            </a:r>
            <a:endParaRPr lang="en-US" sz="3200" dirty="0">
              <a:cs typeface="+mj-cs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990164" y="3334870"/>
            <a:ext cx="4303059" cy="2178424"/>
          </a:xfrm>
          <a:prstGeom prst="wedgeEllipseCallout">
            <a:avLst>
              <a:gd name="adj1" fmla="val 18933"/>
              <a:gd name="adj2" fmla="val -103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بتَعِرْفوا إِنّو الله ما بيفَرّق بَين اليَهود والوَثَنِيّين لَمّا بيآمْنو، ما تْجَرّبوا الله </a:t>
            </a:r>
            <a:r>
              <a:rPr lang="ar-LB" sz="2800" dirty="0"/>
              <a:t>؛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07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DE2C1"/>
      </a:accent1>
      <a:accent2>
        <a:srgbClr val="F9A846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1204</TotalTime>
  <Words>545</Words>
  <Application>Microsoft Office PowerPoint</Application>
  <PresentationFormat>On-screen Show (4:3)</PresentationFormat>
  <Paragraphs>72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Adobe Arabic</vt:lpstr>
      <vt:lpstr>Arial</vt:lpstr>
      <vt:lpstr>Tahoma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الثّامِن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EB5 اللقاء الثامن  الجُزءُ الثّاني</dc:title>
  <dc:creator>Michel Haddad</dc:creator>
  <cp:lastModifiedBy>Michel Haddad (Prof)</cp:lastModifiedBy>
  <cp:revision>120</cp:revision>
  <dcterms:created xsi:type="dcterms:W3CDTF">2020-08-25T06:38:39Z</dcterms:created>
  <dcterms:modified xsi:type="dcterms:W3CDTF">2022-02-04T20:55:33Z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FD7C1B79-3CB9-469C-B0E3-51DD368D87EB</vt:lpwstr>
  </property>
  <property fmtid="{D5CDD505-2E9C-101B-9397-08002B2CF9AE}" pid="3" name="ArticulatePath">
    <vt:lpwstr>EB5 اللقاء الثامن  الجزء الاول</vt:lpwstr>
  </property>
</Properties>
</file>