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331" r:id="rId3"/>
    <p:sldId id="301" r:id="rId4"/>
    <p:sldId id="289" r:id="rId5"/>
    <p:sldId id="259" r:id="rId6"/>
    <p:sldId id="290" r:id="rId7"/>
    <p:sldId id="342" r:id="rId8"/>
    <p:sldId id="303" r:id="rId9"/>
    <p:sldId id="397" r:id="rId10"/>
    <p:sldId id="343" r:id="rId11"/>
    <p:sldId id="398" r:id="rId12"/>
    <p:sldId id="423" r:id="rId13"/>
    <p:sldId id="401" r:id="rId14"/>
    <p:sldId id="402" r:id="rId15"/>
    <p:sldId id="404" r:id="rId16"/>
    <p:sldId id="403" r:id="rId17"/>
    <p:sldId id="422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5" r:id="rId27"/>
    <p:sldId id="424" r:id="rId28"/>
    <p:sldId id="416" r:id="rId29"/>
    <p:sldId id="425" r:id="rId30"/>
    <p:sldId id="426" r:id="rId31"/>
    <p:sldId id="417" r:id="rId32"/>
    <p:sldId id="427" r:id="rId33"/>
    <p:sldId id="419" r:id="rId34"/>
    <p:sldId id="317" r:id="rId35"/>
    <p:sldId id="394" r:id="rId36"/>
    <p:sldId id="420" r:id="rId37"/>
    <p:sldId id="421" r:id="rId38"/>
    <p:sldId id="287" r:id="rId39"/>
    <p:sldId id="285" r:id="rId40"/>
    <p:sldId id="283" r:id="rId41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02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3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01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6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3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9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6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5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6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897" y="1666926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417" y="4972757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الخامِس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86462" y="2400300"/>
            <a:ext cx="2881380" cy="2514600"/>
          </a:xfrm>
        </p:spPr>
      </p:pic>
      <p:sp>
        <p:nvSpPr>
          <p:cNvPr id="9" name="Cloud Callout 8"/>
          <p:cNvSpPr/>
          <p:nvPr/>
        </p:nvSpPr>
        <p:spPr>
          <a:xfrm>
            <a:off x="0" y="1714501"/>
            <a:ext cx="6363821" cy="4943475"/>
          </a:xfrm>
          <a:prstGeom prst="cloudCallout">
            <a:avLst>
              <a:gd name="adj1" fmla="val 63074"/>
              <a:gd name="adj2" fmla="val 70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"أَنا وْلِدت بِمَدينِة طَرسوس (بتِركيا اليَوم)، بِعَيلِة يَهودِيِّة متشَدِّدِة. تْربَيت تَربية دينِيِّة صارْمِة، حَتَّى إنُّو أَهلي بَعتُوني على أورَشَليم تَ إتعَلَّم أُمور الدّين عَلى يَدّ معَلِّم مَشهور إِسمو جملائيل.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5899" y="205473"/>
            <a:ext cx="6615113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000" b="1" dirty="0"/>
              <a:t>يَلْلي بنَعرفوا عَنّو هُوّي يَلّلي خَبَّرنا ياه بِأعمال الرُّسُل ورِسالِة مِن رَسَايلو بيقول</a:t>
            </a:r>
            <a:r>
              <a:rPr lang="ar-LB" dirty="0"/>
              <a:t>: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57800" y="257176"/>
            <a:ext cx="3886200" cy="3514725"/>
          </a:xfrm>
        </p:spPr>
      </p:pic>
      <p:sp>
        <p:nvSpPr>
          <p:cNvPr id="9" name="Cloud Callout 8"/>
          <p:cNvSpPr/>
          <p:nvPr/>
        </p:nvSpPr>
        <p:spPr>
          <a:xfrm>
            <a:off x="228599" y="1128711"/>
            <a:ext cx="4786313" cy="4672013"/>
          </a:xfrm>
          <a:prstGeom prst="cloudCallout">
            <a:avLst>
              <a:gd name="adj1" fmla="val 71118"/>
              <a:gd name="adj2" fmla="val -71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"ولَمَّا بَلَّشوا التّلاميز يعِلْنوا إنّو يَسوع المَصْلوب هُوّي المَسيح، فَار دَمّي وبَلَّشِت اضطّهِد المَسيحِيّين الأوّلين والكنيسِة... "</a:t>
            </a:r>
            <a:r>
              <a:rPr lang="ar-LB" sz="2800" dirty="0"/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43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353551" cy="7015163"/>
          </a:xfrm>
        </p:spPr>
      </p:pic>
      <p:sp>
        <p:nvSpPr>
          <p:cNvPr id="5" name="Cloud Callout 4"/>
          <p:cNvSpPr/>
          <p:nvPr/>
        </p:nvSpPr>
        <p:spPr>
          <a:xfrm>
            <a:off x="3843338" y="3614736"/>
            <a:ext cx="5072062" cy="3128963"/>
          </a:xfrm>
          <a:prstGeom prst="cloudCallout">
            <a:avLst>
              <a:gd name="adj1" fmla="val 3694"/>
              <a:gd name="adj2" fmla="val -13140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</a:endParaRPr>
          </a:p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"حَتّى إنّي كِنِت حاضِر يَوم يَلْلي قَتَلوا إسطِفانوس الشَّماس ورَجَموه وحَطُّوا تْيابُن حَدّي وأنا عَمّ بِتفَرَّج علَيْهُن.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 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73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163" y="0"/>
            <a:ext cx="9439273" cy="707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43050" y="0"/>
            <a:ext cx="5300663" cy="192881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نورٌ عَلى</a:t>
            </a:r>
          </a:p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 طَريق الشّام </a:t>
            </a:r>
            <a:r>
              <a:rPr lang="ar-LB" sz="2800" dirty="0">
                <a:solidFill>
                  <a:schemeClr val="bg1"/>
                </a:solidFill>
              </a:rPr>
              <a:t>(رُسُل 9/1-5)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73005"/>
            <a:ext cx="9329738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/>
              <a:t>عِرِف بولُس إِنّو بِمَدينِة الشّام في ناس آمَنوا بِالمَسيح، طَلَب مِن رُؤَساء الشَّعب إنُّو يَعطوه مَكتوب تَ يْرُوح يجِيْب يَلّلي صاروا مَسيحِيّة ويحُطُّن بِالسِّجن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17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14325" y="605523"/>
            <a:ext cx="295751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أَخَدْ مَعو ناس وحَرَس وراح عَ الشّام؛ والمَسافِة بَين أورَشَليم والشّام كَذا كِلُم. 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5972176" y="1257300"/>
            <a:ext cx="2700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200" b="1" dirty="0"/>
              <a:t>دمشق</a:t>
            </a:r>
            <a:endParaRPr lang="en-US" sz="4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38626" y="3571874"/>
            <a:ext cx="2662237" cy="733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200" b="1" dirty="0"/>
              <a:t>اورشليم</a:t>
            </a:r>
            <a:endParaRPr lang="en-US" sz="4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0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5075" y="0"/>
            <a:ext cx="29575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300" dirty="0"/>
              <a:t>قَبِل ما يوصَلوا عَ الشّام صار مَعو حادْثَة غَيَّرِت حَياتو تَمامًا؛ وهِنِّي ماشيِين شاف نور مِن السَّما أقوَى مِن نور الشَّمس... خَلاّه يوقَع عَالأَرض</a:t>
            </a:r>
            <a:endParaRPr lang="en-US" sz="3300" dirty="0"/>
          </a:p>
          <a:p>
            <a:pPr algn="ctr" rtl="1"/>
            <a:r>
              <a:rPr lang="ar-LB" sz="3300" dirty="0"/>
              <a:t>وسِمِع صَوت عَمّ بيقِلّلو</a:t>
            </a:r>
            <a:r>
              <a:rPr lang="en-US" sz="3300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48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972175" y="857250"/>
            <a:ext cx="3171825" cy="2641506"/>
          </a:xfrm>
          <a:prstGeom prst="cloudCallout">
            <a:avLst>
              <a:gd name="adj1" fmla="val 37082"/>
              <a:gd name="adj2" fmla="val -633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900" dirty="0">
                <a:solidFill>
                  <a:schemeClr val="tx1"/>
                </a:solidFill>
              </a:rPr>
              <a:t>شاول، شاول! لَيش عَمْ بتِضطّهِدْني؟ </a:t>
            </a:r>
            <a:endParaRPr lang="ar-LB" sz="2900" b="1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000250" y="4757737"/>
            <a:ext cx="2543175" cy="1585913"/>
          </a:xfrm>
          <a:prstGeom prst="wedgeRoundRectCallout">
            <a:avLst>
              <a:gd name="adj1" fmla="val 46582"/>
              <a:gd name="adj2" fmla="val -1014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مِين إنْتَ يا رَبّ؟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3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04386" y="443985"/>
            <a:ext cx="23647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3000" b="1" dirty="0"/>
              <a:t>قَلْلو الصَّوت:</a:t>
            </a:r>
            <a:endParaRPr lang="en-US" sz="3000" b="1" dirty="0"/>
          </a:p>
        </p:txBody>
      </p:sp>
      <p:sp>
        <p:nvSpPr>
          <p:cNvPr id="7" name="Cloud Callout 6"/>
          <p:cNvSpPr/>
          <p:nvPr/>
        </p:nvSpPr>
        <p:spPr>
          <a:xfrm>
            <a:off x="1914525" y="3714750"/>
            <a:ext cx="6143625" cy="2884394"/>
          </a:xfrm>
          <a:prstGeom prst="cloudCallout">
            <a:avLst>
              <a:gd name="adj1" fmla="val 18245"/>
              <a:gd name="adj2" fmla="val -801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أَنا يَسوع يَلْلي إنْتَ عَمْ بتِضطّهدو؛ بَس قوم وفوت عَ الشّام وهَونيك رَحْ بيقولولَك شو لازِمْ تَعمِل</a:t>
            </a:r>
            <a:endParaRPr lang="ar-LB" sz="29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9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813" y="5370731"/>
            <a:ext cx="7758112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قام شاول مِن عَ الأَرض وهُوّي مِش قاشِعْ شي، مَعْ إنّو عينَيه مَفتوحَة، أَخَدوه بِإيدو ودَخَلوه عَ الشّام. بقي 3 إيّام ما يِقْشَع، لا ياكُل ولا يِشْرَب.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70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913" y="0"/>
            <a:ext cx="2042412" cy="44624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dirty="0">
                <a:solidFill>
                  <a:schemeClr val="bg1"/>
                </a:solidFill>
              </a:rPr>
              <a:t>كان في بِالشّام تِلميز لَيَسوع إِسْمو حنَنيا. ظَهَرلو</a:t>
            </a:r>
            <a:br>
              <a:rPr lang="ar-LB" dirty="0">
                <a:solidFill>
                  <a:schemeClr val="bg1"/>
                </a:solidFill>
              </a:rPr>
            </a:br>
            <a:r>
              <a:rPr lang="ar-LB" dirty="0">
                <a:solidFill>
                  <a:schemeClr val="bg1"/>
                </a:solidFill>
              </a:rPr>
              <a:t> الرَّبّ وقَلْلو: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072188" y="4800600"/>
            <a:ext cx="2614611" cy="1598518"/>
          </a:xfrm>
          <a:prstGeom prst="cloudCallout">
            <a:avLst>
              <a:gd name="adj1" fmla="val 37082"/>
              <a:gd name="adj2" fmla="val -633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يا حَنَنيا!</a:t>
            </a:r>
            <a:endParaRPr lang="ar-LB" sz="2900" b="1" dirty="0">
              <a:solidFill>
                <a:schemeClr val="tx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285875" y="3514725"/>
            <a:ext cx="1928813" cy="1300162"/>
          </a:xfrm>
          <a:prstGeom prst="wedgeEllipseCallout">
            <a:avLst>
              <a:gd name="adj1" fmla="val 56204"/>
              <a:gd name="adj2" fmla="val -957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أْمور يا رَبّ</a:t>
            </a:r>
            <a:endParaRPr lang="ar-LB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4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1150" y="0"/>
            <a:ext cx="50816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</p:spPr>
      </p:pic>
      <p:sp>
        <p:nvSpPr>
          <p:cNvPr id="6" name="Cloud Callout 5"/>
          <p:cNvSpPr/>
          <p:nvPr/>
        </p:nvSpPr>
        <p:spPr>
          <a:xfrm>
            <a:off x="0" y="914401"/>
            <a:ext cx="4529137" cy="4814887"/>
          </a:xfrm>
          <a:prstGeom prst="cloudCallout">
            <a:avLst>
              <a:gd name="adj1" fmla="val 46771"/>
              <a:gd name="adj2" fmla="val -6104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"</a:t>
            </a:r>
            <a:r>
              <a:rPr lang="ar-LB" sz="2600" dirty="0">
                <a:solidFill>
                  <a:schemeClr val="tx1"/>
                </a:solidFill>
              </a:rPr>
              <a:t>قُوم وروح عَبَيت يَهوذا واسأل عَن شاول مِن طَرسوس، رَحْ تْلاقيه عَم بيصَلِّي وعَمْ يْشوف حَدا إِسمو حَنَنيا بيدخُل علَيه وبِيحُطّ إيدو عَ عينَيه ليِقْشَع عَن جْديد</a:t>
            </a:r>
            <a:r>
              <a:rPr lang="ar-LB" sz="3200" dirty="0">
                <a:solidFill>
                  <a:schemeClr val="tx1"/>
                </a:solidFill>
              </a:rPr>
              <a:t>". </a:t>
            </a:r>
            <a:endParaRPr lang="ar-LB" sz="29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7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394" y="0"/>
            <a:ext cx="9246394" cy="6934796"/>
          </a:xfrm>
        </p:spPr>
      </p:pic>
      <p:sp>
        <p:nvSpPr>
          <p:cNvPr id="6" name="Cloud Callout 5"/>
          <p:cNvSpPr/>
          <p:nvPr/>
        </p:nvSpPr>
        <p:spPr>
          <a:xfrm>
            <a:off x="0" y="3343274"/>
            <a:ext cx="4271963" cy="3514725"/>
          </a:xfrm>
          <a:prstGeom prst="cloudCallout">
            <a:avLst>
              <a:gd name="adj1" fmla="val 66296"/>
              <a:gd name="adj2" fmla="val 871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"</a:t>
            </a:r>
            <a:r>
              <a:rPr lang="ar-LB" sz="2500" dirty="0">
                <a:solidFill>
                  <a:schemeClr val="tx1"/>
                </a:solidFill>
              </a:rPr>
              <a:t>بَس يا رَبّ أنا سْمِعْت إنّو هَالرِّجال كتار بيخافوا منّو لأنّو بيضطّهد يَلْلي بيآمْنوا فيك. وإجا لَهون تَ يحِطْنا بِالحَبِس</a:t>
            </a:r>
            <a:r>
              <a:rPr lang="ar-LB" sz="2800" dirty="0">
                <a:solidFill>
                  <a:schemeClr val="tx1"/>
                </a:solidFill>
              </a:rPr>
              <a:t>"</a:t>
            </a:r>
            <a:endParaRPr lang="ar-LB" sz="2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1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277351" cy="6958013"/>
          </a:xfrm>
        </p:spPr>
      </p:pic>
      <p:sp>
        <p:nvSpPr>
          <p:cNvPr id="6" name="Cloud Callout 5"/>
          <p:cNvSpPr/>
          <p:nvPr/>
        </p:nvSpPr>
        <p:spPr>
          <a:xfrm>
            <a:off x="4929187" y="3435927"/>
            <a:ext cx="4271963" cy="3422073"/>
          </a:xfrm>
          <a:prstGeom prst="cloudCallout">
            <a:avLst>
              <a:gd name="adj1" fmla="val 13454"/>
              <a:gd name="adj2" fmla="val -10302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chemeClr val="tx1"/>
                </a:solidFill>
              </a:rPr>
              <a:t>"روح! هَالرِّجال أنا خْتَرتُو! وهُوّي يَلْلي رَحْ بيِنْشُر إِسْمي بَين الشّعوب الوَثَنِيّة، وبُكرا بيشوف قدَيش بَدّو يِتعَذَّب كِرمال إِسمي</a:t>
            </a:r>
            <a:r>
              <a:rPr lang="ar-LB" sz="2800" dirty="0">
                <a:solidFill>
                  <a:schemeClr val="tx1"/>
                </a:solidFill>
              </a:rPr>
              <a:t>"</a:t>
            </a:r>
            <a:endParaRPr lang="ar-LB" sz="2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241" y="0"/>
            <a:ext cx="9257241" cy="6942931"/>
          </a:xfrm>
        </p:spPr>
      </p:pic>
      <p:sp>
        <p:nvSpPr>
          <p:cNvPr id="5" name="Rectangle 4"/>
          <p:cNvSpPr/>
          <p:nvPr/>
        </p:nvSpPr>
        <p:spPr>
          <a:xfrm>
            <a:off x="2957513" y="0"/>
            <a:ext cx="2557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راح حَنَنيا عَ بَيت يَهوذا 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وحَطّ إيدَيه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عَ بولس 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وقال:</a:t>
            </a:r>
            <a:endParaRPr lang="en-US" sz="2800" dirty="0"/>
          </a:p>
        </p:txBody>
      </p:sp>
      <p:sp>
        <p:nvSpPr>
          <p:cNvPr id="7" name="Oval Callout 6"/>
          <p:cNvSpPr/>
          <p:nvPr/>
        </p:nvSpPr>
        <p:spPr>
          <a:xfrm>
            <a:off x="942975" y="3886200"/>
            <a:ext cx="7658100" cy="2814638"/>
          </a:xfrm>
          <a:prstGeom prst="wedgeEllipseCallout">
            <a:avLst>
              <a:gd name="adj1" fmla="val -13945"/>
              <a:gd name="adj2" fmla="val -9066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خَيي شاول، الرّبّ بَعَتْني، وهُوِّي يَسوع يَلّلي ظَهَرلَك عَ الطّريق وإنتَ جايي، بَعَتني لعِندَك تَ تِرجَع تْشوف وتْنال الرّوح القُدُس</a:t>
            </a:r>
            <a:endParaRPr lang="ar-LB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57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114425" y="285749"/>
            <a:ext cx="44291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وَقتا وقِعْ مِن عينَيه مِتِل القْشور وصار يِقْشَع.</a:t>
            </a:r>
          </a:p>
          <a:p>
            <a:pPr algn="ctr" rtl="1"/>
            <a:r>
              <a:rPr lang="ar-LB" sz="3200" dirty="0"/>
              <a:t> قام وتعَمَّد وأكَل</a:t>
            </a:r>
          </a:p>
          <a:p>
            <a:pPr algn="ctr" rtl="1"/>
            <a:r>
              <a:rPr lang="ar-LB" sz="3200" dirty="0"/>
              <a:t> ورِجْعِتْلو قُوّتو</a:t>
            </a:r>
            <a:r>
              <a:rPr lang="ar-LB" sz="3000" dirty="0"/>
              <a:t>.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449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6286500" y="-2"/>
            <a:ext cx="2857499" cy="37290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LB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بقي شاول مَع التّلاميز يَلْلي كانوا بِالشّام وصار يْقول بِالمَجامِع ووَيْن</a:t>
            </a:r>
          </a:p>
          <a:p>
            <a:pPr algn="ctr" rtl="1"/>
            <a:r>
              <a:rPr lang="ar-LB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ما كان إِنّو يَسوع </a:t>
            </a:r>
          </a:p>
          <a:p>
            <a:pPr algn="ctr" rtl="1"/>
            <a:r>
              <a:rPr lang="ar-LB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هُوّي إبن اللّه.</a:t>
            </a:r>
          </a:p>
          <a:p>
            <a:pPr algn="ctr" rtl="1"/>
            <a:r>
              <a:rPr lang="ar-LB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وصاروا النّاس يِتعَجَّبوا ويقولو:</a:t>
            </a:r>
            <a:endParaRPr lang="en-US" sz="26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2514600" y="4800600"/>
            <a:ext cx="4614863" cy="1671638"/>
          </a:xfrm>
          <a:prstGeom prst="wedgeRectCallout">
            <a:avLst>
              <a:gd name="adj1" fmla="val -35676"/>
              <a:gd name="adj2" fmla="val -93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مِش هَيْدا يَلْلي إجا مِن أورَشَليم تَ يحُطّ المَسيحِيّين بِالحَبِس؟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012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43" y="0"/>
            <a:ext cx="9181043" cy="6885782"/>
          </a:xfrm>
        </p:spPr>
      </p:pic>
      <p:sp>
        <p:nvSpPr>
          <p:cNvPr id="5" name="Oval 4"/>
          <p:cNvSpPr/>
          <p:nvPr/>
        </p:nvSpPr>
        <p:spPr>
          <a:xfrm>
            <a:off x="3529013" y="214312"/>
            <a:ext cx="4772023" cy="177165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هَرَبٌ في اللَّيل </a:t>
            </a:r>
            <a:endParaRPr lang="en-US" sz="4000" b="1" dirty="0"/>
          </a:p>
          <a:p>
            <a:pPr algn="ctr" rtl="1"/>
            <a:r>
              <a:rPr lang="ar-LB" sz="2800" dirty="0"/>
              <a:t>(رُسُل 9/22-30)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28675" y="5473005"/>
            <a:ext cx="7258050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ولَكِن شاول ما كانِتْ فِرقانِه مَعو وصار يبَرهِن لَلّناس إِنّو يَسوع هُوّي المَسيح، </a:t>
            </a:r>
          </a:p>
          <a:p>
            <a:pPr algn="ctr" rtl="1"/>
            <a:r>
              <a:rPr lang="ar-LB" sz="2800" dirty="0"/>
              <a:t>وصارو اليَهود بَدُّن يقِتْلوه</a:t>
            </a:r>
            <a:r>
              <a:rPr lang="ar-LB" dirty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105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258" y="-1"/>
            <a:ext cx="9353551" cy="70151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00550" y="1197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2800" dirty="0"/>
              <a:t>عِرِف شاول شو بَدُّن يَعِمْلوا فيه، </a:t>
            </a:r>
            <a:r>
              <a:rPr lang="ar-LB" sz="2800" b="1" dirty="0"/>
              <a:t>بَس كيف بَدّو يهرُب وأَبواب المَدينِة مُراقَبِة؟! 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579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162735"/>
            <a:ext cx="29003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000" dirty="0"/>
              <a:t>إِجو التّلاميز وأخَدوه بِاللّيل ونَزَّلوه مِن فَوق أسوار المَدينِة بِسَلّة مِن هَالسّلال الكْبار</a:t>
            </a:r>
            <a:r>
              <a:rPr lang="ar-LB" dirty="0"/>
              <a:t>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998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353551" cy="7015163"/>
          </a:xfrm>
        </p:spPr>
      </p:pic>
      <p:sp>
        <p:nvSpPr>
          <p:cNvPr id="5" name="Rectangle 4"/>
          <p:cNvSpPr/>
          <p:nvPr/>
        </p:nvSpPr>
        <p:spPr>
          <a:xfrm>
            <a:off x="414338" y="5842337"/>
            <a:ext cx="851535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رِجِع شاول عَ أورَشَليم وحاوَل ينضَمّ لَلتّلاميز، بَس الكِلّ كانوا خايْفين مِنّو وما كانوا يصَدْقوا إِنّو هُوِّي كَمان تِلميز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1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56"/>
          <a:stretch/>
        </p:blipFill>
        <p:spPr>
          <a:xfrm>
            <a:off x="1449324" y="-1071563"/>
            <a:ext cx="5788152" cy="79295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7175" y="5356443"/>
            <a:ext cx="8458200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كان في تِلميز إسمو بَرنابا أخَدو بِإيدو لَعِنْد الرُّسُل وخَبَّرُن كيف ظَهَرلو الرّبّ عَلى طَريقِ الشّام وكيف صار يِحكي بِجُرأة عَن يَسوع؛ . كِرْمال هَيك صار بَدُّن يقِتْلوه</a:t>
            </a:r>
            <a:r>
              <a:rPr lang="ar-LB" sz="2800" dirty="0"/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569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162735"/>
            <a:ext cx="29003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3000" dirty="0"/>
              <a:t>إجو التلاميذ وأخدوه بالليل ونزَّلوه من فَوق أسوار المدينة بسلّة من هالسلال الكبار</a:t>
            </a:r>
            <a:r>
              <a:rPr lang="ar-LB" dirty="0"/>
              <a:t>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6043613" y="0"/>
            <a:ext cx="31003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600" dirty="0"/>
              <a:t>ولَمّا عِرفوا الإِخوِة بِالأَمر، أخَدوه عَلى قَيصَرِيّة وَمِن هونيك رِكِب سَفينِة ورَاحْ عَ طَرسوس.</a:t>
            </a:r>
          </a:p>
          <a:p>
            <a:pPr algn="ctr" rtl="1"/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074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96400" cy="6972300"/>
          </a:xfrm>
        </p:spPr>
      </p:pic>
      <p:sp>
        <p:nvSpPr>
          <p:cNvPr id="5" name="Rectangle 4"/>
          <p:cNvSpPr/>
          <p:nvPr/>
        </p:nvSpPr>
        <p:spPr>
          <a:xfrm>
            <a:off x="1243013" y="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3000" dirty="0"/>
              <a:t>وصار شاول يِتوَجَّه</a:t>
            </a:r>
            <a:endParaRPr lang="en-US" sz="3000" dirty="0"/>
          </a:p>
          <a:p>
            <a:pPr algn="ctr" rtl="1"/>
            <a:r>
              <a:rPr lang="ar-LB" sz="3000" dirty="0"/>
              <a:t> لِليَهود،</a:t>
            </a:r>
            <a:endParaRPr lang="en-US" sz="3000" dirty="0"/>
          </a:p>
          <a:p>
            <a:pPr algn="ctr" rtl="1"/>
            <a:r>
              <a:rPr lang="ar-LB" sz="3000" dirty="0"/>
              <a:t> خاصّةً يَلْلي</a:t>
            </a:r>
            <a:endParaRPr lang="en-US" sz="3000" dirty="0"/>
          </a:p>
          <a:p>
            <a:pPr algn="ctr" rtl="1"/>
            <a:r>
              <a:rPr lang="ar-LB" sz="3000" dirty="0"/>
              <a:t> بيِحْكوا يونانِي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822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957455" y="1"/>
            <a:ext cx="3315132" cy="2872604"/>
          </a:xfrm>
          <a:prstGeom prst="cloudCallout">
            <a:avLst>
              <a:gd name="adj1" fmla="val 817"/>
              <a:gd name="adj2" fmla="val 948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وهَلَّق جَربوا عمِلوا هَالنَّشاطات</a:t>
            </a:r>
            <a:endParaRPr lang="ar-LB" sz="30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982" y="803565"/>
            <a:ext cx="6469146" cy="62761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285" y="4386263"/>
            <a:ext cx="2334580" cy="2471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9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4" y="-1"/>
            <a:ext cx="9057137" cy="625792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2271713"/>
            <a:ext cx="463693" cy="5333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38" y="2910476"/>
            <a:ext cx="485775" cy="558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963" y="4791663"/>
            <a:ext cx="485775" cy="5587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1" y="3558176"/>
            <a:ext cx="485775" cy="5587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64" y="4167775"/>
            <a:ext cx="485775" cy="558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126" y="5506039"/>
            <a:ext cx="485775" cy="558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225" y="220882"/>
            <a:ext cx="9708225" cy="62942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6534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225" y="220882"/>
            <a:ext cx="9708225" cy="629421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296" y="1431616"/>
            <a:ext cx="1158368" cy="11020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43675" y="4414838"/>
            <a:ext cx="16002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b="1" dirty="0">
                <a:solidFill>
                  <a:schemeClr val="tx1"/>
                </a:solidFill>
              </a:rPr>
              <a:t>عاد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5975" y="5195888"/>
            <a:ext cx="16002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b="1" dirty="0">
                <a:solidFill>
                  <a:schemeClr val="tx1"/>
                </a:solidFill>
              </a:rPr>
              <a:t>يَنضَمّ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5824538"/>
            <a:ext cx="16002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b="1" dirty="0">
                <a:solidFill>
                  <a:schemeClr val="tx1"/>
                </a:solidFill>
              </a:rPr>
              <a:t>خاف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0837" y="5862638"/>
            <a:ext cx="16002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b="1" dirty="0">
                <a:solidFill>
                  <a:schemeClr val="tx1"/>
                </a:solidFill>
              </a:rPr>
              <a:t>يَعرفوا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782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06" y="2674937"/>
            <a:ext cx="6246621" cy="3881437"/>
          </a:xfrm>
        </p:spPr>
      </p:pic>
      <p:sp>
        <p:nvSpPr>
          <p:cNvPr id="4" name="Cloud Callout 3"/>
          <p:cNvSpPr/>
          <p:nvPr/>
        </p:nvSpPr>
        <p:spPr>
          <a:xfrm>
            <a:off x="2493372" y="395848"/>
            <a:ext cx="5015129" cy="1818715"/>
          </a:xfrm>
          <a:prstGeom prst="cloudCallout">
            <a:avLst>
              <a:gd name="adj1" fmla="val -75046"/>
              <a:gd name="adj2" fmla="val 38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الزّوادِة يَلْلي لازِم ناخِدها مِن هَاللّقاء هِيي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6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6384" y="553010"/>
            <a:ext cx="5015129" cy="3998497"/>
          </a:xfrm>
          <a:prstGeom prst="cloudCallout">
            <a:avLst>
              <a:gd name="adj1" fmla="val -68665"/>
              <a:gd name="adj2" fmla="val 26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600" b="1" dirty="0">
                <a:solidFill>
                  <a:schemeClr val="tx1"/>
                </a:solidFill>
              </a:rPr>
              <a:t>ومن</a:t>
            </a:r>
            <a:r>
              <a:rPr lang="ar-LB" sz="4600" b="1" dirty="0">
                <a:solidFill>
                  <a:schemeClr val="tx1"/>
                </a:solidFill>
              </a:rPr>
              <a:t>ِ</a:t>
            </a:r>
            <a:r>
              <a:rPr lang="ar-AE" sz="4600" b="1" dirty="0">
                <a:solidFill>
                  <a:schemeClr val="tx1"/>
                </a:solidFill>
              </a:rPr>
              <a:t>خت</a:t>
            </a:r>
            <a:r>
              <a:rPr lang="ar-LB" sz="4600" b="1" dirty="0">
                <a:solidFill>
                  <a:schemeClr val="tx1"/>
                </a:solidFill>
              </a:rPr>
              <a:t>ُ</a:t>
            </a:r>
            <a:r>
              <a:rPr lang="ar-AE" sz="4600" b="1" dirty="0">
                <a:solidFill>
                  <a:schemeClr val="tx1"/>
                </a:solidFill>
              </a:rPr>
              <a:t>م ل</a:t>
            </a:r>
            <a:r>
              <a:rPr lang="ar-LB" sz="4600" b="1" dirty="0">
                <a:solidFill>
                  <a:schemeClr val="tx1"/>
                </a:solidFill>
              </a:rPr>
              <a:t>ِ</a:t>
            </a:r>
            <a:r>
              <a:rPr lang="ar-AE" sz="4600" b="1" dirty="0">
                <a:solidFill>
                  <a:schemeClr val="tx1"/>
                </a:solidFill>
              </a:rPr>
              <a:t>قا</a:t>
            </a:r>
            <a:r>
              <a:rPr lang="ar-LB" sz="4600" b="1" dirty="0">
                <a:solidFill>
                  <a:schemeClr val="tx1"/>
                </a:solidFill>
              </a:rPr>
              <a:t>ءْ</a:t>
            </a:r>
            <a:r>
              <a:rPr lang="ar-AE" sz="4600" b="1" dirty="0">
                <a:solidFill>
                  <a:schemeClr val="tx1"/>
                </a:solidFill>
              </a:rPr>
              <a:t>نا الي</a:t>
            </a:r>
            <a:r>
              <a:rPr lang="ar-LB" sz="4600" b="1" dirty="0">
                <a:solidFill>
                  <a:schemeClr val="tx1"/>
                </a:solidFill>
              </a:rPr>
              <a:t>َ</a:t>
            </a:r>
            <a:r>
              <a:rPr lang="ar-AE" sz="4600" b="1" dirty="0">
                <a:solidFill>
                  <a:schemeClr val="tx1"/>
                </a:solidFill>
              </a:rPr>
              <a:t>وم ب</a:t>
            </a:r>
            <a:r>
              <a:rPr lang="ar-LB" sz="4600" b="1" dirty="0">
                <a:solidFill>
                  <a:schemeClr val="tx1"/>
                </a:solidFill>
              </a:rPr>
              <a:t>ِهَال</a:t>
            </a:r>
            <a:r>
              <a:rPr lang="ar-AE" sz="4600" b="1" dirty="0">
                <a:solidFill>
                  <a:schemeClr val="tx1"/>
                </a:solidFill>
              </a:rPr>
              <a:t>ص</a:t>
            </a:r>
            <a:r>
              <a:rPr lang="ar-LB" sz="4600" b="1" dirty="0">
                <a:solidFill>
                  <a:schemeClr val="tx1"/>
                </a:solidFill>
              </a:rPr>
              <a:t>َّ</a:t>
            </a:r>
            <a:r>
              <a:rPr lang="ar-AE" sz="4600" b="1" dirty="0">
                <a:solidFill>
                  <a:schemeClr val="tx1"/>
                </a:solidFill>
              </a:rPr>
              <a:t>لاة</a:t>
            </a:r>
            <a:endParaRPr lang="ar-LB" sz="4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" y="2843213"/>
            <a:ext cx="3576091" cy="378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2"/>
          <a:stretch/>
        </p:blipFill>
        <p:spPr>
          <a:xfrm>
            <a:off x="228600" y="253878"/>
            <a:ext cx="8485667" cy="6318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971800" y="357188"/>
            <a:ext cx="5014913" cy="4402231"/>
          </a:xfrm>
          <a:prstGeom prst="cloudCallout">
            <a:avLst>
              <a:gd name="adj1" fmla="val -59160"/>
              <a:gd name="adj2" fmla="val 37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اليَوم رَح نِتعَرَّف عَ شَخصِيّة جديدِة مِن أَهَمّ شَخصِيّات كنيسِتْنا...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3" y="3475199"/>
            <a:ext cx="3195089" cy="3382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059254" y="451884"/>
            <a:ext cx="4331477" cy="3197175"/>
          </a:xfrm>
          <a:prstGeom prst="cloudCallout">
            <a:avLst>
              <a:gd name="adj1" fmla="val -82975"/>
              <a:gd name="adj2" fmla="val 51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</a:t>
            </a:r>
            <a:r>
              <a:rPr lang="ar-LB" sz="4125">
                <a:solidFill>
                  <a:schemeClr val="tx1"/>
                </a:solidFill>
              </a:rPr>
              <a:t>إلى الأُسبوع القادِم</a:t>
            </a:r>
            <a:r>
              <a:rPr lang="en-US" sz="4125" dirty="0">
                <a:solidFill>
                  <a:schemeClr val="tx1"/>
                </a:solidFill>
              </a:rPr>
              <a:t>.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2" y="2914650"/>
            <a:ext cx="3576091" cy="378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831575" y="774047"/>
            <a:ext cx="4840940" cy="2070848"/>
          </a:xfrm>
          <a:prstGeom prst="cloudCallout">
            <a:avLst>
              <a:gd name="adj1" fmla="val -62185"/>
              <a:gd name="adj2" fmla="val 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هَدَفْنا مِن هَاللِّقاء؟</a:t>
            </a:r>
            <a:endParaRPr lang="en-US" sz="4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223" y="4124839"/>
            <a:ext cx="7436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 rtl="1">
              <a:buFontTx/>
              <a:buChar char="-"/>
            </a:pPr>
            <a:r>
              <a:rPr lang="ar-LB" sz="3600" b="1" dirty="0">
                <a:solidFill>
                  <a:schemeClr val="accent1">
                    <a:lumMod val="75000"/>
                  </a:schemeClr>
                </a:solidFill>
              </a:rPr>
              <a:t>نْفَسِّر</a:t>
            </a:r>
            <a:r>
              <a:rPr lang="ar-LB" sz="3600" dirty="0"/>
              <a:t> الحَدَث يَلْلي غَيَّر فيه الرَّبّ يَسوع حَياة بولُس (شاول)، وخَلّاه يِنتِقِل مِن مِضطِّهد لَلمَسيحِيّين </a:t>
            </a:r>
          </a:p>
          <a:p>
            <a:pPr algn="ctr" rtl="1"/>
            <a:r>
              <a:rPr lang="ar-LB" sz="3600" dirty="0"/>
              <a:t>لَمُبَشِّر بِقِيامِة المَسيح.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88" y="364752"/>
            <a:ext cx="2571858" cy="3039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810411" y="128016"/>
            <a:ext cx="3469480" cy="2949107"/>
          </a:xfrm>
          <a:prstGeom prst="cloudCallout">
            <a:avLst>
              <a:gd name="adj1" fmla="val -3224"/>
              <a:gd name="adj2" fmla="val 6992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أَصدِقائي!</a:t>
            </a:r>
          </a:p>
          <a:p>
            <a:pPr algn="ctr" rtl="1"/>
            <a:r>
              <a:rPr lang="ar-LB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تطَلّعوا مْنِيح بِهالرُّسوم وقولولِي حَياة أيّ قِدّيس بتِختِصِر؟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085" y="2900378"/>
            <a:ext cx="3738013" cy="3957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3824" y="657225"/>
            <a:ext cx="5074505" cy="5843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70" y="1547468"/>
            <a:ext cx="6586630" cy="531053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728788" y="285751"/>
            <a:ext cx="4557712" cy="1014412"/>
          </a:xfrm>
          <a:prstGeom prst="wedgeRoundRectCallout">
            <a:avLst>
              <a:gd name="adj1" fmla="val -20833"/>
              <a:gd name="adj2" fmla="val 1371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حَياة القِدّيس بولُس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62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131342" y="257174"/>
            <a:ext cx="5627735" cy="4303059"/>
          </a:xfrm>
          <a:prstGeom prst="cloudCallout">
            <a:avLst>
              <a:gd name="adj1" fmla="val -56984"/>
              <a:gd name="adj2" fmla="val 3503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rgbClr val="C00000"/>
                </a:solidFill>
              </a:rPr>
              <a:t>برافو ! </a:t>
            </a:r>
          </a:p>
          <a:p>
            <a:pPr algn="ctr" rtl="1"/>
            <a:r>
              <a:rPr lang="ar-L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إِجابِةصَحيحَة... وهَلَّق رَح نْشوف شو بيخَبِّرنا الكتاب المقَدّس عَن شاول يَلْلي صار بولُس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" y="3071813"/>
            <a:ext cx="3576091" cy="378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73992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400" dirty="0">
              <a:solidFill>
                <a:schemeClr val="tx1"/>
              </a:solidFill>
            </a:endParaRPr>
          </a:p>
          <a:p>
            <a:pPr algn="ctr" rtl="1"/>
            <a:endParaRPr lang="ar-LB" sz="3400" dirty="0">
              <a:solidFill>
                <a:schemeClr val="tx1"/>
              </a:solidFill>
            </a:endParaRPr>
          </a:p>
          <a:p>
            <a:pPr algn="ctr" rtl="1"/>
            <a:endParaRPr lang="ar-LB" sz="3400" dirty="0">
              <a:solidFill>
                <a:schemeClr val="tx1"/>
              </a:solidFill>
            </a:endParaRPr>
          </a:p>
          <a:p>
            <a:pPr algn="ctr" rtl="1"/>
            <a:r>
              <a:rPr lang="ar-LB" sz="3400" dirty="0">
                <a:solidFill>
                  <a:schemeClr val="tx1"/>
                </a:solidFill>
              </a:rPr>
              <a:t>في شَخص كْتير مهِمّ بِالكْنيسِة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ar-LB" sz="3400" dirty="0">
                <a:solidFill>
                  <a:schemeClr val="tx1"/>
                </a:solidFill>
              </a:rPr>
              <a:t>ما كان مِن تْلاميز يَسوع مِتِل بُطرُس أو يوحَنّا. بَس تعَرَّف عَلى يَسوع، وتغَيَّرِت حَياتو بِالمَرّة، هَالشَّخِص هُوّي شاوُل -يَلّلي مَعْروف بِبولُس- مار بولُس - القِدّيس بولُس، رَسول الأُمَم مِتِل ما بيسَمّوه كَمان.</a:t>
            </a:r>
          </a:p>
          <a:p>
            <a:pPr algn="ctr" rtl="1"/>
            <a:r>
              <a:rPr lang="ar-LB" sz="3400" dirty="0">
                <a:solidFill>
                  <a:schemeClr val="tx1"/>
                </a:solidFill>
              </a:rPr>
              <a:t>بَدْنا نِلحَقُو ونْشوف شو صار مَعو، مِتِل ما لحِقْنا بُطرُس وشِفْنا شو عِمِل.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86013" y="228601"/>
            <a:ext cx="4500562" cy="152876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 ظُلمَة وَنور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490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6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7B175"/>
      </a:accent1>
      <a:accent2>
        <a:srgbClr val="F7CD75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1431</TotalTime>
  <Words>748</Words>
  <Application>Microsoft Office PowerPoint</Application>
  <PresentationFormat>On-screen Show (4:3)</PresentationFormat>
  <Paragraphs>82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Adobe Arabic</vt:lpstr>
      <vt:lpstr>Arial</vt:lpstr>
      <vt:lpstr>Times New Roman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كان في بِالشّام تِلميز لَيَسوع إِسْمو حنَنيا. ظَهَرلو  الرَّبّ وقَلْلو: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EB5 اللقاء التاسع</dc:title>
  <dc:creator>Michel Haddad</dc:creator>
  <cp:lastModifiedBy>Michel Haddad (Prof)</cp:lastModifiedBy>
  <cp:revision>109</cp:revision>
  <dcterms:created xsi:type="dcterms:W3CDTF">2020-08-25T06:38:39Z</dcterms:created>
  <dcterms:modified xsi:type="dcterms:W3CDTF">2022-02-04T20:57:24Z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83D0072B-EEC9-4252-B52F-66DE8F75B68B</vt:lpwstr>
  </property>
  <property fmtid="{D5CDD505-2E9C-101B-9397-08002B2CF9AE}" pid="3" name="ArticulatePath">
    <vt:lpwstr>EB5 اللقاء التاسع</vt:lpwstr>
  </property>
</Properties>
</file>