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49"/>
  </p:notesMasterIdLst>
  <p:sldIdLst>
    <p:sldId id="257" r:id="rId2"/>
    <p:sldId id="331" r:id="rId3"/>
    <p:sldId id="472" r:id="rId4"/>
    <p:sldId id="301" r:id="rId5"/>
    <p:sldId id="482" r:id="rId6"/>
    <p:sldId id="289" r:id="rId7"/>
    <p:sldId id="342" r:id="rId8"/>
    <p:sldId id="303" r:id="rId9"/>
    <p:sldId id="454" r:id="rId10"/>
    <p:sldId id="453" r:id="rId11"/>
    <p:sldId id="455" r:id="rId12"/>
    <p:sldId id="456" r:id="rId13"/>
    <p:sldId id="457" r:id="rId14"/>
    <p:sldId id="458" r:id="rId15"/>
    <p:sldId id="459" r:id="rId16"/>
    <p:sldId id="460" r:id="rId17"/>
    <p:sldId id="461" r:id="rId18"/>
    <p:sldId id="463" r:id="rId19"/>
    <p:sldId id="464" r:id="rId20"/>
    <p:sldId id="465" r:id="rId21"/>
    <p:sldId id="466" r:id="rId22"/>
    <p:sldId id="467" r:id="rId23"/>
    <p:sldId id="468" r:id="rId24"/>
    <p:sldId id="469" r:id="rId25"/>
    <p:sldId id="470" r:id="rId26"/>
    <p:sldId id="471" r:id="rId27"/>
    <p:sldId id="419" r:id="rId28"/>
    <p:sldId id="473" r:id="rId29"/>
    <p:sldId id="474" r:id="rId30"/>
    <p:sldId id="394" r:id="rId31"/>
    <p:sldId id="475" r:id="rId32"/>
    <p:sldId id="476" r:id="rId33"/>
    <p:sldId id="477" r:id="rId34"/>
    <p:sldId id="478" r:id="rId35"/>
    <p:sldId id="479" r:id="rId36"/>
    <p:sldId id="480" r:id="rId37"/>
    <p:sldId id="421" r:id="rId38"/>
    <p:sldId id="287" r:id="rId39"/>
    <p:sldId id="484" r:id="rId40"/>
    <p:sldId id="485" r:id="rId41"/>
    <p:sldId id="486" r:id="rId42"/>
    <p:sldId id="487" r:id="rId43"/>
    <p:sldId id="488" r:id="rId44"/>
    <p:sldId id="489" r:id="rId45"/>
    <p:sldId id="490" r:id="rId46"/>
    <p:sldId id="491" r:id="rId47"/>
    <p:sldId id="283" r:id="rId48"/>
  </p:sldIdLst>
  <p:sldSz cx="9144000" cy="6858000" type="screen4x3"/>
  <p:notesSz cx="6858000" cy="9144000"/>
  <p:custDataLst>
    <p:tags r:id="rId5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99FF"/>
    <a:srgbClr val="FFCCCC"/>
    <a:srgbClr val="FF6699"/>
    <a:srgbClr val="E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45FD8-D335-4BD9-A8EF-2DE6B0A125AF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3489A-D6B5-44B7-B759-EC4B19D0D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15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3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70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6029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30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8013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64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54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3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3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9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65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2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5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6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4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2897" y="1666926"/>
            <a:ext cx="5825202" cy="1234727"/>
          </a:xfrm>
        </p:spPr>
        <p:txBody>
          <a:bodyPr/>
          <a:lstStyle/>
          <a:p>
            <a:pPr algn="ctr" rtl="1"/>
            <a:r>
              <a:rPr lang="ar-LB" dirty="0"/>
              <a:t>مَركَزُ التَّربِيَّةِ الدّينِيَّة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417" y="4972757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الأساسِيَّ الخامِس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905" y="363070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5737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114425" y="502036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LB" sz="2800" dirty="0"/>
              <a:t>وصار في بين بولُس وبرنابا وبينُن خِلاف كبير، مين بِيحلّ الخِلاف؟ الرُّسُل.</a:t>
            </a:r>
            <a:endParaRPr lang="en-US" sz="2800" dirty="0"/>
          </a:p>
        </p:txBody>
      </p:sp>
      <p:sp>
        <p:nvSpPr>
          <p:cNvPr id="6" name="Oval Callout 5"/>
          <p:cNvSpPr/>
          <p:nvPr/>
        </p:nvSpPr>
        <p:spPr>
          <a:xfrm>
            <a:off x="3529013" y="2871787"/>
            <a:ext cx="3900487" cy="1771649"/>
          </a:xfrm>
          <a:prstGeom prst="wedgeEllipseCallout">
            <a:avLst>
              <a:gd name="adj1" fmla="val -69508"/>
              <a:gd name="adj2" fmla="val -519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>
                <a:solidFill>
                  <a:schemeClr val="tx1"/>
                </a:solidFill>
              </a:rPr>
              <a:t>«إذا ما تبِعتوا شَريعة موسى، ما في إلكُن خَلاص».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43087" y="0"/>
            <a:ext cx="7143750" cy="11858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Wingdings 3" charset="2"/>
              <a:buNone/>
            </a:pPr>
            <a:r>
              <a:rPr lang="ar-LB" sz="2800" dirty="0"/>
              <a:t>إِجو ناس من أورَشليم عَ إنطاكيَة وصاروا يقولوا للتلاميذ يلّي أصلُن </a:t>
            </a:r>
          </a:p>
          <a:p>
            <a:pPr marL="0" indent="0" algn="ctr" rtl="1">
              <a:buFont typeface="Wingdings 3" charset="2"/>
              <a:buNone/>
            </a:pPr>
            <a:r>
              <a:rPr lang="ar-LB" sz="2800" dirty="0"/>
              <a:t>وثني: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1831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4664795" y="329684"/>
            <a:ext cx="475643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28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قرَّروا يروحوا عَ أورشليم تَ</a:t>
            </a:r>
          </a:p>
          <a:p>
            <a:pPr algn="ctr" rtl="1"/>
            <a:r>
              <a:rPr lang="ar-LB" sz="28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يِعرضوا  المِشكلة  على الرُّسل</a:t>
            </a:r>
          </a:p>
          <a:p>
            <a:pPr algn="ctr" rtl="1"/>
            <a:r>
              <a:rPr lang="ar-LB" sz="28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وعلى بُطرس</a:t>
            </a:r>
            <a:endParaRPr lang="en-US" sz="2800" dirty="0"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8754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641235" y="0"/>
            <a:ext cx="627447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28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استَقبَلهن بُطرس هُوّي والرُّسُل وسِمعولُن</a:t>
            </a:r>
          </a:p>
          <a:p>
            <a:pPr algn="ctr" rtl="1"/>
            <a:r>
              <a:rPr lang="ar-LB" sz="28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وسِمْعوا شو صار مع الوَثَنِيّين...</a:t>
            </a:r>
            <a:endParaRPr lang="en-US" sz="2800" dirty="0"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9170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6080182" y="0"/>
            <a:ext cx="198163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30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ساعتها قام</a:t>
            </a:r>
          </a:p>
          <a:p>
            <a:pPr algn="ctr" rtl="1"/>
            <a:r>
              <a:rPr lang="ar-LB" sz="30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بُطرُس</a:t>
            </a:r>
          </a:p>
          <a:p>
            <a:pPr algn="ctr" rtl="1"/>
            <a:r>
              <a:rPr lang="ar-LB" sz="30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وقال:</a:t>
            </a:r>
            <a:endParaRPr lang="en-US" sz="3000" dirty="0">
              <a:cs typeface="+mj-cs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3486150" y="3800475"/>
            <a:ext cx="4914900" cy="2100261"/>
          </a:xfrm>
          <a:prstGeom prst="wedgeEllipseCallout">
            <a:avLst>
              <a:gd name="adj1" fmla="val -20089"/>
              <a:gd name="adj2" fmla="val -97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dirty="0">
                <a:solidFill>
                  <a:schemeClr val="tx1"/>
                </a:solidFill>
              </a:rPr>
              <a:t>«أنا شايف إنّو مِش لازم نحَمِّل هالنّاس عِبِء لا نِحنا ولا جدودنا قدِرْنا نِحملوا».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0316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Oval Callout 5"/>
          <p:cNvSpPr/>
          <p:nvPr/>
        </p:nvSpPr>
        <p:spPr>
          <a:xfrm>
            <a:off x="0" y="1857374"/>
            <a:ext cx="2828926" cy="3357563"/>
          </a:xfrm>
          <a:prstGeom prst="wedgeEllipseCallout">
            <a:avLst>
              <a:gd name="adj1" fmla="val 70315"/>
              <a:gd name="adj2" fmla="val 343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>
                <a:solidFill>
                  <a:schemeClr val="tx1"/>
                </a:solidFill>
              </a:rPr>
              <a:t>«الخَلاص هوِّي بِشَريعة المحبّة يَلْلي عَلَّمنا ياها يَسوع، لإلنَا وللوَثَنيّين»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085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4700588" y="24833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LB" sz="28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سَكَتو كلُّن وصاروا يسمعوا لبولس وبرنابا يلْلي </a:t>
            </a:r>
          </a:p>
          <a:p>
            <a:pPr algn="ctr" rtl="1"/>
            <a:r>
              <a:rPr lang="ar-LB" sz="28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خبَّروهُن كيف إنّو</a:t>
            </a:r>
          </a:p>
          <a:p>
            <a:pPr algn="ctr" rtl="1"/>
            <a:r>
              <a:rPr lang="ar-LB" sz="28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الوثَنِيّين </a:t>
            </a:r>
          </a:p>
          <a:p>
            <a:pPr algn="ctr" rtl="1"/>
            <a:r>
              <a:rPr lang="ar-LB" sz="28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آمَنوا بِيَسوع</a:t>
            </a:r>
            <a:endParaRPr lang="en-US" sz="2800" dirty="0"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2493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28601" y="5248958"/>
            <a:ext cx="457200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rtl="1"/>
            <a:r>
              <a:rPr lang="ar-LB" sz="2800" dirty="0"/>
              <a:t>رِجْعوا عَ إنطاكية وخبَّروا شو صار بأورشليم وفِرْحُوا كِلُّن بالكلام يلْلي سِمْعُوه. 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2863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Oval 5"/>
          <p:cNvSpPr/>
          <p:nvPr/>
        </p:nvSpPr>
        <p:spPr>
          <a:xfrm>
            <a:off x="5843587" y="0"/>
            <a:ext cx="3300413" cy="4514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إِمتِداد البشارَة نَحوَ الغَرب </a:t>
            </a:r>
            <a:r>
              <a:rPr lang="ar-LB" sz="3200" dirty="0">
                <a:solidFill>
                  <a:schemeClr val="tx1"/>
                </a:solidFill>
              </a:rPr>
              <a:t>(رُسُل 15/36-41 و 16/1-5 و9-15)</a:t>
            </a:r>
            <a:endParaRPr lang="en-US" sz="2000" dirty="0">
              <a:solidFill>
                <a:schemeClr val="tx1"/>
              </a:solidFill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1644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157162" y="3500438"/>
            <a:ext cx="2914650" cy="3108543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ar-LB" sz="28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بَعِدْ كَم يَوم اختَلَف بولس وبرنابا. برنابا كان بَدّو ياخُد مَعو مرقس وبولُس ما بدُّو، لأنُّو مرقس تَرَكُن بِنُصّ الطريق وراح عَ أورشليم</a:t>
            </a:r>
            <a:endParaRPr lang="en-US" sz="2800" dirty="0"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5587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257175"/>
            <a:ext cx="9144000" cy="71151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57800" y="4186238"/>
            <a:ext cx="29146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LB" sz="2800" dirty="0">
                <a:solidFill>
                  <a:schemeClr val="bg1"/>
                </a:solidFill>
              </a:rPr>
              <a:t>افتَرَق بولس عن برنابا وصار يَبْرُم على المُدُن يلْلي بشَّر فيها بِالمسيح...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0874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31150" y="0"/>
            <a:ext cx="5081699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2912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7307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28900" y="4078166"/>
            <a:ext cx="250031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LB" sz="2800" dirty="0">
                <a:solidFill>
                  <a:schemeClr val="bg1"/>
                </a:solidFill>
              </a:rPr>
              <a:t>والتَقَا بتلميذ إسْمو طيموتاوس (إمُّو يَهوديّة وبيُّو وثني) وأخَدو مَعو...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8088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0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5931968" y="143946"/>
            <a:ext cx="287771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وبِلَيلة مِن اللّيالي</a:t>
            </a:r>
          </a:p>
          <a:p>
            <a:pPr algn="ctr" rtl="1"/>
            <a:r>
              <a:rPr lang="ar-LB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شاف بولس</a:t>
            </a:r>
          </a:p>
          <a:p>
            <a:pPr algn="ctr" rtl="1"/>
            <a:r>
              <a:rPr lang="ar-LB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بِالمَنام رجل </a:t>
            </a:r>
          </a:p>
          <a:p>
            <a:pPr algn="ctr" rtl="1"/>
            <a:r>
              <a:rPr lang="ar-LB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وثَني بيقلُّو:</a:t>
            </a:r>
            <a:endParaRPr lang="en-US" sz="3000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1857376" y="3971926"/>
            <a:ext cx="2686050" cy="2243137"/>
          </a:xfrm>
          <a:prstGeom prst="cloudCallout">
            <a:avLst>
              <a:gd name="adj1" fmla="val -20833"/>
              <a:gd name="adj2" fmla="val -1031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>
                <a:solidFill>
                  <a:schemeClr val="tx1"/>
                </a:solidFill>
              </a:rPr>
              <a:t>«دَخيلَك، عبور عَ مقدونيا وخلّصنا»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780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131349" y="5330309"/>
            <a:ext cx="867096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2800" dirty="0"/>
              <a:t>لمَّا شاف بولس هَالمَنام تَرَك كلّ شي وقَرّر يروح عَ مَقدونيا،</a:t>
            </a:r>
          </a:p>
          <a:p>
            <a:pPr algn="ctr" rtl="1"/>
            <a:r>
              <a:rPr lang="ar-LB" sz="2800" dirty="0"/>
              <a:t>لأنُّو عَرِف إنُّو اللّه دَعاه تَ يبَشِّر بِالمَسيح في أوروبا كَمان. </a:t>
            </a:r>
            <a:endParaRPr lang="en-US" sz="2800" dirty="0">
              <a:solidFill>
                <a:schemeClr val="bg1"/>
              </a:solidFill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425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5415712" y="0"/>
            <a:ext cx="3478836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28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ركِبَ بولس السَفينَة،</a:t>
            </a:r>
          </a:p>
          <a:p>
            <a:pPr algn="ctr" rtl="1"/>
            <a:r>
              <a:rPr lang="ar-LB" sz="28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هوّي ورِفْقاتو، </a:t>
            </a:r>
          </a:p>
          <a:p>
            <a:pPr algn="ctr" rtl="1"/>
            <a:r>
              <a:rPr lang="ar-LB" sz="28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وْوِصْلُوا عَ مدينة كبيرة، </a:t>
            </a:r>
          </a:p>
          <a:p>
            <a:pPr algn="ctr" rtl="1"/>
            <a:r>
              <a:rPr lang="ar-LB" sz="28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مدينة فيليبي.</a:t>
            </a:r>
            <a:endParaRPr lang="en-US" sz="2800" dirty="0">
              <a:cs typeface="+mj-cs"/>
            </a:endParaRPr>
          </a:p>
          <a:p>
            <a:pPr algn="ctr" rtl="1"/>
            <a:r>
              <a:rPr lang="ar-LB" sz="2800" dirty="0">
                <a:cs typeface="+mj-cs"/>
              </a:rPr>
              <a:t> </a:t>
            </a:r>
            <a:endParaRPr lang="en-US" sz="2800" dirty="0">
              <a:solidFill>
                <a:schemeClr val="bg1"/>
              </a:solidFill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3576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718418" y="171451"/>
            <a:ext cx="690124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2800" dirty="0"/>
              <a:t>بِقْيو فيها كِم يَوم، ويَوم السبت راحوا حَدّ النَهر</a:t>
            </a:r>
          </a:p>
          <a:p>
            <a:pPr algn="ctr" rtl="1"/>
            <a:r>
              <a:rPr lang="ar-LB" sz="2800" dirty="0"/>
              <a:t> وقِعْدُوا يِحْكُوا مَع النِسْوان يلْلِي كانوا مِجتِمعين</a:t>
            </a:r>
          </a:p>
          <a:p>
            <a:pPr algn="ctr" rtl="1"/>
            <a:r>
              <a:rPr lang="ar-LB" sz="2800" dirty="0"/>
              <a:t> هَوْنيك</a:t>
            </a:r>
            <a:endParaRPr lang="en-US" sz="2800" dirty="0">
              <a:solidFill>
                <a:schemeClr val="bg1"/>
              </a:solidFill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1289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0" y="2000251"/>
            <a:ext cx="374332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2800" dirty="0"/>
              <a:t>في وِحدِة مِن بيناتُن كانِت عَم بتسمَعلُن بانْتِباه، إسما "ليديا"، </a:t>
            </a:r>
          </a:p>
          <a:p>
            <a:pPr algn="ctr" rtl="1"/>
            <a:r>
              <a:rPr lang="ar-LB" sz="2800" dirty="0"/>
              <a:t>بِتْبيع قماش وصباغ للقماش. كان الربّ فاتِحلا قلبَا تَ تِسْمَع شو عَم بيقول بولس </a:t>
            </a:r>
            <a:endParaRPr lang="en-US" sz="2800" dirty="0">
              <a:solidFill>
                <a:schemeClr val="bg1"/>
              </a:solidFill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6635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585789" y="128589"/>
            <a:ext cx="83153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2800" dirty="0"/>
              <a:t>تعمَّدِت هي وأَهِلْ بَيْتا ودعَيت بولس ويلْلي مَعو وقالتلُن: </a:t>
            </a:r>
            <a:endParaRPr lang="en-US" sz="2800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857624" y="4243388"/>
            <a:ext cx="3186113" cy="1657350"/>
          </a:xfrm>
          <a:prstGeom prst="wedgeRoundRectCallout">
            <a:avLst>
              <a:gd name="adj1" fmla="val -69824"/>
              <a:gd name="adj2" fmla="val -1269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dirty="0">
                <a:solidFill>
                  <a:schemeClr val="tx1"/>
                </a:solidFill>
              </a:rPr>
              <a:t>«إذا كِنْتو حقيقَة حاسبينّي مؤمنَة، تَعوا واسكنوا بيتي»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8093" y="5987534"/>
            <a:ext cx="29851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ar-LB" sz="40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وقِبلوا دَعوتها.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3375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814080" y="0"/>
            <a:ext cx="3315132" cy="2872604"/>
          </a:xfrm>
          <a:prstGeom prst="cloudCallout">
            <a:avLst>
              <a:gd name="adj1" fmla="val 817"/>
              <a:gd name="adj2" fmla="val 9486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وهَلَّق جَربوا عمِلوا هَالنَّشاطات</a:t>
            </a:r>
            <a:endParaRPr lang="ar-LB" sz="300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0169" y="2914650"/>
            <a:ext cx="3724533" cy="3943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197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982" y="236827"/>
            <a:ext cx="9144000" cy="635793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048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71650"/>
            <a:ext cx="9144000" cy="5086350"/>
          </a:xfr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4772025" y="3757613"/>
            <a:ext cx="542925" cy="228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4700588" y="4714875"/>
            <a:ext cx="838200" cy="3524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781551" y="6124575"/>
            <a:ext cx="838200" cy="3524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Wave 8"/>
          <p:cNvSpPr/>
          <p:nvPr/>
        </p:nvSpPr>
        <p:spPr>
          <a:xfrm>
            <a:off x="4186238" y="185738"/>
            <a:ext cx="3771900" cy="1157288"/>
          </a:xfrm>
          <a:prstGeom prst="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>
                <a:solidFill>
                  <a:srgbClr val="FF0000"/>
                </a:solidFill>
              </a:rPr>
              <a:t>الإِجابة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2776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4311" y="609600"/>
            <a:ext cx="6347713" cy="1320800"/>
          </a:xfrm>
        </p:spPr>
        <p:txBody>
          <a:bodyPr>
            <a:noAutofit/>
          </a:bodyPr>
          <a:lstStyle/>
          <a:p>
            <a:pPr rtl="1"/>
            <a:r>
              <a:rPr lang="ar-LB" sz="4200" dirty="0"/>
              <a:t>اللِّقاءُ العاشِر </a:t>
            </a:r>
            <a:endParaRPr lang="en-US" sz="4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6324" y="2962276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rtl="1"/>
            <a:r>
              <a:rPr lang="ar-LB" sz="4800" b="1" dirty="0">
                <a:solidFill>
                  <a:schemeClr val="accent4">
                    <a:lumMod val="50000"/>
                  </a:schemeClr>
                </a:solidFill>
              </a:rPr>
              <a:t>رَسولٌ لا يَتعَب</a:t>
            </a:r>
            <a:r>
              <a:rPr lang="fr-FR" sz="4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ar-LB" sz="4800" b="1" dirty="0">
              <a:solidFill>
                <a:schemeClr val="accent4">
                  <a:lumMod val="50000"/>
                </a:schemeClr>
              </a:solidFill>
            </a:endParaRPr>
          </a:p>
          <a:p>
            <a:pPr rtl="1"/>
            <a:r>
              <a:rPr lang="ar-LB" sz="4800" b="1" dirty="0">
                <a:solidFill>
                  <a:schemeClr val="accent4">
                    <a:lumMod val="50000"/>
                  </a:schemeClr>
                </a:solidFill>
              </a:rPr>
              <a:t>(سِرّ التّثبيت) </a:t>
            </a:r>
            <a:endParaRPr lang="en-US" sz="4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3411" y="5305425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rtl="1"/>
            <a:r>
              <a:rPr lang="ar-LB" sz="4200" dirty="0"/>
              <a:t>(الجُزءُ الثّاني)</a:t>
            </a:r>
            <a:endParaRPr lang="en-US" sz="4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76467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14413"/>
            <a:ext cx="9143999" cy="524351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6534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H="1" flipV="1">
            <a:off x="4772025" y="3757613"/>
            <a:ext cx="542925" cy="228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4700588" y="4714875"/>
            <a:ext cx="838200" cy="3524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781551" y="6124575"/>
            <a:ext cx="838200" cy="3524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Wave 8"/>
          <p:cNvSpPr/>
          <p:nvPr/>
        </p:nvSpPr>
        <p:spPr>
          <a:xfrm>
            <a:off x="4186238" y="185738"/>
            <a:ext cx="3771900" cy="1157288"/>
          </a:xfrm>
          <a:prstGeom prst="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>
                <a:solidFill>
                  <a:srgbClr val="FF0000"/>
                </a:solidFill>
              </a:rPr>
              <a:t>الإِجابة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" y="1166813"/>
            <a:ext cx="8656736" cy="3723571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1900238" y="4786312"/>
            <a:ext cx="5157787" cy="151447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>
                <a:solidFill>
                  <a:schemeClr val="tx1"/>
                </a:solidFill>
              </a:rPr>
              <a:t>طيموتاوس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95335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049"/>
          <a:stretch/>
        </p:blipFill>
        <p:spPr>
          <a:xfrm>
            <a:off x="0" y="597044"/>
            <a:ext cx="8558212" cy="564849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28283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049"/>
          <a:stretch/>
        </p:blipFill>
        <p:spPr>
          <a:xfrm>
            <a:off x="228600" y="1000126"/>
            <a:ext cx="8558212" cy="5648497"/>
          </a:xfrm>
        </p:spPr>
      </p:pic>
      <p:sp>
        <p:nvSpPr>
          <p:cNvPr id="5" name="Wave 4"/>
          <p:cNvSpPr/>
          <p:nvPr/>
        </p:nvSpPr>
        <p:spPr>
          <a:xfrm>
            <a:off x="4186238" y="185738"/>
            <a:ext cx="3771900" cy="1157288"/>
          </a:xfrm>
          <a:prstGeom prst="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>
                <a:solidFill>
                  <a:srgbClr val="FF0000"/>
                </a:solidFill>
              </a:rPr>
              <a:t>الإِجابة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Double Wave 2"/>
          <p:cNvSpPr/>
          <p:nvPr/>
        </p:nvSpPr>
        <p:spPr>
          <a:xfrm>
            <a:off x="3986214" y="3943350"/>
            <a:ext cx="4043362" cy="1471612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أَعبرُ إلى مَقدونية وأغثنا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77932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14" y="0"/>
            <a:ext cx="8172450" cy="175644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51" y="1279624"/>
            <a:ext cx="7986711" cy="55783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75549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4" y="2243137"/>
            <a:ext cx="8172450" cy="1756443"/>
          </a:xfrm>
        </p:spPr>
      </p:pic>
      <p:sp>
        <p:nvSpPr>
          <p:cNvPr id="5" name="Wave 4"/>
          <p:cNvSpPr/>
          <p:nvPr/>
        </p:nvSpPr>
        <p:spPr>
          <a:xfrm>
            <a:off x="4186238" y="185738"/>
            <a:ext cx="3771900" cy="1157288"/>
          </a:xfrm>
          <a:prstGeom prst="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>
                <a:solidFill>
                  <a:srgbClr val="FF0000"/>
                </a:solidFill>
              </a:rPr>
              <a:t>الإِجابة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328738" y="4414838"/>
            <a:ext cx="5857875" cy="15859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500" dirty="0">
                <a:solidFill>
                  <a:schemeClr val="tx1"/>
                </a:solidFill>
              </a:rPr>
              <a:t>أوروبا</a:t>
            </a:r>
            <a:endParaRPr lang="en-US" sz="45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90691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25" y="1279624"/>
            <a:ext cx="7986711" cy="5578376"/>
          </a:xfrm>
          <a:prstGeom prst="rect">
            <a:avLst/>
          </a:prstGeom>
        </p:spPr>
      </p:pic>
      <p:sp>
        <p:nvSpPr>
          <p:cNvPr id="5" name="Wave 4"/>
          <p:cNvSpPr/>
          <p:nvPr/>
        </p:nvSpPr>
        <p:spPr>
          <a:xfrm>
            <a:off x="3757613" y="142876"/>
            <a:ext cx="3771900" cy="1157288"/>
          </a:xfrm>
          <a:prstGeom prst="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>
                <a:solidFill>
                  <a:srgbClr val="FF0000"/>
                </a:solidFill>
              </a:rPr>
              <a:t>الإِجابة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71452" y="5600700"/>
            <a:ext cx="5057774" cy="110013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500" dirty="0">
                <a:solidFill>
                  <a:schemeClr val="tx1"/>
                </a:solidFill>
              </a:rPr>
              <a:t>ليديا</a:t>
            </a:r>
            <a:endParaRPr lang="en-US" sz="4500" dirty="0">
              <a:solidFill>
                <a:schemeClr val="tx1"/>
              </a:solidFill>
            </a:endParaRPr>
          </a:p>
        </p:txBody>
      </p:sp>
      <p:sp>
        <p:nvSpPr>
          <p:cNvPr id="3" name="Flowchart: Extract 2"/>
          <p:cNvSpPr/>
          <p:nvPr/>
        </p:nvSpPr>
        <p:spPr>
          <a:xfrm>
            <a:off x="8043862" y="3386138"/>
            <a:ext cx="171451" cy="428623"/>
          </a:xfrm>
          <a:prstGeom prst="flowChartExtra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Extract 7"/>
          <p:cNvSpPr/>
          <p:nvPr/>
        </p:nvSpPr>
        <p:spPr>
          <a:xfrm>
            <a:off x="8024812" y="4343400"/>
            <a:ext cx="347663" cy="438148"/>
          </a:xfrm>
          <a:prstGeom prst="flowChartExtra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Extract 8"/>
          <p:cNvSpPr/>
          <p:nvPr/>
        </p:nvSpPr>
        <p:spPr>
          <a:xfrm>
            <a:off x="8062912" y="6167438"/>
            <a:ext cx="347663" cy="438148"/>
          </a:xfrm>
          <a:prstGeom prst="flowChartExtra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Extract 9"/>
          <p:cNvSpPr/>
          <p:nvPr/>
        </p:nvSpPr>
        <p:spPr>
          <a:xfrm>
            <a:off x="4600574" y="2990850"/>
            <a:ext cx="347663" cy="438148"/>
          </a:xfrm>
          <a:prstGeom prst="flowChartExtra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Extract 10"/>
          <p:cNvSpPr/>
          <p:nvPr/>
        </p:nvSpPr>
        <p:spPr>
          <a:xfrm>
            <a:off x="4538661" y="4700587"/>
            <a:ext cx="347663" cy="438148"/>
          </a:xfrm>
          <a:prstGeom prst="flowChartExtra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45412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564810" y="524436"/>
            <a:ext cx="5015129" cy="1818715"/>
          </a:xfrm>
          <a:prstGeom prst="cloudCallout">
            <a:avLst>
              <a:gd name="adj1" fmla="val -75046"/>
              <a:gd name="adj2" fmla="val 383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tx1"/>
                </a:solidFill>
              </a:rPr>
              <a:t>الزّوادِة يَلْلي لازِم ناخِدها مِن هَاللّقاء هِيي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194" y="2986088"/>
            <a:ext cx="8972827" cy="358281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665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843213" y="114300"/>
            <a:ext cx="6094038" cy="3951432"/>
          </a:xfrm>
          <a:prstGeom prst="cloudCallout">
            <a:avLst>
              <a:gd name="adj1" fmla="val -68665"/>
              <a:gd name="adj2" fmla="val 260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600" b="1" dirty="0">
                <a:solidFill>
                  <a:schemeClr val="tx1"/>
                </a:solidFill>
              </a:rPr>
              <a:t>وهَلّق خَلّونا نِتعَرّف عَ سِرّ التّثبيت بِطَريقَة مُمَيّزة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37" y="2843213"/>
            <a:ext cx="3576091" cy="3786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227"/>
          <a:stretch/>
        </p:blipFill>
        <p:spPr>
          <a:xfrm>
            <a:off x="-267002" y="447241"/>
            <a:ext cx="9844823" cy="564356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052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1042" y="0"/>
            <a:ext cx="4999758" cy="673927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49346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2409" y="853786"/>
            <a:ext cx="9752663" cy="634365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1791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626" y="494000"/>
            <a:ext cx="8650691" cy="557212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98810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92306"/>
            <a:ext cx="8559447" cy="514349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13251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690" y="501795"/>
            <a:ext cx="8554078" cy="501491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71398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746"/>
            <a:ext cx="9551520" cy="600075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5357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243138" y="342900"/>
            <a:ext cx="6794125" cy="3951432"/>
          </a:xfrm>
          <a:prstGeom prst="cloudCallout">
            <a:avLst>
              <a:gd name="adj1" fmla="val -42378"/>
              <a:gd name="adj2" fmla="val 412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4200" b="1" dirty="0">
                <a:solidFill>
                  <a:schemeClr val="tx1"/>
                </a:solidFill>
              </a:rPr>
              <a:t>ومن</a:t>
            </a:r>
            <a:r>
              <a:rPr lang="ar-LB" sz="4200" b="1" dirty="0">
                <a:solidFill>
                  <a:schemeClr val="tx1"/>
                </a:solidFill>
              </a:rPr>
              <a:t>ِ</a:t>
            </a:r>
            <a:r>
              <a:rPr lang="ar-AE" sz="4200" b="1" dirty="0">
                <a:solidFill>
                  <a:schemeClr val="tx1"/>
                </a:solidFill>
              </a:rPr>
              <a:t>خت</a:t>
            </a:r>
            <a:r>
              <a:rPr lang="ar-LB" sz="4200" b="1" dirty="0">
                <a:solidFill>
                  <a:schemeClr val="tx1"/>
                </a:solidFill>
              </a:rPr>
              <a:t>ُ</a:t>
            </a:r>
            <a:r>
              <a:rPr lang="ar-AE" sz="4200" b="1" dirty="0">
                <a:solidFill>
                  <a:schemeClr val="tx1"/>
                </a:solidFill>
              </a:rPr>
              <a:t>م ل</a:t>
            </a:r>
            <a:r>
              <a:rPr lang="ar-LB" sz="4200" b="1" dirty="0">
                <a:solidFill>
                  <a:schemeClr val="tx1"/>
                </a:solidFill>
              </a:rPr>
              <a:t>ِ</a:t>
            </a:r>
            <a:r>
              <a:rPr lang="ar-AE" sz="4200" b="1" dirty="0">
                <a:solidFill>
                  <a:schemeClr val="tx1"/>
                </a:solidFill>
              </a:rPr>
              <a:t>قا</a:t>
            </a:r>
            <a:r>
              <a:rPr lang="ar-LB" sz="4200" b="1" dirty="0">
                <a:solidFill>
                  <a:schemeClr val="tx1"/>
                </a:solidFill>
              </a:rPr>
              <a:t>ءْ</a:t>
            </a:r>
            <a:r>
              <a:rPr lang="ar-AE" sz="4200" b="1" dirty="0">
                <a:solidFill>
                  <a:schemeClr val="tx1"/>
                </a:solidFill>
              </a:rPr>
              <a:t>نا الي</a:t>
            </a:r>
            <a:r>
              <a:rPr lang="ar-LB" sz="4200" b="1" dirty="0">
                <a:solidFill>
                  <a:schemeClr val="tx1"/>
                </a:solidFill>
              </a:rPr>
              <a:t>َ</a:t>
            </a:r>
            <a:r>
              <a:rPr lang="ar-AE" sz="4200" b="1" dirty="0">
                <a:solidFill>
                  <a:schemeClr val="tx1"/>
                </a:solidFill>
              </a:rPr>
              <a:t>وم ب</a:t>
            </a:r>
            <a:r>
              <a:rPr lang="ar-LB" sz="4200" b="1" dirty="0">
                <a:solidFill>
                  <a:schemeClr val="tx1"/>
                </a:solidFill>
              </a:rPr>
              <a:t>ِصلاة كِلّ واحَد بيكَفّيها مِن حَياتو الخاصّة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3" y="2957512"/>
            <a:ext cx="3576091" cy="3786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214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445" y="374162"/>
            <a:ext cx="8715374" cy="609623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17200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059254" y="451884"/>
            <a:ext cx="4331477" cy="3197175"/>
          </a:xfrm>
          <a:prstGeom prst="cloudCallout">
            <a:avLst>
              <a:gd name="adj1" fmla="val -82975"/>
              <a:gd name="adj2" fmla="val 517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dirty="0">
                <a:solidFill>
                  <a:schemeClr val="tx1"/>
                </a:solidFill>
              </a:rPr>
              <a:t>باي باي، </a:t>
            </a:r>
            <a:r>
              <a:rPr lang="ar-LB" sz="4125">
                <a:solidFill>
                  <a:schemeClr val="tx1"/>
                </a:solidFill>
              </a:rPr>
              <a:t>إلى الأُسبوع القادِم</a:t>
            </a:r>
            <a:r>
              <a:rPr lang="en-US" sz="4125" dirty="0">
                <a:solidFill>
                  <a:schemeClr val="tx1"/>
                </a:solidFill>
              </a:rPr>
              <a:t>.</a:t>
            </a:r>
            <a:endParaRPr lang="ar-LB" sz="4125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2" y="2914650"/>
            <a:ext cx="3576091" cy="3786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474012" y="731185"/>
            <a:ext cx="4840940" cy="2070848"/>
          </a:xfrm>
          <a:prstGeom prst="cloudCallout">
            <a:avLst>
              <a:gd name="adj1" fmla="val 68562"/>
              <a:gd name="adj2" fmla="val 560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شو هَدَفْنا مِن هَاللِّقاء؟</a:t>
            </a:r>
            <a:endParaRPr lang="en-US" sz="4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75" y="3740791"/>
            <a:ext cx="8315325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600" b="1" dirty="0"/>
              <a:t>نكَفّي </a:t>
            </a:r>
            <a:r>
              <a:rPr lang="ar-LB" sz="3600" dirty="0"/>
              <a:t>نشوف شو صار بِرِحلات بولُس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137" y="0"/>
            <a:ext cx="3197753" cy="37786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174" y="4507152"/>
            <a:ext cx="8315326" cy="230832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R="0" lvl="0" algn="r" rtl="1">
              <a:spcBef>
                <a:spcPts val="0"/>
              </a:spcBef>
              <a:spcAft>
                <a:spcPts val="0"/>
              </a:spcAft>
              <a:buSzPts val="800"/>
              <a:tabLst>
                <a:tab pos="457200" algn="l"/>
              </a:tabLst>
            </a:pPr>
            <a:r>
              <a:rPr lang="ar-LB" sz="36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lang="ar-LB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نحَدِّد</a:t>
            </a:r>
            <a:r>
              <a:rPr lang="ar-LB" sz="36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شو هُوّي سِرّ التّثبيت ومفاعيلو فينا بِطَريقة موجَزة و</a:t>
            </a:r>
            <a:r>
              <a:rPr lang="ar-LB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نسَمّي</a:t>
            </a:r>
            <a:r>
              <a:rPr lang="ar-LB" sz="36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العَلامات يَلْلي بِتمَيزو و</a:t>
            </a:r>
            <a:r>
              <a:rPr lang="ar-LB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نعَبّر</a:t>
            </a:r>
            <a:r>
              <a:rPr lang="ar-LB" sz="36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عَن أهمِّيّة الرّوح القُدُس بِحَياتنا.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0961192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971800" y="357188"/>
            <a:ext cx="5014913" cy="4402231"/>
          </a:xfrm>
          <a:prstGeom prst="cloudCallout">
            <a:avLst>
              <a:gd name="adj1" fmla="val -59160"/>
              <a:gd name="adj2" fmla="val 371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سَلام المَسيح أَصدِقائي...</a:t>
            </a: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وين تَرَكنا بولُس المَرّة الماضية؟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23" y="3475199"/>
            <a:ext cx="3195089" cy="33828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108" y="1828800"/>
            <a:ext cx="6237695" cy="50292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957388" y="114300"/>
            <a:ext cx="5872162" cy="1485901"/>
          </a:xfrm>
          <a:prstGeom prst="wedgeRoundRectCallout">
            <a:avLst>
              <a:gd name="adj1" fmla="val 12744"/>
              <a:gd name="adj2" fmla="val 938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شِفْنا إِنّو بَعض اليَهود رَجَموه بَس هوّي ضَلّ قَوي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28600" y="2171700"/>
            <a:ext cx="1900238" cy="3957637"/>
          </a:xfrm>
          <a:prstGeom prst="wedgeRoundRectCallout">
            <a:avLst>
              <a:gd name="adj1" fmla="val 64357"/>
              <a:gd name="adj2" fmla="val 2433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tx1"/>
                </a:solidFill>
              </a:rPr>
              <a:t>وقَلُّن للتّلاميذ «ما تخافوا» وكَفّا يسافِر ويبَشِّر</a:t>
            </a:r>
            <a:endParaRPr lang="en-US" sz="3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8627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131342" y="257174"/>
            <a:ext cx="5627735" cy="4303059"/>
          </a:xfrm>
          <a:prstGeom prst="cloudCallout">
            <a:avLst>
              <a:gd name="adj1" fmla="val -56984"/>
              <a:gd name="adj2" fmla="val 3503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rgbClr val="C00000"/>
                </a:solidFill>
              </a:rPr>
              <a:t>برافو ! </a:t>
            </a:r>
          </a:p>
          <a:p>
            <a:pPr algn="ctr" rtl="1"/>
            <a:r>
              <a:rPr lang="ar-LB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إِجابِةصَحيحَة... وهَلَّق رَح نْشوف شو رِجِع صار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37" y="3071813"/>
            <a:ext cx="3576091" cy="3786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3739922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Oval 5"/>
          <p:cNvSpPr/>
          <p:nvPr/>
        </p:nvSpPr>
        <p:spPr>
          <a:xfrm>
            <a:off x="6615113" y="100013"/>
            <a:ext cx="2400300" cy="22860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قُبول المَسيح</a:t>
            </a:r>
          </a:p>
          <a:p>
            <a:pPr algn="ctr" rtl="1"/>
            <a:r>
              <a:rPr lang="ar-LB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lang="ar-LB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(رُسُل 15/1-4)</a:t>
            </a:r>
            <a:endParaRPr lang="en-US" sz="2000" dirty="0">
              <a:solidFill>
                <a:schemeClr val="tx1"/>
              </a:solidFill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94757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66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7B175"/>
      </a:accent1>
      <a:accent2>
        <a:srgbClr val="F7CD75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1591</TotalTime>
  <Words>479</Words>
  <Application>Microsoft Office PowerPoint</Application>
  <PresentationFormat>On-screen Show (4:3)</PresentationFormat>
  <Paragraphs>74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Adobe Arabic</vt:lpstr>
      <vt:lpstr>Arial</vt:lpstr>
      <vt:lpstr>Calibri</vt:lpstr>
      <vt:lpstr>Times New Roman</vt:lpstr>
      <vt:lpstr>Trebuchet MS</vt:lpstr>
      <vt:lpstr>Wingdings 3</vt:lpstr>
      <vt:lpstr>Facet</vt:lpstr>
      <vt:lpstr>مَركَزُ التَّربِيَّةِ الدّينِيَّة </vt:lpstr>
      <vt:lpstr>PowerPoint Presentation</vt:lpstr>
      <vt:lpstr>اللِّقاءُ العاشِر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رَسولٌ لا يَتعَب (سِرّ التّثبيت)</dc:title>
  <dc:creator>Michel Haddad</dc:creator>
  <cp:lastModifiedBy>Michel Haddad (Prof)</cp:lastModifiedBy>
  <cp:revision>129</cp:revision>
  <dcterms:created xsi:type="dcterms:W3CDTF">2020-08-25T06:38:39Z</dcterms:created>
  <dcterms:modified xsi:type="dcterms:W3CDTF">2022-04-08T17:59:21Z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83D0072B-EEC9-4252-B52F-66DE8F75B68B</vt:lpwstr>
  </property>
  <property fmtid="{D5CDD505-2E9C-101B-9397-08002B2CF9AE}" pid="3" name="ArticulatePath">
    <vt:lpwstr>EB5 اللقاء التاسع</vt:lpwstr>
  </property>
</Properties>
</file>