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notesMasterIdLst>
    <p:notesMasterId r:id="rId33"/>
  </p:notesMasterIdLst>
  <p:sldIdLst>
    <p:sldId id="330" r:id="rId2"/>
    <p:sldId id="331" r:id="rId3"/>
    <p:sldId id="257" r:id="rId4"/>
    <p:sldId id="304" r:id="rId5"/>
    <p:sldId id="269" r:id="rId6"/>
    <p:sldId id="264" r:id="rId7"/>
    <p:sldId id="305" r:id="rId8"/>
    <p:sldId id="288" r:id="rId9"/>
    <p:sldId id="258" r:id="rId10"/>
    <p:sldId id="308" r:id="rId11"/>
    <p:sldId id="309" r:id="rId12"/>
    <p:sldId id="310" r:id="rId13"/>
    <p:sldId id="32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6" autoAdjust="0"/>
    <p:restoredTop sz="98808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C2FE-FB17-4DFB-9552-9AF6D514B97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E148-197C-4EB7-AEAD-B3454EE4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21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6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8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66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5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21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6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05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33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11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4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85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0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54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02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4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0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48-197C-4EB7-AEAD-B3454EE446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95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7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77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6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274" y="2475758"/>
            <a:ext cx="5825202" cy="164630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30" y="4390582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السّادِسِ أَساسِيّ</a:t>
            </a:r>
            <a:endParaRPr lang="en-US" sz="5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30" y="133239"/>
            <a:ext cx="4027998" cy="1254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2351315" y="204152"/>
            <a:ext cx="5848030" cy="3665719"/>
          </a:xfrm>
          <a:prstGeom prst="cloudCallout">
            <a:avLst>
              <a:gd name="adj1" fmla="val -62333"/>
              <a:gd name="adj2" fmla="val 3384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/>
              <a:t>ف</a:t>
            </a:r>
            <a:r>
              <a:rPr lang="ar-LB" sz="4400" dirty="0"/>
              <a:t>ْ</a:t>
            </a:r>
            <a:r>
              <a:rPr lang="ar-SA" sz="4400" dirty="0"/>
              <a:t>ت</a:t>
            </a:r>
            <a:r>
              <a:rPr lang="ar-LB" sz="4400" dirty="0"/>
              <a:t>َ</a:t>
            </a:r>
            <a:r>
              <a:rPr lang="ar-SA" sz="4400" dirty="0"/>
              <a:t>ح</a:t>
            </a:r>
            <a:r>
              <a:rPr lang="ar-LB" sz="4400" dirty="0"/>
              <a:t>وا كُتُب</a:t>
            </a:r>
            <a:r>
              <a:rPr lang="ar-SA" sz="4400" dirty="0"/>
              <a:t> الع</a:t>
            </a:r>
            <a:r>
              <a:rPr lang="ar-LB" sz="4400" dirty="0"/>
              <a:t>َ</a:t>
            </a:r>
            <a:r>
              <a:rPr lang="ar-SA" sz="4400" dirty="0"/>
              <a:t>هد الجديد </a:t>
            </a:r>
            <a:r>
              <a:rPr lang="ar-LB" sz="4400" dirty="0"/>
              <a:t>وقولولي شو شايفين..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361" y="3543491"/>
            <a:ext cx="3822326" cy="4034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532" y="2873829"/>
            <a:ext cx="2684429" cy="4088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224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Wave 1"/>
          <p:cNvSpPr/>
          <p:nvPr/>
        </p:nvSpPr>
        <p:spPr>
          <a:xfrm>
            <a:off x="5538354" y="2731792"/>
            <a:ext cx="2130137" cy="1648691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الفُصول</a:t>
            </a:r>
            <a:endParaRPr lang="en-US" sz="3000" dirty="0"/>
          </a:p>
        </p:txBody>
      </p:sp>
      <p:sp>
        <p:nvSpPr>
          <p:cNvPr id="6" name="Wave 5"/>
          <p:cNvSpPr/>
          <p:nvPr/>
        </p:nvSpPr>
        <p:spPr>
          <a:xfrm>
            <a:off x="5952463" y="5054464"/>
            <a:ext cx="2130137" cy="1648691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الحَواشي</a:t>
            </a:r>
            <a:endParaRPr lang="en-US" sz="3000" dirty="0"/>
          </a:p>
        </p:txBody>
      </p:sp>
      <p:sp>
        <p:nvSpPr>
          <p:cNvPr id="7" name="Wave 6"/>
          <p:cNvSpPr/>
          <p:nvPr/>
        </p:nvSpPr>
        <p:spPr>
          <a:xfrm>
            <a:off x="2595129" y="249401"/>
            <a:ext cx="2130137" cy="164869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الآيات</a:t>
            </a:r>
            <a:endParaRPr lang="en-US" sz="3000" dirty="0"/>
          </a:p>
        </p:txBody>
      </p:sp>
      <p:sp>
        <p:nvSpPr>
          <p:cNvPr id="8" name="Wave 7"/>
          <p:cNvSpPr/>
          <p:nvPr/>
        </p:nvSpPr>
        <p:spPr>
          <a:xfrm>
            <a:off x="103909" y="665018"/>
            <a:ext cx="2130137" cy="1648691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الشّروحات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Wave 8"/>
          <p:cNvSpPr/>
          <p:nvPr/>
        </p:nvSpPr>
        <p:spPr>
          <a:xfrm>
            <a:off x="607257" y="5097249"/>
            <a:ext cx="2130137" cy="1648691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مُقدِّمات كلِّ إِنجيل</a:t>
            </a:r>
            <a:endParaRPr lang="en-US" sz="3000" dirty="0"/>
          </a:p>
        </p:txBody>
      </p:sp>
      <p:sp>
        <p:nvSpPr>
          <p:cNvPr id="10" name="Wave 9"/>
          <p:cNvSpPr/>
          <p:nvPr/>
        </p:nvSpPr>
        <p:spPr>
          <a:xfrm>
            <a:off x="3396910" y="4893506"/>
            <a:ext cx="2130137" cy="1648691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المُقدِّمات العامّة</a:t>
            </a:r>
            <a:endParaRPr lang="en-US" sz="3000" dirty="0"/>
          </a:p>
        </p:txBody>
      </p:sp>
      <p:sp>
        <p:nvSpPr>
          <p:cNvPr id="11" name="Wave 10"/>
          <p:cNvSpPr/>
          <p:nvPr/>
        </p:nvSpPr>
        <p:spPr>
          <a:xfrm>
            <a:off x="3008168" y="2560646"/>
            <a:ext cx="2130137" cy="1648691"/>
          </a:xfrm>
          <a:prstGeom prst="wave">
            <a:avLst/>
          </a:prstGeom>
          <a:solidFill>
            <a:srgbClr val="FD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الفَهارِس</a:t>
            </a:r>
            <a:endParaRPr lang="en-US" sz="3000" dirty="0"/>
          </a:p>
        </p:txBody>
      </p:sp>
      <p:sp>
        <p:nvSpPr>
          <p:cNvPr id="12" name="Wave 11"/>
          <p:cNvSpPr/>
          <p:nvPr/>
        </p:nvSpPr>
        <p:spPr>
          <a:xfrm>
            <a:off x="249382" y="2923307"/>
            <a:ext cx="2130137" cy="1648691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الخَرائِط</a:t>
            </a:r>
            <a:endParaRPr lang="en-US" sz="3000" dirty="0"/>
          </a:p>
        </p:txBody>
      </p:sp>
      <p:sp>
        <p:nvSpPr>
          <p:cNvPr id="4" name="Oval Callout 3"/>
          <p:cNvSpPr/>
          <p:nvPr/>
        </p:nvSpPr>
        <p:spPr>
          <a:xfrm>
            <a:off x="4849803" y="350977"/>
            <a:ext cx="2818688" cy="1277609"/>
          </a:xfrm>
          <a:prstGeom prst="wedgeEllipseCallout">
            <a:avLst>
              <a:gd name="adj1" fmla="val 58605"/>
              <a:gd name="adj2" fmla="val 29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  <a:cs typeface="+mj-cs"/>
              </a:rPr>
              <a:t>شايفين:</a:t>
            </a:r>
            <a:endParaRPr lang="en-US" sz="3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98" y="665018"/>
            <a:ext cx="3808681" cy="388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84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2076204" y="0"/>
            <a:ext cx="7175565" cy="5836024"/>
          </a:xfrm>
          <a:prstGeom prst="cloudCallout">
            <a:avLst>
              <a:gd name="adj1" fmla="val -45925"/>
              <a:gd name="adj2" fmla="val 5296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400" b="1" dirty="0"/>
          </a:p>
          <a:p>
            <a:pPr algn="ctr" rtl="1"/>
            <a:r>
              <a:rPr lang="ar-LB" sz="4400" b="1" dirty="0">
                <a:latin typeface="Traditional Arabic" pitchFamily="18" charset="-78"/>
                <a:cs typeface="Traditional Arabic" pitchFamily="18" charset="-78"/>
              </a:rPr>
              <a:t>صَحيح! </a:t>
            </a:r>
            <a:r>
              <a:rPr lang="ar-SA" sz="4400" b="1" dirty="0">
                <a:latin typeface="Traditional Arabic" pitchFamily="18" charset="-78"/>
                <a:cs typeface="Traditional Arabic" pitchFamily="18" charset="-78"/>
              </a:rPr>
              <a:t>الكتاب المُقدّس </a:t>
            </a:r>
            <a:r>
              <a:rPr lang="fr-FR" sz="44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sz="4400" b="1" dirty="0">
                <a:latin typeface="Traditional Arabic" pitchFamily="18" charset="-78"/>
                <a:cs typeface="Traditional Arabic" pitchFamily="18" charset="-78"/>
              </a:rPr>
              <a:t>عظيم </a:t>
            </a:r>
            <a:r>
              <a:rPr lang="ar-SA" sz="4400" b="1" dirty="0">
                <a:latin typeface="Traditional Arabic" pitchFamily="18" charset="-78"/>
                <a:cs typeface="Traditional Arabic" pitchFamily="18" charset="-78"/>
              </a:rPr>
              <a:t>وم</a:t>
            </a:r>
            <a:r>
              <a:rPr lang="ar-LB" sz="4400" b="1" dirty="0">
                <a:latin typeface="Traditional Arabic" pitchFamily="18" charset="-78"/>
                <a:cs typeface="Traditional Arabic" pitchFamily="18" charset="-78"/>
              </a:rPr>
              <a:t>ِتِ</a:t>
            </a:r>
            <a:r>
              <a:rPr lang="ar-SA" sz="4400" b="1" dirty="0">
                <a:latin typeface="Traditional Arabic" pitchFamily="18" charset="-78"/>
                <a:cs typeface="Traditional Arabic" pitchFamily="18" charset="-78"/>
              </a:rPr>
              <a:t>ل ما شِفْنا تَنِنْجَح بِزيارِتا لازِم نَعرِف القَواعِد الأسَاسِيّة والمفَاتِيح المَخفِيّة يَلِّلي بِتساعِدْنا تَنلاقِي طَريقْنا بِأمان ونْحِلّ اللّ</a:t>
            </a:r>
            <a:r>
              <a:rPr lang="ar-LB" sz="4400" b="1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4400" b="1" dirty="0">
                <a:latin typeface="Traditional Arabic" pitchFamily="18" charset="-78"/>
                <a:cs typeface="Traditional Arabic" pitchFamily="18" charset="-78"/>
              </a:rPr>
              <a:t>غز ونْلاقِي الكَنز اللِّي هُوّي مِحوَر هَالمَكتَبِة</a:t>
            </a:r>
            <a:r>
              <a:rPr lang="en-US" sz="4000" dirty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ctr" rtl="1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532" y="2873829"/>
            <a:ext cx="2684429" cy="4088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865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43223" y="1968275"/>
            <a:ext cx="5802358" cy="37120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عندكن هلق 5 دقائق استراحة وتفكير بها اللّغز اللّي بدكن تكتشفوه! 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8522" y="1240971"/>
            <a:ext cx="45720" cy="56692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941621" y="209007"/>
            <a:ext cx="2356501" cy="1931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Stop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35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490357"/>
            <a:ext cx="7886700" cy="1686606"/>
          </a:xfrm>
        </p:spPr>
        <p:txBody>
          <a:bodyPr>
            <a:normAutofit/>
          </a:bodyPr>
          <a:lstStyle/>
          <a:p>
            <a:pPr algn="r" rtl="1"/>
            <a:endParaRPr lang="en-US" sz="4400" dirty="0"/>
          </a:p>
        </p:txBody>
      </p:sp>
      <p:sp>
        <p:nvSpPr>
          <p:cNvPr id="4" name="Horizontal Scroll 3"/>
          <p:cNvSpPr/>
          <p:nvPr/>
        </p:nvSpPr>
        <p:spPr>
          <a:xfrm>
            <a:off x="477611" y="-244928"/>
            <a:ext cx="8254092" cy="6596742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الكتاب المقدَس</a:t>
            </a:r>
          </a:p>
          <a:p>
            <a:pPr algn="ctr" rtl="1"/>
            <a:r>
              <a:rPr lang="ar-LB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هوّي مَكتَبِة كِامْلِة مِحْوَرْها </a:t>
            </a:r>
          </a:p>
          <a:p>
            <a:pPr algn="ctr" rtl="1"/>
            <a:r>
              <a:rPr lang="ar-LB" sz="6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يسوع المسيح </a:t>
            </a:r>
            <a:endParaRPr lang="en-US" sz="6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68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44" y="1811397"/>
            <a:ext cx="4402038" cy="6019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1328" y="1143001"/>
            <a:ext cx="166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الهدف </a:t>
            </a:r>
            <a:r>
              <a:rPr lang="ar-LB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أكتشق واتحقق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2479" y="979714"/>
            <a:ext cx="13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978331" y="497931"/>
            <a:ext cx="5826036" cy="4531269"/>
          </a:xfrm>
          <a:prstGeom prst="wedgeEllipseCallout">
            <a:avLst>
              <a:gd name="adj1" fmla="val -36443"/>
              <a:gd name="adj2" fmla="val 515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والهدف اليوم إنّو نكتِشِف ونتْحَقّق</a:t>
            </a:r>
            <a:r>
              <a:rPr lang="ar-LB" sz="3600" dirty="0">
                <a:solidFill>
                  <a:srgbClr val="C00000"/>
                </a:solidFill>
              </a:rPr>
              <a:t> </a:t>
            </a:r>
            <a:r>
              <a:rPr lang="ar-LB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</a:t>
            </a:r>
            <a:r>
              <a:rPr lang="ar-LB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إنّو</a:t>
            </a:r>
            <a:r>
              <a:rPr lang="ar-SA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الكتاب المُقدّس </a:t>
            </a:r>
            <a:r>
              <a:rPr lang="ar-LB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هوّي </a:t>
            </a:r>
            <a:r>
              <a:rPr lang="ar-SA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كتَب</a:t>
            </a:r>
            <a:r>
              <a:rPr lang="ar-LB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كامِلَةً</a:t>
            </a:r>
            <a:r>
              <a:rPr lang="ar-LB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r>
              <a:rPr lang="ar-SA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انكَتَبِت كُتُبها </a:t>
            </a:r>
            <a:r>
              <a:rPr lang="ar-SA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مَدى قُرُون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 rtl="1"/>
            <a:endParaRPr lang="en-US" sz="3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82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88" y="1586422"/>
            <a:ext cx="6038628" cy="5348938"/>
          </a:xfrm>
        </p:spPr>
      </p:pic>
      <p:sp>
        <p:nvSpPr>
          <p:cNvPr id="5" name="TextBox 4"/>
          <p:cNvSpPr txBox="1"/>
          <p:nvPr/>
        </p:nvSpPr>
        <p:spPr>
          <a:xfrm>
            <a:off x="5731328" y="1143001"/>
            <a:ext cx="166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الهدف </a:t>
            </a:r>
            <a:r>
              <a:rPr lang="ar-LB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أكتشق واتحقق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2479" y="979714"/>
            <a:ext cx="13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888526" y="425742"/>
            <a:ext cx="5040630" cy="3281177"/>
          </a:xfrm>
          <a:prstGeom prst="wedgeEllipseCallout">
            <a:avLst>
              <a:gd name="adj1" fmla="val -59062"/>
              <a:gd name="adj2" fmla="val 331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وهلّق وقت تِحْقِيق النّشاط المطلوب  بِكتابنا</a:t>
            </a:r>
          </a:p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صَفحَة 21-22</a:t>
            </a:r>
            <a:endParaRPr lang="en-US" sz="3600" b="1" dirty="0">
              <a:solidFill>
                <a:schemeClr val="bg1"/>
              </a:solidFill>
            </a:endParaRPr>
          </a:p>
          <a:p>
            <a:pPr algn="r" rtl="1"/>
            <a:endParaRPr 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90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165352" y="122991"/>
            <a:ext cx="3956795" cy="1252354"/>
          </a:xfrm>
          <a:prstGeom prst="wedgeEllipseCallout">
            <a:avLst>
              <a:gd name="adj1" fmla="val 49266"/>
              <a:gd name="adj2" fmla="val 89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/>
              <a:t>مِنَ العِبارات المَوجودة فَوق </a:t>
            </a:r>
            <a:r>
              <a:rPr lang="ar-LB" sz="2500" dirty="0" err="1"/>
              <a:t>منكمِّل</a:t>
            </a:r>
            <a:r>
              <a:rPr lang="ar-LB" sz="2500" dirty="0"/>
              <a:t> كِلّ خانة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2304249" y="141221"/>
            <a:ext cx="275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1- مَجيءَ يَسوعَ المَسيح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2970" y="513754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2- مِن 37 كِتابًاً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9548" y="883086"/>
            <a:ext cx="225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3-حَياةُ يَسوعَ وَأَعمالُهُ وَأَقوالُه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44" y="147629"/>
            <a:ext cx="256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4- القَديم غَيبًا بِكلّ تَفاصيلِه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931" y="702671"/>
            <a:ext cx="230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5- تاريخُ اللّهِ مَع َشَعبِه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48" y="1055799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6- مِحورُ العَهدَين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06" y="1678686"/>
            <a:ext cx="8477794" cy="517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8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6186" y="107576"/>
            <a:ext cx="210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1- مَجيءُ يَسوعَ المَسيح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0809" y="614724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2- مِن 37 كِتابًا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4129" y="930025"/>
            <a:ext cx="225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3-حَياة يَسوع وَأَعماله وَأَقواله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861" y="67235"/>
            <a:ext cx="210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4- القَديم غَيبًا بِكُلّ تَفاصيلِه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492" y="669538"/>
            <a:ext cx="251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5- تاريخُ اللّهِ مَع شَعبِه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329" y="1078968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6- مِحوَرُ العَهدَين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3720" y="6226178"/>
            <a:ext cx="276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000" b="1" dirty="0">
                <a:solidFill>
                  <a:schemeClr val="accent2">
                    <a:lumMod val="75000"/>
                  </a:schemeClr>
                </a:solidFill>
              </a:rPr>
              <a:t> تاريخُ اللّهِ مَعَ شَعبِه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6186" y="6210789"/>
            <a:ext cx="1919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مِحوَرُ العَهدَين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26233"/>
            <a:ext cx="2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مَجيءَ يَسوعَ المَسيح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563720" y="67235"/>
            <a:ext cx="2765432" cy="1344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الأجوبة</a:t>
            </a:r>
            <a:endParaRPr 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06" y="1678686"/>
            <a:ext cx="8477794" cy="517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1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633357" y="-32657"/>
            <a:ext cx="2808515" cy="1150276"/>
          </a:xfrm>
          <a:prstGeom prst="wedgeEllipseCallout">
            <a:avLst>
              <a:gd name="adj1" fmla="val 49266"/>
              <a:gd name="adj2" fmla="val 89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000" dirty="0"/>
              <a:t>من العبارات الموجودة فوق منكمِّل كلّ خانة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11730" y="161439"/>
            <a:ext cx="256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1- مَجيء يَسوع المَسيح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8859" y="617043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2- مِن 37 كِتابًا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4210" y="1065252"/>
            <a:ext cx="225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3-حَياةِ يَسوعَ وَأَعمالِهِ وَأَقوالِه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861" y="67235"/>
            <a:ext cx="210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4- القَديمَ غَيبًا بِكُلِّ تَفاصيلِه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818" y="722104"/>
            <a:ext cx="231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5- تاريخُ اللّه مَع شَعبِه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329" y="1151524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6- مِحوَرُ العَهدين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1583"/>
            <a:ext cx="9144000" cy="5383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1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maksour\Desktop\Travail online 2020\liste des livres pour ecran\EB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110" y="0"/>
            <a:ext cx="4824536" cy="67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35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684" y="79559"/>
            <a:ext cx="280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1- مَجيءَ يسوعَ المَسيح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5993" y="528900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2- مِن 37 كِتابًا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4167" y="853426"/>
            <a:ext cx="285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3-حَياةِ يَسوعَ وَأَعمالِهِ وَأَقوالِه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565" y="67235"/>
            <a:ext cx="213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4- القَديمَ غيبًا بِكُلِّ تَفاصيلِه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929" y="680810"/>
            <a:ext cx="24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5- تاريخُ اللّهِ مَعَ شَعبِه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565" y="1034215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6- مِحوَرُ العَهدَين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5603" y="5847003"/>
            <a:ext cx="256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حَياةِ يَسوعَ وَأَعمالِهِ وَأَقوالِه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1675" y="5917499"/>
            <a:ext cx="21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dirty="0"/>
              <a:t> </a:t>
            </a: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مِن 37 كِتابًا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950" y="5915467"/>
            <a:ext cx="210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 القَديمَ غَيبًا بِكُلِّ تَفاصيلِه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74228" y="94129"/>
            <a:ext cx="2254923" cy="1317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الأجوبة</a:t>
            </a:r>
            <a:endParaRPr lang="en-US" sz="4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65" y="1670760"/>
            <a:ext cx="8115271" cy="3908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3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977251" y="457201"/>
            <a:ext cx="4255107" cy="1407694"/>
          </a:xfrm>
          <a:prstGeom prst="wedgeEllipseCallout">
            <a:avLst>
              <a:gd name="adj1" fmla="val 70215"/>
              <a:gd name="adj2" fmla="val -11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/>
              <a:t>شو إِسم كِلّ مَجموعَة كُتُب مِن لَون واحَد مِن كُتُب العَهد القَديم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4557" y="1791097"/>
            <a:ext cx="10659978" cy="506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716" y="144652"/>
            <a:ext cx="2201779" cy="2032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5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6746" y="-183292"/>
            <a:ext cx="10659978" cy="6858000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 rot="972231">
            <a:off x="4880924" y="1699746"/>
            <a:ext cx="1643023" cy="5818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كُتُبُ  الشَّريعَة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 rot="1027956">
            <a:off x="6853849" y="2456289"/>
            <a:ext cx="1607970" cy="5818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كُتُبُ  التّاريخ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 rot="780613">
            <a:off x="2950392" y="1231326"/>
            <a:ext cx="1643021" cy="5818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كُتُبُ  الحِكمَة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 rot="780613">
            <a:off x="943656" y="511012"/>
            <a:ext cx="1703765" cy="5818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dirty="0">
                <a:solidFill>
                  <a:schemeClr val="tx1"/>
                </a:solidFill>
              </a:rPr>
              <a:t>كُتُبُ  الأَنبِياء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3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503947" y="304801"/>
            <a:ext cx="4917635" cy="2113546"/>
          </a:xfrm>
          <a:prstGeom prst="wedgeEllipseCallout">
            <a:avLst>
              <a:gd name="adj1" fmla="val 66945"/>
              <a:gd name="adj2" fmla="val 24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/>
              <a:t>شو إِسم كِلّ مَجموعَة مِن كُتُب العَهدِ الجَديد؟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622" y="4920"/>
            <a:ext cx="3235781" cy="3882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852" y="2705469"/>
            <a:ext cx="8398042" cy="2364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200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471" y="2394285"/>
            <a:ext cx="9011652" cy="2784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C255E-DE91-E841-9B59-917080DE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6546273" y="4042620"/>
            <a:ext cx="1839191" cy="84803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الأَناجيل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551218" y="4098039"/>
            <a:ext cx="1839191" cy="84803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أَعمالِ الرُّسُل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556164" y="4028765"/>
            <a:ext cx="1839191" cy="97272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الرّسائِل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98765" y="4028766"/>
            <a:ext cx="1839191" cy="94501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dirty="0">
                <a:solidFill>
                  <a:schemeClr val="tx1"/>
                </a:solidFill>
              </a:rPr>
              <a:t>الرّؤيا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360" y="146339"/>
            <a:ext cx="3884890" cy="3568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956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286803" y="377405"/>
            <a:ext cx="5424208" cy="4083019"/>
          </a:xfrm>
          <a:prstGeom prst="cloudCallout">
            <a:avLst>
              <a:gd name="adj1" fmla="val -51949"/>
              <a:gd name="adj2" fmla="val 7802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/>
              <a:t>شو بِرَأيكُن  العُصارَة يَلّي مناخِدْها مِن هَاللِّقاء؟ 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532" y="2873829"/>
            <a:ext cx="2684429" cy="4088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6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27" y="1522155"/>
            <a:ext cx="6023847" cy="53358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4825815" y="359229"/>
            <a:ext cx="4259369" cy="2787412"/>
          </a:xfrm>
          <a:prstGeom prst="wedgeEllipseCallout">
            <a:avLst>
              <a:gd name="adj1" fmla="val -18295"/>
              <a:gd name="adj2" fmla="val 733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rgbClr val="C00000"/>
                </a:solidFill>
              </a:rPr>
              <a:t>رَح نِقرا بِتمعن الفَقَرات يَلّي جايّي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583783" y="545145"/>
            <a:ext cx="3385644" cy="2415581"/>
          </a:xfrm>
          <a:prstGeom prst="wedgeEllipseCallout">
            <a:avLst>
              <a:gd name="adj1" fmla="val -28675"/>
              <a:gd name="adj2" fmla="val 5770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accent2">
                    <a:lumMod val="75000"/>
                  </a:schemeClr>
                </a:solidFill>
              </a:rPr>
              <a:t>حتى نحفِظها منيح!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43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708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66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814" y="259599"/>
            <a:ext cx="9394159" cy="60329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8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30949" y="180475"/>
            <a:ext cx="4604657" cy="140425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إشارَاتٌ لِمَعرِفَةِ اللُّغز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5186"/>
            <a:ext cx="8758989" cy="5324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4587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15" y="1064870"/>
            <a:ext cx="4374142" cy="1203768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 الرّابع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871" y="3807230"/>
            <a:ext cx="7200900" cy="1812175"/>
          </a:xfrm>
        </p:spPr>
        <p:txBody>
          <a:bodyPr>
            <a:normAutofit/>
          </a:bodyPr>
          <a:lstStyle/>
          <a:p>
            <a:pPr rtl="1"/>
            <a:r>
              <a:rPr lang="ar-LB" sz="6000" b="1" dirty="0"/>
              <a:t>لُغزُ الكِتابِ المُقَدَّس</a:t>
            </a:r>
            <a:endParaRPr lang="en-US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7199" y="146924"/>
            <a:ext cx="6306264" cy="1814223"/>
          </a:xfrm>
          <a:prstGeom prst="cloudCallout">
            <a:avLst>
              <a:gd name="adj1" fmla="val -24277"/>
              <a:gd name="adj2" fmla="val 93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وقَبل ما نِختُم </a:t>
            </a:r>
            <a:r>
              <a:rPr lang="ar-LB" sz="3200" dirty="0" err="1"/>
              <a:t>هَاللِّقاء</a:t>
            </a:r>
            <a:r>
              <a:rPr lang="ar-LB" sz="3200" dirty="0"/>
              <a:t>، رَح مِنْصَلّي </a:t>
            </a:r>
            <a:r>
              <a:rPr lang="ar-LB" sz="3200" dirty="0" err="1"/>
              <a:t>سَوا</a:t>
            </a:r>
            <a:r>
              <a:rPr lang="ar-LB" sz="3200" dirty="0"/>
              <a:t> الصَّلاة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670"/>
            <a:ext cx="3028525" cy="4612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262" y="1515979"/>
            <a:ext cx="6533148" cy="4904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885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34642" y="143692"/>
            <a:ext cx="3718442" cy="1462532"/>
          </a:xfrm>
          <a:prstGeom prst="cloudCallout">
            <a:avLst>
              <a:gd name="adj1" fmla="val -15620"/>
              <a:gd name="adj2" fmla="val 8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والخِتام مَع </a:t>
            </a:r>
            <a:r>
              <a:rPr lang="ar-LB" sz="3200" b="1" dirty="0" err="1"/>
              <a:t>هالتَرنيمَة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864"/>
            <a:ext cx="5984846" cy="65956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59" y="2245230"/>
            <a:ext cx="3028525" cy="4612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2172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3" y="0"/>
            <a:ext cx="575312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4798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44756"/>
            <a:ext cx="7461169" cy="1867401"/>
          </a:xfrm>
        </p:spPr>
        <p:txBody>
          <a:bodyPr>
            <a:normAutofit/>
          </a:bodyPr>
          <a:lstStyle/>
          <a:p>
            <a:pPr algn="r" rtl="1"/>
            <a:r>
              <a:rPr lang="ar-SA" sz="3600" b="1" dirty="0"/>
              <a:t> </a:t>
            </a:r>
            <a:r>
              <a:rPr lang="ar-LB" sz="3600" b="1" dirty="0">
                <a:solidFill>
                  <a:schemeClr val="accent2"/>
                </a:solidFill>
              </a:rPr>
              <a:t>و</a:t>
            </a:r>
            <a:r>
              <a:rPr lang="ar-LB" sz="3600" b="1" dirty="0">
                <a:solidFill>
                  <a:schemeClr val="accent1">
                    <a:lumMod val="75000"/>
                  </a:schemeClr>
                </a:solidFill>
              </a:rPr>
              <a:t>نِ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</a:rPr>
              <a:t>تآل</a:t>
            </a:r>
            <a:r>
              <a:rPr lang="ar-LB" sz="3600" b="1" dirty="0">
                <a:solidFill>
                  <a:schemeClr val="accent1">
                    <a:lumMod val="75000"/>
                  </a:schemeClr>
                </a:solidFill>
              </a:rPr>
              <a:t>َ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</a:rPr>
              <a:t>ف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 ك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لم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 اللّه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حتّى نِتْأمَّلْ فيها ونتْغَذّى منها.</a:t>
            </a:r>
            <a:endParaRPr lang="ar-L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1015510" y="551136"/>
            <a:ext cx="4430261" cy="2060294"/>
          </a:xfrm>
          <a:prstGeom prst="cloudCallout">
            <a:avLst>
              <a:gd name="adj1" fmla="val 74203"/>
              <a:gd name="adj2" fmla="val -289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bg1"/>
                </a:solidFill>
              </a:rPr>
              <a:t>شو هَدَفنا مِن هَاللِّقاء؟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87373" y="3106271"/>
            <a:ext cx="7890832" cy="134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Ø"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 ندخُل 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القَصر تَنِبحث عن الكنز ْونلاقي</a:t>
            </a:r>
            <a:r>
              <a:rPr lang="fr-FR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الم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راجِع 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بِ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 الكتابِ الم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ق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دّ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س ب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س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bg2">
                    <a:lumMod val="10000"/>
                  </a:schemeClr>
                </a:solidFill>
              </a:rPr>
              <a:t>رعَة</a:t>
            </a:r>
            <a:r>
              <a:rPr lang="ar-LB" sz="3600" dirty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endParaRPr lang="ar-LB" dirty="0"/>
          </a:p>
          <a:p>
            <a:pPr algn="r" rt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525" y="105088"/>
            <a:ext cx="4720799" cy="4358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314450" y="1946365"/>
            <a:ext cx="7408945" cy="4542033"/>
          </a:xfrm>
          <a:prstGeom prst="wedgeRoundRectCallout">
            <a:avLst>
              <a:gd name="adj1" fmla="val -42398"/>
              <a:gd name="adj2" fmla="val -668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أصدِقائي...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 </a:t>
            </a:r>
          </a:p>
          <a:p>
            <a:pPr algn="ctr" rtl="1"/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السّنة نحنا منشبه 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 عُلَمَا 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 عم 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بِيفَت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ْ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شو ع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ن كَنز ب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قَصر كتير كبير. والك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تاب الم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ُ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ق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دّ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س هُوّي هَالقَصر ي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لّلي مِنْفَتّ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ش فيه ع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ن الكَنز. ج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ُ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وّ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ات الكتاب المق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دّ</a:t>
            </a:r>
            <a:r>
              <a:rPr lang="ar-LB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س مِنْلاقي</a:t>
            </a: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2" y="57663"/>
            <a:ext cx="3050939" cy="3121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632159" y="1354241"/>
            <a:ext cx="7385369" cy="5503759"/>
          </a:xfrm>
          <a:prstGeom prst="wedgeRoundRectCallout">
            <a:avLst>
              <a:gd name="adj1" fmla="val -42398"/>
              <a:gd name="adj2" fmla="val -668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600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مَم</a:t>
            </a:r>
            <a:r>
              <a:rPr lang="ar-LB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َ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رّات مض</a:t>
            </a:r>
            <a:r>
              <a:rPr lang="ar-LB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َ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وّ</a:t>
            </a:r>
            <a:r>
              <a:rPr lang="ar-LB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َ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اي</a:t>
            </a:r>
            <a:r>
              <a:rPr lang="ar-LB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ة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من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فهَمْ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</a:endParaRPr>
          </a:p>
          <a:p>
            <a:pPr algn="r" rtl="1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	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 م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عناها بسِرْعة، ومَمَرّات</a:t>
            </a:r>
            <a:endParaRPr lang="ar-LB" sz="3600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</a:endParaRPr>
          </a:p>
          <a:p>
            <a:pPr algn="r" rtl="1"/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    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 بَدْنا مين يش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رَحلْنا ياها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وم</a:t>
            </a:r>
            <a:r>
              <a:rPr lang="ar-LB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نلاقي كَمان مَطارِح كبير</a:t>
            </a:r>
            <a:r>
              <a:rPr lang="ar-LB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ة وقَديم</a:t>
            </a:r>
            <a:r>
              <a:rPr lang="ar-LB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Adobe Arabic" panose="02040503050201020203" pitchFamily="18" charset="-78"/>
              </a:rPr>
              <a:t>ة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كتير بِتخَبِّرْنا ع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ن إ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شْيا عَظيمِة ب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التّاريخ وع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ن إشْيا بَسيطَة كتير.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وهَلَّق إ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جا دَورنا تَنطلُبْ م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ن الرّوح القُدُس 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إِ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نّو ين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وّ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رلْنا قُلوبنا تَنفوتْ عَ هالقَصر ونِكتِشِف سِرّو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</a:rPr>
              <a:t>.</a:t>
            </a:r>
          </a:p>
          <a:p>
            <a:pPr algn="ctr" rtl="1"/>
            <a:endParaRPr lang="ar-LB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592" y="66288"/>
            <a:ext cx="3050939" cy="3121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62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771" y="-130534"/>
            <a:ext cx="6910252" cy="68208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509682" y="201704"/>
            <a:ext cx="5193927" cy="1744661"/>
          </a:xfrm>
          <a:prstGeom prst="wedgeRoundRectCallout">
            <a:avLst>
              <a:gd name="adj1" fmla="val -82638"/>
              <a:gd name="adj2" fmla="val -56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dirty="0">
              <a:solidFill>
                <a:schemeClr val="bg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شُوفو هَالقَصر...</a:t>
            </a:r>
          </a:p>
          <a:p>
            <a:pPr algn="ctr"/>
            <a:r>
              <a:rPr lang="ar-LB" sz="4000" b="1" dirty="0">
                <a:solidFill>
                  <a:schemeClr val="bg1"/>
                </a:solidFill>
              </a:rPr>
              <a:t>شو  مَكتوب جُوّاتُو؟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169060">
            <a:off x="3842613" y="4843591"/>
            <a:ext cx="302558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chemeClr val="bg1"/>
                </a:solidFill>
              </a:rPr>
              <a:t>متّى ٥/٢-١٢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2" y="57663"/>
            <a:ext cx="3050939" cy="3121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546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1449977" y="0"/>
            <a:ext cx="7694023" cy="5459507"/>
          </a:xfrm>
          <a:prstGeom prst="cloudCallout">
            <a:avLst>
              <a:gd name="adj1" fmla="val -41515"/>
              <a:gd name="adj2" fmla="val 5178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ببِدايةِ اللّ</a:t>
            </a:r>
            <a:r>
              <a:rPr lang="ar-LB" sz="3600" dirty="0"/>
              <a:t>ِ</a:t>
            </a:r>
            <a:r>
              <a:rPr lang="ar-SA" sz="3600" dirty="0"/>
              <a:t>قاء حْكِينا عَن القَصر يلّي فيه الكَنز وَطَلَبْنَا مُساعَدِة الرُّوح القُدُس لِنَدخُل هالقَصِر إلِّي هُوّي الكتاب المُقدَّس، وهالكَنْز ما فينا نُوصَل لَسِرُّو إلاَّ إذا حَلّ</a:t>
            </a:r>
            <a:r>
              <a:rPr lang="ar-LB" sz="3600" dirty="0"/>
              <a:t>َ</a:t>
            </a:r>
            <a:r>
              <a:rPr lang="ar-SA" sz="3600" dirty="0"/>
              <a:t>ينا اللّ</a:t>
            </a:r>
            <a:r>
              <a:rPr lang="ar-LB" sz="3600" dirty="0"/>
              <a:t>ُ</a:t>
            </a:r>
            <a:r>
              <a:rPr lang="ar-SA" sz="3600" dirty="0"/>
              <a:t>غز</a:t>
            </a:r>
            <a:r>
              <a:rPr lang="en-US" sz="36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532" y="3069771"/>
            <a:ext cx="2555783" cy="3892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676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1949</TotalTime>
  <Words>607</Words>
  <Application>Microsoft Office PowerPoint</Application>
  <PresentationFormat>On-screen Show (4:3)</PresentationFormat>
  <Paragraphs>123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Adobe Arabic</vt:lpstr>
      <vt:lpstr>Arial</vt:lpstr>
      <vt:lpstr>Calibri</vt:lpstr>
      <vt:lpstr>Tahoma</vt:lpstr>
      <vt:lpstr>Traditional Arabic</vt:lpstr>
      <vt:lpstr>Trebuchet MS</vt:lpstr>
      <vt:lpstr>Wingdings</vt:lpstr>
      <vt:lpstr>Wingdings 3</vt:lpstr>
      <vt:lpstr>Facet</vt:lpstr>
      <vt:lpstr>مَركَزُ التَّربِيَّةِ الدّينِيَّة </vt:lpstr>
      <vt:lpstr>PowerPoint Presentation</vt:lpstr>
      <vt:lpstr>اللِّقاءُ الرّابع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146</cp:revision>
  <dcterms:created xsi:type="dcterms:W3CDTF">2020-06-11T06:09:44Z</dcterms:created>
  <dcterms:modified xsi:type="dcterms:W3CDTF">2021-11-22T16:51:16Z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ADB57178-06DC-4244-B4FB-8C91A3351EED</vt:lpwstr>
  </property>
  <property fmtid="{D5CDD505-2E9C-101B-9397-08002B2CF9AE}" pid="3" name="ArticulatePath">
    <vt:lpwstr>eb6-renc-4-01-قسم أول لغز الكتاب المقدس </vt:lpwstr>
  </property>
</Properties>
</file>