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29"/>
  </p:notesMasterIdLst>
  <p:sldIdLst>
    <p:sldId id="304" r:id="rId2"/>
    <p:sldId id="307" r:id="rId3"/>
    <p:sldId id="305" r:id="rId4"/>
    <p:sldId id="257" r:id="rId5"/>
    <p:sldId id="308" r:id="rId6"/>
    <p:sldId id="269" r:id="rId7"/>
    <p:sldId id="264" r:id="rId8"/>
    <p:sldId id="288" r:id="rId9"/>
    <p:sldId id="289" r:id="rId10"/>
    <p:sldId id="290" r:id="rId11"/>
    <p:sldId id="265" r:id="rId12"/>
    <p:sldId id="270" r:id="rId13"/>
    <p:sldId id="287" r:id="rId14"/>
    <p:sldId id="258" r:id="rId15"/>
    <p:sldId id="291" r:id="rId16"/>
    <p:sldId id="275" r:id="rId17"/>
    <p:sldId id="292" r:id="rId18"/>
    <p:sldId id="274" r:id="rId19"/>
    <p:sldId id="303" r:id="rId20"/>
    <p:sldId id="259" r:id="rId21"/>
    <p:sldId id="293" r:id="rId22"/>
    <p:sldId id="306" r:id="rId23"/>
    <p:sldId id="261" r:id="rId24"/>
    <p:sldId id="260" r:id="rId25"/>
    <p:sldId id="294" r:id="rId26"/>
    <p:sldId id="295" r:id="rId27"/>
    <p:sldId id="27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15"/>
    </p:cViewPr>
  </p:sorterViewPr>
  <p:notesViewPr>
    <p:cSldViewPr snapToGrid="0">
      <p:cViewPr varScale="1">
        <p:scale>
          <a:sx n="41" d="100"/>
          <a:sy n="41" d="100"/>
        </p:scale>
        <p:origin x="-216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5B50-AE48-416B-9C87-420574B1D684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42787-08F5-4B8E-BD40-77FC9E3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5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5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80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9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1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2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9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84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80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8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7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4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63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27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68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2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30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6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1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405083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3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9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5" y="3632201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45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5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1"/>
            <a:ext cx="644750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48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1"/>
            <a:ext cx="644750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5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2"/>
            <a:ext cx="978558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2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1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700870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7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8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1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47"/>
            <a:ext cx="313921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8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7"/>
            <a:ext cx="313921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0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8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4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4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5"/>
            <a:ext cx="683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8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10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6.pn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273" y="2475759"/>
            <a:ext cx="5825202" cy="1646302"/>
          </a:xfrm>
        </p:spPr>
        <p:txBody>
          <a:bodyPr/>
          <a:lstStyle/>
          <a:p>
            <a:pPr algn="ct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029" y="4390584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السّادِسِ أَساسِيّ</a:t>
            </a:r>
            <a:endParaRPr lang="en-US" sz="5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29" y="329182"/>
            <a:ext cx="3923154" cy="1222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70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422490" y="2858085"/>
            <a:ext cx="5506664" cy="3844929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2422490" y="473686"/>
            <a:ext cx="5340164" cy="2068543"/>
          </a:xfrm>
          <a:prstGeom prst="cloudCallout">
            <a:avLst>
              <a:gd name="adj1" fmla="val -64776"/>
              <a:gd name="adj2" fmla="val 10694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/>
              <a:t>حاولوا إنْكُن تِكتِبوها قدّامكن</a:t>
            </a:r>
            <a:endParaRPr lang="en-US" sz="35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49" y="2697215"/>
            <a:ext cx="2371059" cy="416078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75" y="2099098"/>
            <a:ext cx="2553638" cy="47589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936470" y="561704"/>
            <a:ext cx="6103027" cy="5564776"/>
          </a:xfrm>
          <a:prstGeom prst="cloudCallout">
            <a:avLst>
              <a:gd name="adj1" fmla="val -62293"/>
              <a:gd name="adj2" fmla="val 3182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يمكن في مَعلومات ناقْصَة، كِرمال هَيك، اطَلَّعوا مْنيح بالصّورة يلّي جايي... وخَبرني شُو عَم بِتشوف 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662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08470">
            <a:off x="555012" y="3109336"/>
            <a:ext cx="3932935" cy="27935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1826">
            <a:off x="4599854" y="793628"/>
            <a:ext cx="3689109" cy="5153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9010-5617-E440-952A-21C199106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Wave 1"/>
          <p:cNvSpPr/>
          <p:nvPr/>
        </p:nvSpPr>
        <p:spPr>
          <a:xfrm>
            <a:off x="6224156" y="526474"/>
            <a:ext cx="2130136" cy="1648691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العَهدُ القَديم</a:t>
            </a:r>
            <a:endParaRPr lang="en-US" sz="3000" dirty="0"/>
          </a:p>
        </p:txBody>
      </p:sp>
      <p:sp>
        <p:nvSpPr>
          <p:cNvPr id="6" name="Wave 5"/>
          <p:cNvSpPr/>
          <p:nvPr/>
        </p:nvSpPr>
        <p:spPr>
          <a:xfrm>
            <a:off x="5902037" y="2687781"/>
            <a:ext cx="2130136" cy="1648691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كُتُبُ الشَّريعَة</a:t>
            </a:r>
            <a:endParaRPr lang="en-US" sz="3000" dirty="0"/>
          </a:p>
        </p:txBody>
      </p:sp>
      <p:sp>
        <p:nvSpPr>
          <p:cNvPr id="7" name="Wave 6"/>
          <p:cNvSpPr/>
          <p:nvPr/>
        </p:nvSpPr>
        <p:spPr>
          <a:xfrm>
            <a:off x="2638138" y="152400"/>
            <a:ext cx="3128816" cy="1648691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/>
              <a:t>الكِتابُ المُقَدَّس</a:t>
            </a:r>
            <a:endParaRPr lang="en-US" sz="3000" b="1" dirty="0"/>
          </a:p>
        </p:txBody>
      </p:sp>
      <p:sp>
        <p:nvSpPr>
          <p:cNvPr id="8" name="Wave 7"/>
          <p:cNvSpPr/>
          <p:nvPr/>
        </p:nvSpPr>
        <p:spPr>
          <a:xfrm>
            <a:off x="103910" y="665019"/>
            <a:ext cx="2130136" cy="1648691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bg1"/>
                </a:solidFill>
              </a:rPr>
              <a:t>العَهدُ الجَديد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9" name="Wave 8"/>
          <p:cNvSpPr/>
          <p:nvPr/>
        </p:nvSpPr>
        <p:spPr>
          <a:xfrm>
            <a:off x="2815938" y="4599710"/>
            <a:ext cx="2130136" cy="1648691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كُتُبُ التَّاريخ</a:t>
            </a:r>
            <a:endParaRPr lang="en-US" sz="3000" dirty="0"/>
          </a:p>
        </p:txBody>
      </p:sp>
      <p:sp>
        <p:nvSpPr>
          <p:cNvPr id="10" name="Wave 9"/>
          <p:cNvSpPr/>
          <p:nvPr/>
        </p:nvSpPr>
        <p:spPr>
          <a:xfrm>
            <a:off x="5766956" y="4530437"/>
            <a:ext cx="2130136" cy="1648691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كُتُبُ الأَنبِياء</a:t>
            </a:r>
            <a:endParaRPr lang="en-US" sz="3000" dirty="0"/>
          </a:p>
        </p:txBody>
      </p:sp>
      <p:sp>
        <p:nvSpPr>
          <p:cNvPr id="11" name="Wave 10"/>
          <p:cNvSpPr/>
          <p:nvPr/>
        </p:nvSpPr>
        <p:spPr>
          <a:xfrm>
            <a:off x="3179620" y="2479964"/>
            <a:ext cx="2130136" cy="1648691"/>
          </a:xfrm>
          <a:prstGeom prst="wave">
            <a:avLst/>
          </a:prstGeom>
          <a:solidFill>
            <a:srgbClr val="FD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كُتُبُ الحِكمة</a:t>
            </a:r>
            <a:endParaRPr lang="en-US" sz="3000" dirty="0"/>
          </a:p>
        </p:txBody>
      </p:sp>
      <p:sp>
        <p:nvSpPr>
          <p:cNvPr id="12" name="Wave 11"/>
          <p:cNvSpPr/>
          <p:nvPr/>
        </p:nvSpPr>
        <p:spPr>
          <a:xfrm>
            <a:off x="249382" y="2923307"/>
            <a:ext cx="2130136" cy="1648691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اللهُ مَحَبّة</a:t>
            </a:r>
            <a:endParaRPr lang="en-US" sz="3000" dirty="0"/>
          </a:p>
        </p:txBody>
      </p:sp>
      <p:sp>
        <p:nvSpPr>
          <p:cNvPr id="4" name="Left Arrow 3"/>
          <p:cNvSpPr/>
          <p:nvPr/>
        </p:nvSpPr>
        <p:spPr>
          <a:xfrm rot="20069898">
            <a:off x="2139461" y="1024581"/>
            <a:ext cx="503522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502260">
            <a:off x="5657850" y="907900"/>
            <a:ext cx="566304" cy="643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ave 13"/>
          <p:cNvSpPr/>
          <p:nvPr/>
        </p:nvSpPr>
        <p:spPr>
          <a:xfrm>
            <a:off x="508002" y="4599710"/>
            <a:ext cx="1871517" cy="14416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الخ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7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353" y="3710867"/>
            <a:ext cx="5825202" cy="1096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2721096" y="1026069"/>
            <a:ext cx="5926515" cy="3781697"/>
          </a:xfrm>
          <a:prstGeom prst="cloudCallout">
            <a:avLst>
              <a:gd name="adj1" fmla="val -62640"/>
              <a:gd name="adj2" fmla="val -88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مِن بَعد ما </a:t>
            </a:r>
            <a:r>
              <a:rPr lang="ar-LB" sz="4000" dirty="0" err="1"/>
              <a:t>تَأمّلْتو</a:t>
            </a:r>
            <a:r>
              <a:rPr lang="ar-LB" sz="4000" dirty="0"/>
              <a:t> الكُتُب و </a:t>
            </a:r>
            <a:r>
              <a:rPr lang="ar-LB" sz="4000" dirty="0" err="1"/>
              <a:t>قِلْتو</a:t>
            </a:r>
            <a:r>
              <a:rPr lang="ar-LB" sz="4000" dirty="0"/>
              <a:t> </a:t>
            </a:r>
            <a:r>
              <a:rPr lang="ar-LB" sz="4000" dirty="0" err="1"/>
              <a:t>شو</a:t>
            </a:r>
            <a:r>
              <a:rPr lang="ar-LB" sz="4000" dirty="0"/>
              <a:t> </a:t>
            </a:r>
            <a:r>
              <a:rPr lang="ar-LB" sz="4000" dirty="0" err="1"/>
              <a:t>شِفتو</a:t>
            </a:r>
            <a:r>
              <a:rPr lang="ar-LB" sz="4000" dirty="0"/>
              <a:t>، جربوا جاوبوا ع </a:t>
            </a:r>
            <a:r>
              <a:rPr lang="ar-LB" sz="4000" dirty="0" err="1"/>
              <a:t>هالأسئِلة</a:t>
            </a:r>
            <a:r>
              <a:rPr lang="ar-LB" sz="4000" dirty="0"/>
              <a:t> :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391" y="1861170"/>
            <a:ext cx="2847487" cy="4996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7676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1- </a:t>
            </a: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ماذا 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تَ</a:t>
            </a: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عرِفُ عن الكِتاب</a:t>
            </a: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ِ </a:t>
            </a: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</a:rPr>
              <a:t>المُقدَّس؟</a:t>
            </a:r>
            <a:endParaRPr lang="ar-LB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r>
              <a:rPr lang="ar-LB" sz="4000" b="1" dirty="0">
                <a:solidFill>
                  <a:schemeClr val="accent4">
                    <a:lumMod val="75000"/>
                  </a:schemeClr>
                </a:solidFill>
              </a:rPr>
              <a:t>2-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sz="4000" b="1" dirty="0">
                <a:solidFill>
                  <a:schemeClr val="accent4">
                    <a:lumMod val="75000"/>
                  </a:schemeClr>
                </a:solidFill>
              </a:rPr>
              <a:t>لِمَ نَقولُ </a:t>
            </a:r>
            <a:r>
              <a:rPr lang="ar-LB" sz="4000" b="1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ar-SA" sz="4000" b="1" dirty="0">
                <a:solidFill>
                  <a:schemeClr val="accent4">
                    <a:lumMod val="75000"/>
                  </a:schemeClr>
                </a:solidFill>
              </a:rPr>
              <a:t>مُقدَّس</a:t>
            </a:r>
            <a:r>
              <a:rPr lang="ar-LB" sz="4000" b="1" dirty="0">
                <a:solidFill>
                  <a:schemeClr val="accent4">
                    <a:lumMod val="75000"/>
                  </a:schemeClr>
                </a:solidFill>
              </a:rPr>
              <a:t>»</a:t>
            </a:r>
            <a:r>
              <a:rPr lang="ar-SA" sz="4000" b="1" dirty="0">
                <a:solidFill>
                  <a:schemeClr val="accent4">
                    <a:lumMod val="75000"/>
                  </a:schemeClr>
                </a:solidFill>
              </a:rPr>
              <a:t>؟</a:t>
            </a:r>
            <a:endParaRPr lang="ar-LB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1"/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1"/>
            <a:r>
              <a:rPr lang="ar-LB" sz="4000" b="1" dirty="0">
                <a:solidFill>
                  <a:srgbClr val="0070C0"/>
                </a:solidFill>
              </a:rPr>
              <a:t>3- </a:t>
            </a:r>
            <a:r>
              <a:rPr lang="ar-SA" sz="4000" b="1" dirty="0">
                <a:solidFill>
                  <a:srgbClr val="0070C0"/>
                </a:solidFill>
              </a:rPr>
              <a:t>ما ه</a:t>
            </a:r>
            <a:r>
              <a:rPr lang="ar-LB" sz="4000" b="1" dirty="0">
                <a:solidFill>
                  <a:srgbClr val="0070C0"/>
                </a:solidFill>
              </a:rPr>
              <a:t>ِ</a:t>
            </a:r>
            <a:r>
              <a:rPr lang="ar-SA" sz="4000" b="1" dirty="0">
                <a:solidFill>
                  <a:srgbClr val="0070C0"/>
                </a:solidFill>
              </a:rPr>
              <a:t>ي</a:t>
            </a:r>
            <a:r>
              <a:rPr lang="ar-LB" sz="4000" b="1" dirty="0">
                <a:solidFill>
                  <a:srgbClr val="0070C0"/>
                </a:solidFill>
              </a:rPr>
              <a:t>َ</a:t>
            </a:r>
            <a:r>
              <a:rPr lang="ar-SA" sz="4000" b="1" dirty="0">
                <a:solidFill>
                  <a:srgbClr val="0070C0"/>
                </a:solidFill>
              </a:rPr>
              <a:t> أ</a:t>
            </a:r>
            <a:r>
              <a:rPr lang="ar-LB" sz="4000" b="1" dirty="0">
                <a:solidFill>
                  <a:srgbClr val="0070C0"/>
                </a:solidFill>
              </a:rPr>
              <a:t>َ</a:t>
            </a:r>
            <a:r>
              <a:rPr lang="ar-SA" sz="4000" b="1" dirty="0">
                <a:solidFill>
                  <a:srgbClr val="0070C0"/>
                </a:solidFill>
              </a:rPr>
              <a:t>قسامُ الك</a:t>
            </a:r>
            <a:r>
              <a:rPr lang="ar-LB" sz="4000" b="1" dirty="0">
                <a:solidFill>
                  <a:srgbClr val="0070C0"/>
                </a:solidFill>
              </a:rPr>
              <a:t>ِ</a:t>
            </a:r>
            <a:r>
              <a:rPr lang="ar-SA" sz="4000" b="1" dirty="0">
                <a:solidFill>
                  <a:srgbClr val="0070C0"/>
                </a:solidFill>
              </a:rPr>
              <a:t>تابِ المُقدَّس؟</a:t>
            </a:r>
            <a:endParaRPr lang="ar-LB" sz="4000" b="1" dirty="0">
              <a:solidFill>
                <a:srgbClr val="0070C0"/>
              </a:solidFill>
            </a:endParaRPr>
          </a:p>
          <a:p>
            <a:pPr algn="ctr" rtl="1"/>
            <a:endParaRPr lang="en-US" sz="4000" b="1" dirty="0">
              <a:solidFill>
                <a:srgbClr val="0070C0"/>
              </a:solidFill>
            </a:endParaRPr>
          </a:p>
          <a:p>
            <a:pPr algn="ctr" rtl="1"/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4- 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ب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ِ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خ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ُ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صوص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ِ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 ماذا ن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قولُ 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ع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هد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ٌ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 ق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ديم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 و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َ «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ع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هد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ٌ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 ج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ديد</a:t>
            </a:r>
            <a:r>
              <a:rPr lang="ar-LB" sz="4000" b="1" dirty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ar-SA" sz="4000" b="1" dirty="0">
                <a:solidFill>
                  <a:schemeClr val="accent5">
                    <a:lumMod val="75000"/>
                  </a:schemeClr>
                </a:solidFill>
              </a:rPr>
              <a:t>؟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rtl="1"/>
            <a:r>
              <a:rPr lang="en-US" sz="4000" dirty="0">
                <a:solidFill>
                  <a:schemeClr val="tx1"/>
                </a:solidFill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882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0" y="3"/>
            <a:ext cx="9144000" cy="6857997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00" b="1" dirty="0">
                <a:solidFill>
                  <a:schemeClr val="accent5">
                    <a:lumMod val="75000"/>
                  </a:schemeClr>
                </a:solidFill>
              </a:rPr>
              <a:t>5- </a:t>
            </a:r>
            <a:r>
              <a:rPr lang="ar-SA" sz="3700" b="1" dirty="0">
                <a:solidFill>
                  <a:schemeClr val="accent5">
                    <a:lumMod val="75000"/>
                  </a:schemeClr>
                </a:solidFill>
              </a:rPr>
              <a:t>عَمّ</a:t>
            </a:r>
            <a:r>
              <a:rPr lang="ar-LB" sz="3700" b="1" dirty="0">
                <a:solidFill>
                  <a:schemeClr val="accent5">
                    <a:lumMod val="75000"/>
                  </a:schemeClr>
                </a:solidFill>
              </a:rPr>
              <a:t>َ</a:t>
            </a:r>
            <a:r>
              <a:rPr lang="ar-SA" sz="3700" b="1" dirty="0">
                <a:solidFill>
                  <a:schemeClr val="accent5">
                    <a:lumMod val="75000"/>
                  </a:schemeClr>
                </a:solidFill>
              </a:rPr>
              <a:t> يَتَحدَّثُ الكتابُ المُقدَّسُ قبلَ المَسيح</a:t>
            </a:r>
            <a:r>
              <a:rPr lang="ar-LB" sz="3700" b="1" dirty="0">
                <a:solidFill>
                  <a:schemeClr val="accent5">
                    <a:lumMod val="75000"/>
                  </a:schemeClr>
                </a:solidFill>
              </a:rPr>
              <a:t>،</a:t>
            </a:r>
          </a:p>
          <a:p>
            <a:pPr algn="ctr" rtl="1"/>
            <a:r>
              <a:rPr lang="ar-SA" sz="3700" b="1" dirty="0">
                <a:solidFill>
                  <a:schemeClr val="accent5">
                    <a:lumMod val="75000"/>
                  </a:schemeClr>
                </a:solidFill>
              </a:rPr>
              <a:t>أي الع</a:t>
            </a:r>
            <a:r>
              <a:rPr lang="ar-LB" sz="3700" b="1" dirty="0">
                <a:solidFill>
                  <a:schemeClr val="accent5">
                    <a:lumMod val="75000"/>
                  </a:schemeClr>
                </a:solidFill>
              </a:rPr>
              <a:t>َ</a:t>
            </a:r>
            <a:r>
              <a:rPr lang="ar-SA" sz="3700" b="1" dirty="0">
                <a:solidFill>
                  <a:schemeClr val="accent5">
                    <a:lumMod val="75000"/>
                  </a:schemeClr>
                </a:solidFill>
              </a:rPr>
              <a:t>هد</a:t>
            </a:r>
            <a:r>
              <a:rPr lang="ar-LB" sz="3700" b="1" dirty="0">
                <a:solidFill>
                  <a:schemeClr val="accent5">
                    <a:lumMod val="75000"/>
                  </a:schemeClr>
                </a:solidFill>
              </a:rPr>
              <a:t>ُ</a:t>
            </a:r>
            <a:r>
              <a:rPr lang="ar-SA" sz="3700" b="1" dirty="0">
                <a:solidFill>
                  <a:schemeClr val="accent5">
                    <a:lumMod val="75000"/>
                  </a:schemeClr>
                </a:solidFill>
              </a:rPr>
              <a:t> الق</a:t>
            </a:r>
            <a:r>
              <a:rPr lang="ar-LB" sz="3700" b="1" dirty="0">
                <a:solidFill>
                  <a:schemeClr val="accent5">
                    <a:lumMod val="75000"/>
                  </a:schemeClr>
                </a:solidFill>
              </a:rPr>
              <a:t>َ</a:t>
            </a:r>
            <a:r>
              <a:rPr lang="ar-SA" sz="3700" b="1" dirty="0">
                <a:solidFill>
                  <a:schemeClr val="accent5">
                    <a:lumMod val="75000"/>
                  </a:schemeClr>
                </a:solidFill>
              </a:rPr>
              <a:t>ديم</a:t>
            </a:r>
            <a:r>
              <a:rPr lang="ar-LB" sz="3700" b="1" dirty="0">
                <a:solidFill>
                  <a:schemeClr val="accent5">
                    <a:lumMod val="75000"/>
                  </a:schemeClr>
                </a:solidFill>
              </a:rPr>
              <a:t>؟</a:t>
            </a:r>
          </a:p>
          <a:p>
            <a:pPr algn="ctr" rtl="1"/>
            <a:endParaRPr lang="en-US" sz="3700" b="1" dirty="0">
              <a:solidFill>
                <a:srgbClr val="0070C0"/>
              </a:solidFill>
            </a:endParaRPr>
          </a:p>
          <a:p>
            <a:pPr algn="ctr" rtl="1"/>
            <a:r>
              <a:rPr lang="ar-LB" sz="3700" b="1" dirty="0">
                <a:solidFill>
                  <a:srgbClr val="0070C0"/>
                </a:solidFill>
              </a:rPr>
              <a:t>6- </a:t>
            </a:r>
            <a:r>
              <a:rPr lang="ar-SA" sz="3700" b="1" dirty="0">
                <a:solidFill>
                  <a:srgbClr val="0070C0"/>
                </a:solidFill>
              </a:rPr>
              <a:t>ما اسمُ الك</a:t>
            </a:r>
            <a:r>
              <a:rPr lang="ar-LB" sz="3700" b="1" dirty="0">
                <a:solidFill>
                  <a:srgbClr val="0070C0"/>
                </a:solidFill>
              </a:rPr>
              <a:t>ِ</a:t>
            </a:r>
            <a:r>
              <a:rPr lang="ar-SA" sz="3700" b="1" dirty="0">
                <a:solidFill>
                  <a:srgbClr val="0070C0"/>
                </a:solidFill>
              </a:rPr>
              <a:t>تابِ المُقدَّسِ الّذي م</a:t>
            </a:r>
            <a:r>
              <a:rPr lang="ar-LB" sz="3700" b="1" dirty="0">
                <a:solidFill>
                  <a:srgbClr val="0070C0"/>
                </a:solidFill>
              </a:rPr>
              <a:t>َ</a:t>
            </a:r>
            <a:r>
              <a:rPr lang="ar-SA" sz="3700" b="1" dirty="0">
                <a:solidFill>
                  <a:srgbClr val="0070C0"/>
                </a:solidFill>
              </a:rPr>
              <a:t>ع</a:t>
            </a:r>
            <a:r>
              <a:rPr lang="ar-LB" sz="3700" b="1" dirty="0">
                <a:solidFill>
                  <a:srgbClr val="0070C0"/>
                </a:solidFill>
              </a:rPr>
              <a:t>َ</a:t>
            </a:r>
            <a:r>
              <a:rPr lang="ar-SA" sz="3700" b="1" dirty="0">
                <a:solidFill>
                  <a:srgbClr val="0070C0"/>
                </a:solidFill>
              </a:rPr>
              <a:t>ك</a:t>
            </a:r>
            <a:r>
              <a:rPr lang="ar-LB" sz="3700" b="1" dirty="0">
                <a:solidFill>
                  <a:srgbClr val="0070C0"/>
                </a:solidFill>
              </a:rPr>
              <a:t>؟</a:t>
            </a:r>
          </a:p>
          <a:p>
            <a:pPr algn="ctr" rtl="1"/>
            <a:endParaRPr lang="ar-LB" sz="3700" b="1" dirty="0">
              <a:solidFill>
                <a:srgbClr val="0070C0"/>
              </a:solidFill>
            </a:endParaRPr>
          </a:p>
          <a:p>
            <a:pPr algn="ctr" rtl="1"/>
            <a:r>
              <a:rPr lang="ar-SA" sz="3700" b="1" dirty="0">
                <a:solidFill>
                  <a:srgbClr val="C00000"/>
                </a:solidFill>
              </a:rPr>
              <a:t> </a:t>
            </a:r>
            <a:r>
              <a:rPr lang="ar-LB" sz="3700" b="1" dirty="0">
                <a:solidFill>
                  <a:srgbClr val="C00000"/>
                </a:solidFill>
              </a:rPr>
              <a:t>7- </a:t>
            </a:r>
            <a:r>
              <a:rPr lang="ar-SA" sz="3700" b="1" dirty="0">
                <a:solidFill>
                  <a:srgbClr val="C00000"/>
                </a:solidFill>
              </a:rPr>
              <a:t> هَل قَرَأت</a:t>
            </a:r>
            <a:r>
              <a:rPr lang="ar-LB" sz="3700" b="1" dirty="0">
                <a:solidFill>
                  <a:srgbClr val="C00000"/>
                </a:solidFill>
              </a:rPr>
              <a:t>َ</a:t>
            </a:r>
            <a:r>
              <a:rPr lang="ar-SA" sz="3700" b="1" dirty="0">
                <a:solidFill>
                  <a:srgbClr val="C00000"/>
                </a:solidFill>
              </a:rPr>
              <a:t> فيهِ سابقًا؟ أ</a:t>
            </a:r>
            <a:r>
              <a:rPr lang="ar-LB" sz="3700" b="1" dirty="0">
                <a:solidFill>
                  <a:srgbClr val="C00000"/>
                </a:solidFill>
              </a:rPr>
              <a:t>َ</a:t>
            </a:r>
            <a:r>
              <a:rPr lang="ar-SA" sz="3700" b="1" dirty="0">
                <a:solidFill>
                  <a:srgbClr val="C00000"/>
                </a:solidFill>
              </a:rPr>
              <a:t>ين؟</a:t>
            </a:r>
            <a:endParaRPr lang="ar-LB" sz="3700" b="1" dirty="0">
              <a:solidFill>
                <a:srgbClr val="C00000"/>
              </a:solidFill>
            </a:endParaRPr>
          </a:p>
          <a:p>
            <a:pPr algn="ctr" rtl="1"/>
            <a:endParaRPr lang="en-US" sz="3700" b="1" dirty="0">
              <a:solidFill>
                <a:srgbClr val="C00000"/>
              </a:solidFill>
            </a:endParaRPr>
          </a:p>
          <a:p>
            <a:pPr algn="ctr" rtl="1"/>
            <a:r>
              <a:rPr lang="ar-LB" sz="3700" b="1" dirty="0">
                <a:solidFill>
                  <a:schemeClr val="tx2">
                    <a:lumMod val="50000"/>
                  </a:schemeClr>
                </a:solidFill>
              </a:rPr>
              <a:t>8- </a:t>
            </a:r>
            <a:r>
              <a:rPr lang="ar-SA" sz="3700" b="1" dirty="0">
                <a:solidFill>
                  <a:schemeClr val="tx2">
                    <a:lumMod val="50000"/>
                  </a:schemeClr>
                </a:solidFill>
              </a:rPr>
              <a:t>ما اسمُ الّذينَ دَوّ</a:t>
            </a:r>
            <a:r>
              <a:rPr lang="ar-LB" sz="3700" b="1" dirty="0">
                <a:solidFill>
                  <a:schemeClr val="tx2">
                    <a:lumMod val="50000"/>
                  </a:schemeClr>
                </a:solidFill>
              </a:rPr>
              <a:t>َ</a:t>
            </a:r>
            <a:r>
              <a:rPr lang="ar-SA" sz="3700" b="1" dirty="0">
                <a:solidFill>
                  <a:schemeClr val="tx2">
                    <a:lumMod val="50000"/>
                  </a:schemeClr>
                </a:solidFill>
              </a:rPr>
              <a:t>نوا ه</a:t>
            </a:r>
            <a:r>
              <a:rPr lang="ar-LB" sz="3700" b="1" dirty="0">
                <a:solidFill>
                  <a:schemeClr val="tx2">
                    <a:lumMod val="50000"/>
                  </a:schemeClr>
                </a:solidFill>
              </a:rPr>
              <a:t>َ</a:t>
            </a:r>
            <a:r>
              <a:rPr lang="ar-SA" sz="3700" b="1" dirty="0">
                <a:solidFill>
                  <a:schemeClr val="tx2">
                    <a:lumMod val="50000"/>
                  </a:schemeClr>
                </a:solidFill>
              </a:rPr>
              <a:t>ذا الكِتاب؟</a:t>
            </a:r>
            <a:endParaRPr lang="en-US" sz="37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63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9461" b="2760"/>
          <a:stretch/>
        </p:blipFill>
        <p:spPr>
          <a:xfrm>
            <a:off x="6221686" y="1210238"/>
            <a:ext cx="2569617" cy="46027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679" r="2820" b="3538"/>
          <a:stretch/>
        </p:blipFill>
        <p:spPr>
          <a:xfrm>
            <a:off x="2521130" y="1183342"/>
            <a:ext cx="2730139" cy="4629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905" y="1181958"/>
            <a:ext cx="1005570" cy="461234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482725" y="3715383"/>
            <a:ext cx="2952861" cy="2668363"/>
          </a:xfrm>
          <a:prstGeom prst="cloudCallout">
            <a:avLst>
              <a:gd name="adj1" fmla="val -72847"/>
              <a:gd name="adj2" fmla="val -7212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tx2">
                    <a:lumMod val="50000"/>
                  </a:schemeClr>
                </a:solidFill>
              </a:rPr>
              <a:t> هَيدَا دَفتر أو كتاب، كِل وراقُو بِتدُور حَول هال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</a:rPr>
              <a:t>ressort</a:t>
            </a:r>
            <a:endParaRPr lang="en-US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77373" y="0"/>
            <a:ext cx="3440000" cy="2309972"/>
          </a:xfrm>
          <a:prstGeom prst="cloudCallout">
            <a:avLst>
              <a:gd name="adj1" fmla="val -36737"/>
              <a:gd name="adj2" fmla="val 7665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 err="1">
                <a:solidFill>
                  <a:schemeClr val="tx2">
                    <a:lumMod val="50000"/>
                  </a:schemeClr>
                </a:solidFill>
              </a:rPr>
              <a:t>شُو</a:t>
            </a:r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LB" sz="3200" dirty="0" err="1">
                <a:solidFill>
                  <a:schemeClr val="tx2">
                    <a:lumMod val="50000"/>
                  </a:schemeClr>
                </a:solidFill>
              </a:rPr>
              <a:t>شايفين</a:t>
            </a:r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؟</a:t>
            </a:r>
          </a:p>
          <a:p>
            <a:pPr algn="ctr" rtl="1"/>
            <a:r>
              <a:rPr lang="ar-LB" sz="3200" dirty="0" err="1">
                <a:solidFill>
                  <a:schemeClr val="tx2">
                    <a:lumMod val="50000"/>
                  </a:schemeClr>
                </a:solidFill>
              </a:rPr>
              <a:t>شو</a:t>
            </a:r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 هيدا؟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756" y="2679570"/>
            <a:ext cx="2212665" cy="3882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023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13" y="182880"/>
            <a:ext cx="1005570" cy="6392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55" r="11262" b="2857"/>
          <a:stretch/>
        </p:blipFill>
        <p:spPr>
          <a:xfrm>
            <a:off x="4769403" y="91440"/>
            <a:ext cx="3721454" cy="6466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19" t="1545" r="-6819" b="2664"/>
          <a:stretch/>
        </p:blipFill>
        <p:spPr>
          <a:xfrm>
            <a:off x="264906" y="156753"/>
            <a:ext cx="4022688" cy="647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4609" y="147917"/>
            <a:ext cx="29953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rgbClr val="FF0000"/>
                </a:solidFill>
              </a:rPr>
              <a:t>كُتُبُ العَهدِ القَديم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585" y="98613"/>
            <a:ext cx="30760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chemeClr val="accent6">
                    <a:lumMod val="75000"/>
                  </a:schemeClr>
                </a:solidFill>
              </a:rPr>
              <a:t>كُتُبُ العَهدِ الجَديد</a:t>
            </a:r>
            <a:endParaRPr lang="en-US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765397" y="3069771"/>
            <a:ext cx="4837185" cy="3215804"/>
          </a:xfrm>
          <a:prstGeom prst="cloudCallout">
            <a:avLst>
              <a:gd name="adj1" fmla="val -60619"/>
              <a:gd name="adj2" fmla="val 415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 err="1"/>
              <a:t>شو</a:t>
            </a:r>
            <a:r>
              <a:rPr lang="ar-LB" sz="3600" dirty="0"/>
              <a:t> </a:t>
            </a:r>
            <a:r>
              <a:rPr lang="ar-LB" sz="3600" dirty="0" err="1"/>
              <a:t>هيي</a:t>
            </a:r>
            <a:r>
              <a:rPr lang="ar-LB" sz="3600" dirty="0"/>
              <a:t> أَسماء الكتب يلي فيكن تكتِبوها تَحت كِلّ عِنوان؟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756" y="2679570"/>
            <a:ext cx="2212665" cy="3882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732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013" y="3"/>
            <a:ext cx="1005570" cy="6575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47" r="9815" b="2471"/>
          <a:stretch/>
        </p:blipFill>
        <p:spPr>
          <a:xfrm>
            <a:off x="4769403" y="104503"/>
            <a:ext cx="4361534" cy="6479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912" t="1158" r="980" b="2664"/>
          <a:stretch/>
        </p:blipFill>
        <p:spPr>
          <a:xfrm>
            <a:off x="-39190" y="78377"/>
            <a:ext cx="3918859" cy="6505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9041" y="121185"/>
            <a:ext cx="3208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rgbClr val="FF0000"/>
                </a:solidFill>
              </a:rPr>
              <a:t>كُتُبُ العَهدِ القَديم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5268" y="94291"/>
            <a:ext cx="3467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chemeClr val="accent6">
                    <a:lumMod val="75000"/>
                  </a:schemeClr>
                </a:solidFill>
              </a:rPr>
              <a:t>كُتُبُ العَهدِ الجَديد</a:t>
            </a:r>
            <a:endParaRPr lang="en-US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137" y="2659933"/>
            <a:ext cx="23902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500" dirty="0"/>
              <a:t>أَعمالُ الرُّسُل</a:t>
            </a: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5570446" y="2734239"/>
            <a:ext cx="239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dirty="0"/>
              <a:t>كُتُبُ التّاريخ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0106" y="3433486"/>
            <a:ext cx="239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dirty="0"/>
              <a:t>كُتُبُ الأَنبِياء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3809" y="4123768"/>
            <a:ext cx="239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dirty="0"/>
              <a:t>كُتُبُ الِحِكمة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5121" y="4827496"/>
            <a:ext cx="3005418" cy="134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8281" y="5109884"/>
            <a:ext cx="193637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400" b="1" dirty="0">
                <a:solidFill>
                  <a:schemeClr val="bg1"/>
                </a:solidFill>
              </a:rPr>
              <a:t>64 كِتابًا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163" y="2016104"/>
            <a:ext cx="23902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500" dirty="0"/>
              <a:t>الأَناجيلُ الأَربَعَة</a:t>
            </a:r>
            <a:endParaRPr lang="en-US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5590618" y="2115670"/>
            <a:ext cx="23902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500" dirty="0"/>
              <a:t>كُتُبُ الشَّريعَة</a:t>
            </a:r>
            <a:endParaRPr lang="en-US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444565" y="3225207"/>
            <a:ext cx="2390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500" dirty="0"/>
              <a:t>الرَّسائِل</a:t>
            </a:r>
            <a:endParaRPr lang="en-US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444565" y="3791889"/>
            <a:ext cx="2390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500" dirty="0"/>
              <a:t>رُؤيا يوحَنّا</a:t>
            </a:r>
            <a:endParaRPr lang="en-US" sz="25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39023" y="4557133"/>
            <a:ext cx="3032312" cy="44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72453" y="4927086"/>
            <a:ext cx="1771648" cy="4674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400" b="1" dirty="0">
                <a:solidFill>
                  <a:schemeClr val="bg1"/>
                </a:solidFill>
              </a:rPr>
              <a:t>27 كِتابًا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501" y="852038"/>
            <a:ext cx="2503679" cy="3496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9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5" grpId="0" animBg="1"/>
      <p:bldP spid="16" grpId="0"/>
      <p:bldP spid="17" grpId="0"/>
      <p:bldP spid="19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maksour\Desktop\Travail online 2020\liste des livres pour ecran\EB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110" y="0"/>
            <a:ext cx="4824536" cy="67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76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561666" y="0"/>
            <a:ext cx="6125133" cy="2885090"/>
          </a:xfrm>
          <a:prstGeom prst="cloudCallout">
            <a:avLst>
              <a:gd name="adj1" fmla="val -60619"/>
              <a:gd name="adj2" fmla="val 415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مِن بَعد مَا عِملْنا جولِة عَ كُتُب الكتاب المُقَدّس، رَح خَبِّركُن قِصَّة السِّنديانِة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418" y="2013578"/>
            <a:ext cx="5723822" cy="6324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39" y="2768554"/>
            <a:ext cx="2212665" cy="3882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256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91" y="731520"/>
            <a:ext cx="4516482" cy="55647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LB" dirty="0">
                <a:solidFill>
                  <a:schemeClr val="accent5">
                    <a:lumMod val="50000"/>
                  </a:schemeClr>
                </a:solidFill>
              </a:rPr>
              <a:t>شافِت حالَها السِّ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نديان</a:t>
            </a:r>
            <a:r>
              <a:rPr lang="ar-LB" dirty="0">
                <a:solidFill>
                  <a:schemeClr val="accent5">
                    <a:lumMod val="50000"/>
                  </a:schemeClr>
                </a:solidFill>
              </a:rPr>
              <a:t>ِ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ة</a:t>
            </a:r>
            <a:r>
              <a:rPr lang="ar-LB" dirty="0">
                <a:solidFill>
                  <a:schemeClr val="accent5">
                    <a:lumMod val="50000"/>
                  </a:schemeClr>
                </a:solidFill>
              </a:rPr>
              <a:t> الكبيرة 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ب</a:t>
            </a:r>
            <a:r>
              <a:rPr lang="ar-LB" dirty="0">
                <a:solidFill>
                  <a:schemeClr val="accent5">
                    <a:lumMod val="50000"/>
                  </a:schemeClr>
                </a:solidFill>
              </a:rPr>
              <a:t>ِ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وراقِها الخُضرِ ال</a:t>
            </a:r>
            <a:r>
              <a:rPr lang="ar-LB" dirty="0">
                <a:solidFill>
                  <a:schemeClr val="accent5">
                    <a:lumMod val="50000"/>
                  </a:schemeClr>
                </a:solidFill>
              </a:rPr>
              <a:t>حِلوين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 واحتَقَرَت جُذورَها </a:t>
            </a:r>
            <a:r>
              <a:rPr lang="ar-LB" dirty="0">
                <a:solidFill>
                  <a:schemeClr val="accent5">
                    <a:lumMod val="50000"/>
                  </a:schemeClr>
                </a:solidFill>
              </a:rPr>
              <a:t>يلّي مغَطّايي 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ب</a:t>
            </a:r>
            <a:r>
              <a:rPr lang="ar-LB" dirty="0">
                <a:solidFill>
                  <a:schemeClr val="accent5">
                    <a:lumMod val="50000"/>
                  </a:schemeClr>
                </a:solidFill>
              </a:rPr>
              <a:t>ِ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التّراب وقالَتْ: </a:t>
            </a:r>
            <a:br>
              <a:rPr lang="ar-L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«شو بَدّي بِهَا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لجُذور المخف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ِ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يّة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؟</a:t>
            </a:r>
            <a:br>
              <a:rPr lang="ar-LB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 مَنَّا نافعَة بِشي، رَح إ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قط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َ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عها و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إ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ست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َ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غ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ْ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ني عَنها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«.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194" y="-248193"/>
            <a:ext cx="4501970" cy="683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48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238" y="609600"/>
            <a:ext cx="3892731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dirty="0">
                <a:solidFill>
                  <a:schemeClr val="accent5">
                    <a:lumMod val="50000"/>
                  </a:schemeClr>
                </a:solidFill>
              </a:rPr>
              <a:t>وعملِت مِتِل ما قالِت. وَمِن لَحظتها وِقعِت 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</a:rPr>
              <a:t>السِّنديَانَة عل الأرض م</a:t>
            </a:r>
            <a:r>
              <a:rPr lang="ar-LB" sz="3200" dirty="0">
                <a:solidFill>
                  <a:schemeClr val="accent5">
                    <a:lumMod val="50000"/>
                  </a:schemeClr>
                </a:solidFill>
              </a:rPr>
              <a:t>ن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</a:rPr>
              <a:t> دون حياة و</a:t>
            </a:r>
            <a:r>
              <a:rPr lang="ar-LB" sz="3200" dirty="0">
                <a:solidFill>
                  <a:schemeClr val="accent5">
                    <a:lumMod val="50000"/>
                  </a:schemeClr>
                </a:solidFill>
              </a:rPr>
              <a:t>يِبسِت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</a:rPr>
              <a:t> ورَاقها، لأن</a:t>
            </a:r>
            <a:r>
              <a:rPr lang="ar-LB" sz="3200" dirty="0">
                <a:solidFill>
                  <a:schemeClr val="accent5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</a:rPr>
              <a:t>ّا من دونَ غِذاء، وماتَت السِّنديانَة الخ</a:t>
            </a:r>
            <a:r>
              <a:rPr lang="ar-LB" sz="3200" dirty="0">
                <a:solidFill>
                  <a:schemeClr val="accent5">
                    <a:lumMod val="50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</a:rPr>
              <a:t>ضرا</a:t>
            </a:r>
            <a:r>
              <a:rPr lang="ar-LB" sz="32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ar-LB" sz="32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006" y="-248193"/>
            <a:ext cx="4541158" cy="6836990"/>
          </a:xfrm>
        </p:spPr>
      </p:pic>
      <p:sp>
        <p:nvSpPr>
          <p:cNvPr id="8" name="Flowchart: Alternate Process 7"/>
          <p:cNvSpPr/>
          <p:nvPr/>
        </p:nvSpPr>
        <p:spPr>
          <a:xfrm>
            <a:off x="342900" y="4268990"/>
            <a:ext cx="5633357" cy="24757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نحن</a:t>
            </a:r>
            <a:r>
              <a:rPr lang="ar-LB" sz="3600" dirty="0"/>
              <a:t>ا</a:t>
            </a:r>
            <a:r>
              <a:rPr lang="ar-SA" sz="3600" dirty="0"/>
              <a:t> </a:t>
            </a:r>
            <a:r>
              <a:rPr lang="ar-LB" sz="3600" dirty="0"/>
              <a:t>كَمان ما فينا نِبْتِدي </a:t>
            </a:r>
            <a:r>
              <a:rPr lang="ar-SA" sz="3600" dirty="0"/>
              <a:t>مِن </a:t>
            </a:r>
            <a:r>
              <a:rPr lang="ar-LB" sz="3600" dirty="0"/>
              <a:t>ال</a:t>
            </a:r>
            <a:r>
              <a:rPr lang="ar-SA" sz="3600" dirty="0"/>
              <a:t>ل</a:t>
            </a:r>
            <a:r>
              <a:rPr lang="ar-LB" sz="3600" dirty="0"/>
              <a:t>ّ</a:t>
            </a:r>
            <a:r>
              <a:rPr lang="ar-SA" sz="3600" dirty="0"/>
              <a:t>ا شَيء، </a:t>
            </a:r>
            <a:r>
              <a:rPr lang="ar-LB" sz="3600" dirty="0"/>
              <a:t>لأنّو عنّا </a:t>
            </a:r>
            <a:r>
              <a:rPr lang="ar-SA" sz="3600" dirty="0"/>
              <a:t> ج</a:t>
            </a:r>
            <a:r>
              <a:rPr lang="ar-LB" sz="3600" dirty="0"/>
              <a:t>ُ</a:t>
            </a:r>
            <a:r>
              <a:rPr lang="ar-SA" sz="3600" dirty="0"/>
              <a:t>ذور</a:t>
            </a:r>
            <a:r>
              <a:rPr lang="ar-LB" sz="3600" dirty="0"/>
              <a:t> </a:t>
            </a:r>
            <a:r>
              <a:rPr lang="ar-SA" sz="3600" dirty="0"/>
              <a:t>وتاريخ، </a:t>
            </a:r>
            <a:r>
              <a:rPr lang="ar-LB" sz="3600" dirty="0"/>
              <a:t>مِتل</a:t>
            </a:r>
            <a:r>
              <a:rPr lang="ar-SA" sz="3600" dirty="0"/>
              <a:t> يَسوع المَسيح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0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2891565" y="322732"/>
            <a:ext cx="6094434" cy="5033040"/>
          </a:xfrm>
          <a:prstGeom prst="cloudCallout">
            <a:avLst>
              <a:gd name="adj1" fmla="val -64958"/>
              <a:gd name="adj2" fmla="val -339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latin typeface="Adobe Arabic" panose="02040503050201020203" pitchFamily="18" charset="-78"/>
              </a:rPr>
              <a:t>شو</a:t>
            </a:r>
            <a:r>
              <a:rPr lang="ar-SA" sz="3200" dirty="0">
                <a:latin typeface="Adobe Arabic" panose="02040503050201020203" pitchFamily="18" charset="-78"/>
              </a:rPr>
              <a:t> رأيُك </a:t>
            </a:r>
            <a:r>
              <a:rPr lang="ar-LB" sz="3200" dirty="0">
                <a:latin typeface="Adobe Arabic" panose="02040503050201020203" pitchFamily="18" charset="-78"/>
              </a:rPr>
              <a:t>بِهَ</a:t>
            </a:r>
            <a:r>
              <a:rPr lang="ar-SA" sz="3200" dirty="0">
                <a:latin typeface="Adobe Arabic" panose="02040503050201020203" pitchFamily="18" charset="-78"/>
              </a:rPr>
              <a:t>الق</a:t>
            </a:r>
            <a:r>
              <a:rPr lang="ar-LB" sz="3200" dirty="0">
                <a:latin typeface="Adobe Arabic" panose="02040503050201020203" pitchFamily="18" charset="-78"/>
              </a:rPr>
              <a:t>ِ</a:t>
            </a:r>
            <a:r>
              <a:rPr lang="ar-SA" sz="3200" dirty="0">
                <a:latin typeface="Adobe Arabic" panose="02040503050201020203" pitchFamily="18" charset="-78"/>
              </a:rPr>
              <a:t>صّة؟ </a:t>
            </a:r>
            <a:r>
              <a:rPr lang="ar-LB" sz="3200" dirty="0">
                <a:latin typeface="Adobe Arabic" panose="02040503050201020203" pitchFamily="18" charset="-78"/>
              </a:rPr>
              <a:t>شُو </a:t>
            </a:r>
            <a:r>
              <a:rPr lang="ar-SA" sz="3200" dirty="0">
                <a:latin typeface="Adobe Arabic" panose="02040503050201020203" pitchFamily="18" charset="-78"/>
              </a:rPr>
              <a:t>ه</a:t>
            </a:r>
            <a:r>
              <a:rPr lang="ar-LB" sz="3200" dirty="0">
                <a:latin typeface="Adobe Arabic" panose="02040503050201020203" pitchFamily="18" charset="-78"/>
              </a:rPr>
              <a:t>يِّي</a:t>
            </a:r>
            <a:r>
              <a:rPr lang="ar-SA" sz="3200" dirty="0">
                <a:latin typeface="Adobe Arabic" panose="02040503050201020203" pitchFamily="18" charset="-78"/>
              </a:rPr>
              <a:t> ج</a:t>
            </a:r>
            <a:r>
              <a:rPr lang="ar-LB" sz="3200" dirty="0">
                <a:latin typeface="Adobe Arabic" panose="02040503050201020203" pitchFamily="18" charset="-78"/>
              </a:rPr>
              <a:t>ُ</a:t>
            </a:r>
            <a:r>
              <a:rPr lang="ar-SA" sz="3200" dirty="0">
                <a:latin typeface="Adobe Arabic" panose="02040503050201020203" pitchFamily="18" charset="-78"/>
              </a:rPr>
              <a:t>ذ</a:t>
            </a:r>
            <a:r>
              <a:rPr lang="ar-LB" sz="3200" dirty="0">
                <a:latin typeface="Adobe Arabic" panose="02040503050201020203" pitchFamily="18" charset="-78"/>
              </a:rPr>
              <a:t>ُ</a:t>
            </a:r>
            <a:r>
              <a:rPr lang="ar-SA" sz="3200" dirty="0">
                <a:latin typeface="Adobe Arabic" panose="02040503050201020203" pitchFamily="18" charset="-78"/>
              </a:rPr>
              <a:t>ورن</a:t>
            </a:r>
            <a:r>
              <a:rPr lang="ar-LB" sz="3200" dirty="0">
                <a:latin typeface="Adobe Arabic" panose="02040503050201020203" pitchFamily="18" charset="-78"/>
              </a:rPr>
              <a:t>ا</a:t>
            </a:r>
            <a:r>
              <a:rPr lang="ar-SA" sz="3200" dirty="0">
                <a:latin typeface="Adobe Arabic" panose="02040503050201020203" pitchFamily="18" charset="-78"/>
              </a:rPr>
              <a:t> وتاريخنا، </a:t>
            </a:r>
            <a:endParaRPr lang="ar-LB" sz="3200" dirty="0">
              <a:latin typeface="Adobe Arabic" panose="02040503050201020203" pitchFamily="18" charset="-78"/>
            </a:endParaRPr>
          </a:p>
          <a:p>
            <a:pPr algn="ctr" rtl="1"/>
            <a:r>
              <a:rPr lang="ar-LB" sz="3200" dirty="0">
                <a:latin typeface="Adobe Arabic" panose="02040503050201020203" pitchFamily="18" charset="-78"/>
              </a:rPr>
              <a:t>وشو </a:t>
            </a:r>
            <a:r>
              <a:rPr lang="ar-SA" sz="3200" dirty="0">
                <a:latin typeface="Adobe Arabic" panose="02040503050201020203" pitchFamily="18" charset="-78"/>
              </a:rPr>
              <a:t>ه</a:t>
            </a:r>
            <a:r>
              <a:rPr lang="ar-LB" sz="3200" dirty="0">
                <a:latin typeface="Adobe Arabic" panose="02040503050201020203" pitchFamily="18" charset="-78"/>
              </a:rPr>
              <a:t>ِ</a:t>
            </a:r>
            <a:r>
              <a:rPr lang="ar-SA" sz="3200" dirty="0">
                <a:latin typeface="Adobe Arabic" panose="02040503050201020203" pitchFamily="18" charset="-78"/>
              </a:rPr>
              <a:t>ي</a:t>
            </a:r>
            <a:r>
              <a:rPr lang="ar-LB" sz="3200" dirty="0">
                <a:latin typeface="Adobe Arabic" panose="02040503050201020203" pitchFamily="18" charset="-78"/>
              </a:rPr>
              <a:t>ّي</a:t>
            </a:r>
            <a:r>
              <a:rPr lang="ar-SA" sz="3200" dirty="0">
                <a:latin typeface="Adobe Arabic" panose="02040503050201020203" pitchFamily="18" charset="-78"/>
              </a:rPr>
              <a:t> جُذور يَسوع الم</a:t>
            </a:r>
            <a:r>
              <a:rPr lang="ar-LB" sz="3200" dirty="0">
                <a:latin typeface="Adobe Arabic" panose="02040503050201020203" pitchFamily="18" charset="-78"/>
              </a:rPr>
              <a:t>َ</a:t>
            </a:r>
            <a:r>
              <a:rPr lang="ar-SA" sz="3200" dirty="0">
                <a:latin typeface="Adobe Arabic" panose="02040503050201020203" pitchFamily="18" charset="-78"/>
              </a:rPr>
              <a:t>سيح وتاريخ</a:t>
            </a:r>
            <a:r>
              <a:rPr lang="ar-LB" sz="3200" dirty="0">
                <a:latin typeface="Adobe Arabic" panose="02040503050201020203" pitchFamily="18" charset="-78"/>
              </a:rPr>
              <a:t>ُو</a:t>
            </a:r>
            <a:r>
              <a:rPr lang="ar-SA" sz="3200" dirty="0">
                <a:latin typeface="Adobe Arabic" panose="02040503050201020203" pitchFamily="18" charset="-78"/>
              </a:rPr>
              <a:t>؟</a:t>
            </a:r>
            <a:endParaRPr lang="en-US" sz="3200" dirty="0">
              <a:latin typeface="Adobe Arabic" panose="02040503050201020203" pitchFamily="18" charset="-78"/>
            </a:endParaRPr>
          </a:p>
          <a:p>
            <a:pPr algn="ctr" rtl="1"/>
            <a:r>
              <a:rPr lang="ar-SA" sz="3200" dirty="0">
                <a:latin typeface="Adobe Arabic" panose="02040503050201020203" pitchFamily="18" charset="-78"/>
              </a:rPr>
              <a:t>جَه</a:t>
            </a:r>
            <a:r>
              <a:rPr lang="ar-LB" sz="3200" dirty="0">
                <a:latin typeface="Adobe Arabic" panose="02040503050201020203" pitchFamily="18" charset="-78"/>
              </a:rPr>
              <a:t>َ</a:t>
            </a:r>
            <a:r>
              <a:rPr lang="ar-SA" sz="3200" dirty="0">
                <a:latin typeface="Adobe Arabic" panose="02040503050201020203" pitchFamily="18" charset="-78"/>
              </a:rPr>
              <a:t>ل</a:t>
            </a:r>
            <a:r>
              <a:rPr lang="ar-LB" sz="3200" dirty="0">
                <a:latin typeface="Adobe Arabic" panose="02040503050201020203" pitchFamily="18" charset="-78"/>
              </a:rPr>
              <a:t>ْ</a:t>
            </a:r>
            <a:r>
              <a:rPr lang="ar-SA" sz="3200" dirty="0">
                <a:latin typeface="Adobe Arabic" panose="02040503050201020203" pitchFamily="18" charset="-78"/>
              </a:rPr>
              <a:t>نا </a:t>
            </a:r>
            <a:r>
              <a:rPr lang="ar-LB" sz="3200" dirty="0">
                <a:latin typeface="Adobe Arabic" panose="02040503050201020203" pitchFamily="18" charset="-78"/>
              </a:rPr>
              <a:t>لَل</a:t>
            </a:r>
            <a:r>
              <a:rPr lang="ar-SA" sz="3200" dirty="0">
                <a:latin typeface="Adobe Arabic" panose="02040503050201020203" pitchFamily="18" charset="-78"/>
              </a:rPr>
              <a:t>كتاب المُق</a:t>
            </a:r>
            <a:r>
              <a:rPr lang="ar-LB" sz="3200" dirty="0">
                <a:latin typeface="Adobe Arabic" panose="02040503050201020203" pitchFamily="18" charset="-78"/>
              </a:rPr>
              <a:t>َ</a:t>
            </a:r>
            <a:r>
              <a:rPr lang="ar-SA" sz="3200" dirty="0">
                <a:latin typeface="Adobe Arabic" panose="02040503050201020203" pitchFamily="18" charset="-78"/>
              </a:rPr>
              <a:t>د</a:t>
            </a:r>
            <a:r>
              <a:rPr lang="ar-LB" sz="3200" dirty="0">
                <a:latin typeface="Adobe Arabic" panose="02040503050201020203" pitchFamily="18" charset="-78"/>
              </a:rPr>
              <a:t>َ</a:t>
            </a:r>
            <a:r>
              <a:rPr lang="ar-SA" sz="3200" dirty="0">
                <a:latin typeface="Adobe Arabic" panose="02040503050201020203" pitchFamily="18" charset="-78"/>
              </a:rPr>
              <a:t>ّس </a:t>
            </a:r>
            <a:r>
              <a:rPr lang="ar-LB" sz="3200" dirty="0">
                <a:latin typeface="Adobe Arabic" panose="02040503050201020203" pitchFamily="18" charset="-78"/>
              </a:rPr>
              <a:t>بيشبَه</a:t>
            </a:r>
            <a:r>
              <a:rPr lang="ar-SA" sz="3200" dirty="0">
                <a:latin typeface="Adobe Arabic" panose="02040503050201020203" pitchFamily="18" charset="-78"/>
              </a:rPr>
              <a:t> ج</a:t>
            </a:r>
            <a:r>
              <a:rPr lang="ar-LB" sz="3200" dirty="0">
                <a:latin typeface="Adobe Arabic" panose="02040503050201020203" pitchFamily="18" charset="-78"/>
              </a:rPr>
              <a:t>َ</a:t>
            </a:r>
            <a:r>
              <a:rPr lang="ar-SA" sz="3200" dirty="0">
                <a:latin typeface="Adobe Arabic" panose="02040503050201020203" pitchFamily="18" charset="-78"/>
              </a:rPr>
              <a:t>هل</a:t>
            </a:r>
            <a:r>
              <a:rPr lang="ar-LB" sz="3200" dirty="0">
                <a:latin typeface="Adobe Arabic" panose="02040503050201020203" pitchFamily="18" charset="-78"/>
              </a:rPr>
              <a:t> </a:t>
            </a:r>
            <a:r>
              <a:rPr lang="ar-SA" sz="3200" dirty="0">
                <a:latin typeface="Adobe Arabic" panose="02040503050201020203" pitchFamily="18" charset="-78"/>
              </a:rPr>
              <a:t>السّ</a:t>
            </a:r>
            <a:r>
              <a:rPr lang="ar-LB" sz="3200" dirty="0">
                <a:latin typeface="Adobe Arabic" panose="02040503050201020203" pitchFamily="18" charset="-78"/>
              </a:rPr>
              <a:t>ِ</a:t>
            </a:r>
            <a:r>
              <a:rPr lang="ar-SA" sz="3200" dirty="0">
                <a:latin typeface="Adobe Arabic" panose="02040503050201020203" pitchFamily="18" charset="-78"/>
              </a:rPr>
              <a:t>نديانة </a:t>
            </a:r>
            <a:r>
              <a:rPr lang="ar-LB" sz="3200" dirty="0">
                <a:latin typeface="Adobe Arabic" panose="02040503050201020203" pitchFamily="18" charset="-78"/>
              </a:rPr>
              <a:t>لَ</a:t>
            </a:r>
            <a:r>
              <a:rPr lang="ar-SA" sz="3200" dirty="0">
                <a:latin typeface="Adobe Arabic" panose="02040503050201020203" pitchFamily="18" charset="-78"/>
              </a:rPr>
              <a:t>جُذورها؟</a:t>
            </a:r>
            <a:endParaRPr lang="en-US" sz="3200" dirty="0">
              <a:latin typeface="Adobe Arabic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2694"/>
            <a:ext cx="2734703" cy="4798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462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21866" y="169817"/>
            <a:ext cx="7008179" cy="4693986"/>
          </a:xfrm>
          <a:prstGeom prst="cloudCallout">
            <a:avLst>
              <a:gd name="adj1" fmla="val -37613"/>
              <a:gd name="adj2" fmla="val 7528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و لأَنّو مَرّات منِنسَى</a:t>
            </a:r>
            <a:r>
              <a:rPr lang="ar-SA" sz="3200" dirty="0"/>
              <a:t> جُذورنا</a:t>
            </a:r>
            <a:r>
              <a:rPr lang="ar-LB" sz="3200" dirty="0"/>
              <a:t>َ </a:t>
            </a:r>
            <a:r>
              <a:rPr lang="ar-SA" sz="3200" dirty="0"/>
              <a:t>و</a:t>
            </a:r>
            <a:r>
              <a:rPr lang="ar-LB" sz="3200" dirty="0"/>
              <a:t>منشوف حالنا </a:t>
            </a:r>
            <a:r>
              <a:rPr lang="ar-SA" sz="3200" dirty="0"/>
              <a:t>ب</a:t>
            </a:r>
            <a:r>
              <a:rPr lang="ar-LB" sz="3200" dirty="0"/>
              <a:t>ِ</a:t>
            </a:r>
            <a:r>
              <a:rPr lang="ar-SA" sz="3200" dirty="0"/>
              <a:t>القُشُور</a:t>
            </a:r>
            <a:r>
              <a:rPr lang="ar-LB" sz="3200" dirty="0"/>
              <a:t>،</a:t>
            </a:r>
          </a:p>
          <a:p>
            <a:pPr algn="ctr" rtl="1"/>
            <a:r>
              <a:rPr lang="ar-LB" sz="3200" dirty="0"/>
              <a:t>هَلَّق بِصَمت وخُشوع رَح </a:t>
            </a:r>
            <a:r>
              <a:rPr lang="ar-SA" sz="3200" dirty="0"/>
              <a:t>ن</a:t>
            </a:r>
            <a:r>
              <a:rPr lang="ar-LB" sz="3200" dirty="0"/>
              <a:t>ِ</a:t>
            </a:r>
            <a:r>
              <a:rPr lang="ar-SA" sz="3200" dirty="0"/>
              <a:t>طلُب </a:t>
            </a:r>
            <a:r>
              <a:rPr lang="ar-LB" sz="3200" dirty="0"/>
              <a:t>مِن الرَّبّ </a:t>
            </a:r>
            <a:r>
              <a:rPr lang="ar-SA" sz="3200" dirty="0"/>
              <a:t>المَغْفِرَة، </a:t>
            </a:r>
            <a:r>
              <a:rPr lang="ar-LB" sz="3200" dirty="0"/>
              <a:t>ورَح نوقَف</a:t>
            </a:r>
            <a:r>
              <a:rPr lang="ar-SA" sz="3200" dirty="0"/>
              <a:t> وَقْفَة احترام</a:t>
            </a:r>
            <a:r>
              <a:rPr lang="ar-LB" sz="3200" dirty="0"/>
              <a:t> قدّام </a:t>
            </a:r>
            <a:r>
              <a:rPr lang="ar-SA" sz="3200" dirty="0"/>
              <a:t> </a:t>
            </a:r>
            <a:r>
              <a:rPr lang="ar-LB" sz="3200" dirty="0"/>
              <a:t>هَ</a:t>
            </a:r>
            <a:r>
              <a:rPr lang="ar-SA" sz="3200" dirty="0"/>
              <a:t>الكِتاب العَظيم هذا</a:t>
            </a:r>
            <a:r>
              <a:rPr lang="en-US" sz="3200" dirty="0"/>
              <a:t>.</a:t>
            </a:r>
            <a:r>
              <a:rPr lang="ar-SA" sz="3200" dirty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10" y="2728555"/>
            <a:ext cx="2212665" cy="3882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531" y="3890412"/>
            <a:ext cx="2922777" cy="2751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1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551" y="930632"/>
            <a:ext cx="3285923" cy="4590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3" y="1337238"/>
            <a:ext cx="4811830" cy="3528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75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303847" y="520265"/>
            <a:ext cx="5970964" cy="4383741"/>
          </a:xfrm>
          <a:prstGeom prst="cloudCallout">
            <a:avLst>
              <a:gd name="adj1" fmla="val -56228"/>
              <a:gd name="adj2" fmla="val 378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وتَنتْعَرَّف أَكتَر عَ هَالكتاب رَح نِحضَر مونتاج: «الكِتابُ المُقَدَّسُ وَتَرجَماتُه</a:t>
            </a:r>
            <a:r>
              <a:rPr lang="ar-LB" sz="3600" dirty="0"/>
              <a:t>»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045" y="2008414"/>
            <a:ext cx="2551649" cy="4477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329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" y="1405942"/>
            <a:ext cx="3106903" cy="545205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481943" y="538843"/>
            <a:ext cx="6221186" cy="2122714"/>
          </a:xfrm>
          <a:prstGeom prst="cloudCallout">
            <a:avLst>
              <a:gd name="adj1" fmla="val -42355"/>
              <a:gd name="adj2" fmla="val 67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1553" y="1000035"/>
            <a:ext cx="496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3600" dirty="0"/>
              <a:t>مونتاج الكتابِ المقدَّس وترجماته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2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217569" y="362311"/>
            <a:ext cx="6177369" cy="5333953"/>
          </a:xfrm>
          <a:prstGeom prst="cloudCallout">
            <a:avLst>
              <a:gd name="adj1" fmla="val -51797"/>
              <a:gd name="adj2" fmla="val 4148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/>
              <a:t>سلام المسيح كيفكن اليوم انشالله مبسوطين انو نلتقي من جديد؟ </a:t>
            </a:r>
            <a:endParaRPr lang="en-US" sz="4400" b="1" dirty="0"/>
          </a:p>
        </p:txBody>
      </p:sp>
      <p:pic>
        <p:nvPicPr>
          <p:cNvPr id="2050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74" y="1632316"/>
            <a:ext cx="2173394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7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749" y="117565"/>
            <a:ext cx="7344966" cy="4833257"/>
          </a:xfrm>
        </p:spPr>
        <p:txBody>
          <a:bodyPr/>
          <a:lstStyle/>
          <a:p>
            <a:pPr algn="ctr" rtl="1"/>
            <a:r>
              <a:rPr lang="ar-LB" b="1" dirty="0"/>
              <a:t>اللِّقاءُ الرّابع</a:t>
            </a:r>
            <a:br>
              <a:rPr lang="ar-LB" b="1" dirty="0"/>
            </a:br>
            <a:r>
              <a:rPr lang="ar-LB" b="1" dirty="0">
                <a:solidFill>
                  <a:srgbClr val="FF0000"/>
                </a:solidFill>
              </a:rPr>
              <a:t>لغز الكتاب المقدّس </a:t>
            </a:r>
            <a:br>
              <a:rPr lang="ar-LB" b="1" dirty="0"/>
            </a:br>
            <a:br>
              <a:rPr lang="ar-LB" b="1" dirty="0"/>
            </a:br>
            <a:br>
              <a:rPr lang="ar-LB" b="1" dirty="0"/>
            </a:b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5183" y="5298889"/>
            <a:ext cx="6415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>
                <a:solidFill>
                  <a:schemeClr val="bg1"/>
                </a:solidFill>
              </a:rPr>
              <a:t>الكتاب </a:t>
            </a:r>
            <a:r>
              <a:rPr lang="ar-LB" sz="3600" dirty="0" err="1">
                <a:solidFill>
                  <a:schemeClr val="bg1"/>
                </a:solidFill>
              </a:rPr>
              <a:t>المق</a:t>
            </a:r>
            <a:r>
              <a:rPr lang="ar-LB" sz="3600" b="1" dirty="0" err="1"/>
              <a:t>الجزء</a:t>
            </a:r>
            <a:r>
              <a:rPr lang="ar-LB" sz="3600" b="1" dirty="0"/>
              <a:t> </a:t>
            </a:r>
            <a:r>
              <a:rPr lang="ar-LB" sz="3600" b="1" dirty="0" err="1"/>
              <a:t>الثّاني</a:t>
            </a:r>
            <a:r>
              <a:rPr lang="ar-LB" sz="3600" dirty="0" err="1">
                <a:solidFill>
                  <a:schemeClr val="bg1"/>
                </a:solidFill>
              </a:rPr>
              <a:t>دس</a:t>
            </a:r>
            <a:r>
              <a:rPr lang="ar-LB" sz="3600" dirty="0">
                <a:solidFill>
                  <a:schemeClr val="bg1"/>
                </a:solidFill>
              </a:rPr>
              <a:t> حتى نعرف: ماذا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ar-LB" sz="3600" dirty="0">
                <a:solidFill>
                  <a:schemeClr val="bg1"/>
                </a:solidFill>
              </a:rPr>
              <a:t>في الكِتابِ المُقَدَّس؟</a:t>
            </a:r>
            <a:endParaRPr lang="en-US" sz="3600" dirty="0">
              <a:solidFill>
                <a:schemeClr val="bg1"/>
              </a:solidFill>
            </a:endParaRPr>
          </a:p>
          <a:p>
            <a:pPr algn="ctr" rtl="1"/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428876" y="653143"/>
            <a:ext cx="6166484" cy="3901655"/>
          </a:xfrm>
          <a:prstGeom prst="cloudCallout">
            <a:avLst>
              <a:gd name="adj1" fmla="val -59931"/>
              <a:gd name="adj2" fmla="val 625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61569" y="1556885"/>
            <a:ext cx="5501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>
                <a:solidFill>
                  <a:schemeClr val="bg1"/>
                </a:solidFill>
              </a:rPr>
              <a:t>اليوم بدْنا نِدخُل عَ قَلب كَنز الكِتاب المقدّس حتّى نَعرِف: ماذا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ar-LB" sz="3600" dirty="0">
                <a:solidFill>
                  <a:schemeClr val="bg1"/>
                </a:solidFill>
              </a:rPr>
              <a:t>في الكِتابِ المُقَدَّس؟</a:t>
            </a:r>
            <a:endParaRPr lang="en-US" sz="3600" dirty="0">
              <a:solidFill>
                <a:schemeClr val="bg1"/>
              </a:solidFill>
            </a:endParaRPr>
          </a:p>
          <a:p>
            <a:pPr algn="ctr" rtl="1"/>
            <a:endParaRPr lang="en-US" sz="3600" dirty="0"/>
          </a:p>
        </p:txBody>
      </p:sp>
      <p:pic>
        <p:nvPicPr>
          <p:cNvPr id="3074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86" y="1697339"/>
            <a:ext cx="2058591" cy="48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299126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43" y="0"/>
            <a:ext cx="2069607" cy="27594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73" y="4715740"/>
            <a:ext cx="7461170" cy="1867401"/>
          </a:xfrm>
        </p:spPr>
        <p:txBody>
          <a:bodyPr>
            <a:normAutofit/>
          </a:bodyPr>
          <a:lstStyle/>
          <a:p>
            <a:pPr algn="r" rtl="1"/>
            <a:r>
              <a:rPr lang="ar-LB" sz="3500" b="1" dirty="0">
                <a:solidFill>
                  <a:schemeClr val="accent1">
                    <a:lumMod val="50000"/>
                  </a:schemeClr>
                </a:solidFill>
              </a:rPr>
              <a:t>نِفهَم</a:t>
            </a:r>
            <a:r>
              <a:rPr lang="ar-LB" sz="3500" b="1" dirty="0">
                <a:solidFill>
                  <a:schemeClr val="tx1"/>
                </a:solidFill>
              </a:rPr>
              <a:t> </a:t>
            </a:r>
            <a:r>
              <a:rPr lang="ar-LB" sz="3600" dirty="0">
                <a:solidFill>
                  <a:schemeClr val="tx1"/>
                </a:solidFill>
              </a:rPr>
              <a:t>إِ</a:t>
            </a:r>
            <a:r>
              <a:rPr lang="ar-SA" sz="3600" dirty="0">
                <a:solidFill>
                  <a:schemeClr val="tx1"/>
                </a:solidFill>
              </a:rPr>
              <a:t>نّ</a:t>
            </a:r>
            <a:r>
              <a:rPr lang="ar-LB" sz="3600" dirty="0">
                <a:solidFill>
                  <a:schemeClr val="tx1"/>
                </a:solidFill>
              </a:rPr>
              <a:t>و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  <a:r>
              <a:rPr lang="ar-LB" sz="3600" dirty="0">
                <a:solidFill>
                  <a:schemeClr val="tx1"/>
                </a:solidFill>
              </a:rPr>
              <a:t>عَنّا</a:t>
            </a:r>
            <a:r>
              <a:rPr lang="ar-SA" sz="3600" dirty="0">
                <a:solidFill>
                  <a:schemeClr val="tx1"/>
                </a:solidFill>
              </a:rPr>
              <a:t> جُذور </a:t>
            </a:r>
            <a:r>
              <a:rPr lang="ar-LB" sz="3600" dirty="0">
                <a:solidFill>
                  <a:schemeClr val="tx1"/>
                </a:solidFill>
              </a:rPr>
              <a:t>ب</a:t>
            </a:r>
            <a:r>
              <a:rPr lang="ar-SA" sz="3600" dirty="0">
                <a:solidFill>
                  <a:schemeClr val="tx1"/>
                </a:solidFill>
              </a:rPr>
              <a:t>ت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متَدّ </a:t>
            </a:r>
            <a:r>
              <a:rPr lang="ar-LB" sz="3600" dirty="0">
                <a:solidFill>
                  <a:schemeClr val="tx1"/>
                </a:solidFill>
              </a:rPr>
              <a:t>بِ</a:t>
            </a:r>
            <a:r>
              <a:rPr lang="ar-SA" sz="3600" dirty="0">
                <a:solidFill>
                  <a:schemeClr val="tx1"/>
                </a:solidFill>
              </a:rPr>
              <a:t>عُم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ق التّاريخِ و</a:t>
            </a:r>
            <a:r>
              <a:rPr lang="ar-LB" sz="3600" dirty="0">
                <a:solidFill>
                  <a:schemeClr val="tx1"/>
                </a:solidFill>
              </a:rPr>
              <a:t>ما فينا نِ</a:t>
            </a:r>
            <a:r>
              <a:rPr lang="ar-SA" sz="3600" dirty="0">
                <a:solidFill>
                  <a:schemeClr val="tx1"/>
                </a:solidFill>
              </a:rPr>
              <a:t>ست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غني عنْها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r" rtl="1"/>
            <a:endParaRPr lang="ar-LB" dirty="0"/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4364" y="2219277"/>
            <a:ext cx="7248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نْ</a:t>
            </a: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</a:rPr>
              <a:t>م</a:t>
            </a: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</a:rPr>
              <a:t>يّ</a:t>
            </a: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ِ</a:t>
            </a: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</a:rPr>
              <a:t>ز </a:t>
            </a:r>
            <a:r>
              <a:rPr lang="ar-SA" sz="3600" dirty="0"/>
              <a:t>ب</a:t>
            </a:r>
            <a:r>
              <a:rPr lang="ar-LB" sz="3600" dirty="0"/>
              <a:t>َ</a:t>
            </a:r>
            <a:r>
              <a:rPr lang="ar-SA" sz="3600" dirty="0"/>
              <a:t>ين قِسمَي</a:t>
            </a:r>
            <a:r>
              <a:rPr lang="ar-LB" sz="3600" dirty="0"/>
              <a:t>ّ</a:t>
            </a:r>
            <a:r>
              <a:rPr lang="ar-SA" sz="3600" dirty="0"/>
              <a:t> الك</a:t>
            </a:r>
            <a:r>
              <a:rPr lang="ar-LB" sz="3600" dirty="0"/>
              <a:t>ِ</a:t>
            </a:r>
            <a:r>
              <a:rPr lang="ar-SA" sz="3600" dirty="0"/>
              <a:t>تاب المُق</a:t>
            </a:r>
            <a:r>
              <a:rPr lang="ar-LB" sz="3600" dirty="0"/>
              <a:t>َ</a:t>
            </a:r>
            <a:r>
              <a:rPr lang="ar-SA" sz="3600" dirty="0"/>
              <a:t>دّ</a:t>
            </a:r>
            <a:r>
              <a:rPr lang="ar-LB" sz="3600" dirty="0"/>
              <a:t>َ</a:t>
            </a:r>
            <a:r>
              <a:rPr lang="ar-SA" sz="3600" dirty="0"/>
              <a:t>س: العَهد القَديمِ والعَهد الج</a:t>
            </a:r>
            <a:r>
              <a:rPr lang="ar-LB" sz="3600" dirty="0"/>
              <a:t>َ</a:t>
            </a:r>
            <a:r>
              <a:rPr lang="ar-SA" sz="3600" dirty="0"/>
              <a:t>ديد، </a:t>
            </a:r>
            <a:r>
              <a:rPr lang="ar-LB" sz="3600" b="1" dirty="0">
                <a:solidFill>
                  <a:schemeClr val="accent1">
                    <a:lumMod val="75000"/>
                  </a:schemeClr>
                </a:solidFill>
              </a:rPr>
              <a:t>ونسَمّي</a:t>
            </a:r>
            <a:r>
              <a:rPr lang="ar-SA" sz="3600" dirty="0"/>
              <a:t> ب</a:t>
            </a:r>
            <a:r>
              <a:rPr lang="ar-LB" sz="3600" dirty="0"/>
              <a:t>َ</a:t>
            </a:r>
            <a:r>
              <a:rPr lang="ar-SA" sz="3600" dirty="0"/>
              <a:t>عض الكُتُب، </a:t>
            </a:r>
            <a:r>
              <a:rPr lang="ar-LB" sz="3600" dirty="0"/>
              <a:t>مُحدّدين اسماء كُتُب العَهد الجديد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992249" y="158983"/>
            <a:ext cx="3784922" cy="2060294"/>
          </a:xfrm>
          <a:prstGeom prst="cloudCallout">
            <a:avLst>
              <a:gd name="adj1" fmla="val -67622"/>
              <a:gd name="adj2" fmla="val 1418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bg1"/>
                </a:solidFill>
              </a:rPr>
              <a:t>شو هَدَفنا؟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ar-LB" sz="4000" dirty="0">
                <a:solidFill>
                  <a:schemeClr val="bg1"/>
                </a:solidFill>
              </a:rPr>
              <a:t> بهَاللِّقاء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03" y="0"/>
            <a:ext cx="2627159" cy="268811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08702" y="1672045"/>
            <a:ext cx="6351972" cy="4847111"/>
          </a:xfrm>
          <a:prstGeom prst="wedgeRoundRectCallout">
            <a:avLst>
              <a:gd name="adj1" fmla="val -59942"/>
              <a:gd name="adj2" fmla="val -5186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dirty="0">
              <a:cs typeface="+mj-cs"/>
            </a:endParaRPr>
          </a:p>
          <a:p>
            <a:pPr algn="ctr" rtl="1"/>
            <a:r>
              <a:rPr lang="ar-LB" sz="3800" b="1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أَصدِقائي!</a:t>
            </a:r>
          </a:p>
          <a:p>
            <a:pPr algn="ctr" rtl="1"/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س</a:t>
            </a:r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ْ</a:t>
            </a:r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م</a:t>
            </a:r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عِتْ ناس عَم بيقُولو </a:t>
            </a:r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إِ</a:t>
            </a:r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نُّن تعَرَّفوا عَ يَسوع م</a:t>
            </a:r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ن خِلال قرايِتُن ب</a:t>
            </a:r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الكِتاب المُقدّس ب</a:t>
            </a:r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الب</a:t>
            </a:r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يت أ</a:t>
            </a:r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و ب</a:t>
            </a:r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الكنيسة. بَس أ</a:t>
            </a:r>
            <a:r>
              <a:rPr lang="ar-LB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8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نا ما بَعْرِف كْتير شُو مَعْقول نْلاقِي </a:t>
            </a:r>
            <a:r>
              <a:rPr lang="ar-SA" sz="3800" dirty="0" err="1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بِهالكتاب</a:t>
            </a:r>
            <a:endParaRPr lang="en-US" sz="3800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86846" y="130628"/>
            <a:ext cx="3162842" cy="268811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078766" y="2818742"/>
            <a:ext cx="3158057" cy="3555932"/>
          </a:xfrm>
          <a:prstGeom prst="wedgeRoundRectCallout">
            <a:avLst>
              <a:gd name="adj1" fmla="val 41717"/>
              <a:gd name="adj2" fmla="val -72666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bg1"/>
                </a:solidFill>
              </a:rPr>
              <a:t>مينْ فِيكُن في</a:t>
            </a:r>
            <a:r>
              <a:rPr lang="ar-LB" sz="5400" dirty="0">
                <a:solidFill>
                  <a:schemeClr val="bg1"/>
                </a:solidFill>
              </a:rPr>
              <a:t>ه</a:t>
            </a:r>
            <a:r>
              <a:rPr lang="ar-SA" sz="5400" dirty="0">
                <a:solidFill>
                  <a:schemeClr val="bg1"/>
                </a:solidFill>
              </a:rPr>
              <a:t> يَخبّ</a:t>
            </a:r>
            <a:r>
              <a:rPr lang="ar-LB" sz="5400" dirty="0">
                <a:solidFill>
                  <a:schemeClr val="bg1"/>
                </a:solidFill>
              </a:rPr>
              <a:t>ِ</a:t>
            </a:r>
            <a:r>
              <a:rPr lang="ar-SA" sz="5400" dirty="0">
                <a:solidFill>
                  <a:schemeClr val="bg1"/>
                </a:solidFill>
              </a:rPr>
              <a:t>رني ع</a:t>
            </a:r>
            <a:r>
              <a:rPr lang="ar-LB" sz="5400" dirty="0">
                <a:solidFill>
                  <a:schemeClr val="bg1"/>
                </a:solidFill>
              </a:rPr>
              <a:t>َ</a:t>
            </a:r>
            <a:r>
              <a:rPr lang="ar-SA" sz="5400" dirty="0">
                <a:solidFill>
                  <a:schemeClr val="bg1"/>
                </a:solidFill>
              </a:rPr>
              <a:t>نّو؟</a:t>
            </a:r>
            <a:r>
              <a:rPr lang="en-US" sz="36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14" y="1252953"/>
            <a:ext cx="3599580" cy="5028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5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56254" y="1240971"/>
            <a:ext cx="5187746" cy="4407711"/>
          </a:xfrm>
          <a:prstGeom prst="cloudCallout">
            <a:avLst>
              <a:gd name="adj1" fmla="val -71343"/>
              <a:gd name="adj2" fmla="val -1718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/>
              <a:t>الصَّحافِي سَألْكُن سُؤال، شُو رَح </a:t>
            </a:r>
            <a:r>
              <a:rPr lang="ar-LB" sz="3500" dirty="0" err="1"/>
              <a:t>بِتجاوْبوا</a:t>
            </a:r>
            <a:r>
              <a:rPr lang="ar-LB" sz="3500" dirty="0"/>
              <a:t>؟</a:t>
            </a:r>
          </a:p>
          <a:p>
            <a:pPr algn="ctr" rtl="1"/>
            <a:r>
              <a:rPr lang="ar-LB" sz="3500" dirty="0"/>
              <a:t>شو المعلومات يَلّي رَح </a:t>
            </a:r>
            <a:r>
              <a:rPr lang="ar-LB" sz="3500" dirty="0" err="1"/>
              <a:t>بِتْقَدمولو</a:t>
            </a:r>
            <a:r>
              <a:rPr lang="ar-LB" sz="3500" dirty="0"/>
              <a:t> ياها؟ </a:t>
            </a:r>
          </a:p>
        </p:txBody>
      </p:sp>
      <p:pic>
        <p:nvPicPr>
          <p:cNvPr id="1026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3485"/>
            <a:ext cx="2574269" cy="52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2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1691</TotalTime>
  <Words>682</Words>
  <Application>Microsoft Office PowerPoint</Application>
  <PresentationFormat>On-screen Show (4:3)</PresentationFormat>
  <Paragraphs>98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PowerPoint Presentation</vt:lpstr>
      <vt:lpstr>اللِّقاءُ الرّابع لغز الكتاب المقدّس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شافِت حالَها السِّنديانِة الكبيرة بِوراقِها الخُضرِ الحِلوين واحتَقَرَت جُذورَها يلّي مغَطّايي بِالتّراب وقالَتْ:  «شو بَدّي بِهَالجُذور المخفِيّة؟  مَنَّا نافعَة بِشي، رَح إقطَعها وإستَغْني عَنها«.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 (Prof)</cp:lastModifiedBy>
  <cp:revision>130</cp:revision>
  <dcterms:created xsi:type="dcterms:W3CDTF">2020-06-11T06:09:44Z</dcterms:created>
  <dcterms:modified xsi:type="dcterms:W3CDTF">2021-12-03T20:07:08Z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350C342E-D82B-4CB6-80CA-23C414033FE3</vt:lpwstr>
  </property>
  <property fmtid="{D5CDD505-2E9C-101B-9397-08002B2CF9AE}" pid="3" name="ArticulatePath">
    <vt:lpwstr>eb6-renc-4-02-الكتاب مقدس قسم ثان </vt:lpwstr>
  </property>
</Properties>
</file>