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8" r:id="rId2"/>
    <p:sldId id="311" r:id="rId3"/>
    <p:sldId id="313" r:id="rId4"/>
    <p:sldId id="299" r:id="rId5"/>
    <p:sldId id="301" r:id="rId6"/>
    <p:sldId id="300" r:id="rId7"/>
    <p:sldId id="257" r:id="rId8"/>
    <p:sldId id="304" r:id="rId9"/>
    <p:sldId id="305" r:id="rId10"/>
    <p:sldId id="307" r:id="rId11"/>
    <p:sldId id="308" r:id="rId12"/>
    <p:sldId id="292" r:id="rId13"/>
    <p:sldId id="309" r:id="rId14"/>
    <p:sldId id="293" r:id="rId15"/>
    <p:sldId id="294" r:id="rId16"/>
    <p:sldId id="295" r:id="rId17"/>
    <p:sldId id="296" r:id="rId18"/>
    <p:sldId id="297" r:id="rId19"/>
    <p:sldId id="286" r:id="rId20"/>
    <p:sldId id="310" r:id="rId21"/>
    <p:sldId id="262" r:id="rId22"/>
    <p:sldId id="263" r:id="rId23"/>
    <p:sldId id="264" r:id="rId24"/>
    <p:sldId id="279" r:id="rId25"/>
    <p:sldId id="280" r:id="rId26"/>
    <p:sldId id="282" r:id="rId27"/>
    <p:sldId id="283" r:id="rId28"/>
    <p:sldId id="284" r:id="rId29"/>
    <p:sldId id="303" r:id="rId30"/>
    <p:sldId id="267" r:id="rId31"/>
    <p:sldId id="269" r:id="rId32"/>
    <p:sldId id="270" r:id="rId33"/>
    <p:sldId id="271" r:id="rId34"/>
    <p:sldId id="272" r:id="rId35"/>
    <p:sldId id="273" r:id="rId36"/>
    <p:sldId id="291" r:id="rId37"/>
    <p:sldId id="274" r:id="rId38"/>
    <p:sldId id="275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71E"/>
    <a:srgbClr val="CA8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CAEA0-4AF4-447E-96AB-490E572BAD66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D338-51C5-4403-95F1-92211475F4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5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4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19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90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66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82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27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49F5-A634-4F7D-BDB3-9F7CD7AC7C9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3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58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53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49F5-A634-4F7D-BDB3-9F7CD7AC7C9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2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B950-F35C-4D58-BCB1-0EABEF1995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3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49F5-A634-4F7D-BDB3-9F7CD7AC7C9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3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49F5-A634-4F7D-BDB3-9F7CD7AC7C9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1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49F5-A634-4F7D-BDB3-9F7CD7AC7C9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5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53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0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6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18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39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26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64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82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98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48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4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1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CDEF-9FED-424C-BF92-B196FAB662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18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D338-51C5-4403-95F1-92211475F4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4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3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42787-08F5-4B8E-BD40-77FC9E359B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0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2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2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21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6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63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9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5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0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4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1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2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7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6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38999-5B8E-45D0-AA8C-C34966913E73}" type="datetimeFigureOut">
              <a:rPr lang="en-US" smtClean="0"/>
              <a:t>03-Dec-21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DECA76-31C1-4252-9747-BB61C7D987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273" y="2475758"/>
            <a:ext cx="5825202" cy="1646302"/>
          </a:xfrm>
        </p:spPr>
        <p:txBody>
          <a:bodyPr/>
          <a:lstStyle/>
          <a:p>
            <a:pPr algn="ct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مَركَزُ التَّربِيَّةِ الدّينِيَّة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029" y="4390583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السّادِسِ أَساسِيّ</a:t>
            </a:r>
            <a:endParaRPr lang="en-US" sz="5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32" y="345512"/>
            <a:ext cx="3975576" cy="1238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4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13" y="182880"/>
            <a:ext cx="1005570" cy="6392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55" r="11262" b="2857"/>
          <a:stretch/>
        </p:blipFill>
        <p:spPr>
          <a:xfrm>
            <a:off x="4769403" y="91440"/>
            <a:ext cx="3721454" cy="6466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19" t="1545" r="-6819" b="2664"/>
          <a:stretch/>
        </p:blipFill>
        <p:spPr>
          <a:xfrm>
            <a:off x="264906" y="156753"/>
            <a:ext cx="4022688" cy="647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4609" y="147917"/>
            <a:ext cx="29953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rgbClr val="FF0000"/>
                </a:solidFill>
              </a:rPr>
              <a:t>كُتُبُ العَهدِ القَديم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585" y="216180"/>
            <a:ext cx="30760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chemeClr val="accent6">
                    <a:lumMod val="75000"/>
                  </a:schemeClr>
                </a:solidFill>
              </a:rPr>
              <a:t>كُتُبُ العَهدِ الجَديد</a:t>
            </a:r>
            <a:endParaRPr lang="en-US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531772" y="3379248"/>
            <a:ext cx="5485674" cy="2823918"/>
          </a:xfrm>
          <a:prstGeom prst="cloudCallout">
            <a:avLst>
              <a:gd name="adj1" fmla="val -65858"/>
              <a:gd name="adj2" fmla="val -5792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أول اشارة</a:t>
            </a:r>
            <a:r>
              <a:rPr lang="ar-LB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كلّ ال</a:t>
            </a:r>
            <a:r>
              <a:rPr lang="ar-SA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كتاب المُقدَّس،، </a:t>
            </a:r>
            <a:r>
              <a:rPr lang="ar-SA" sz="3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بتِتمَحوَر</a:t>
            </a:r>
            <a:r>
              <a:rPr lang="ar-SA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ar-SA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على يَسوع المَسِيح</a:t>
            </a:r>
            <a:r>
              <a:rPr lang="ar-SA" sz="3600" b="1" dirty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756" y="2679570"/>
            <a:ext cx="2212665" cy="388283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20" y="216180"/>
            <a:ext cx="2076863" cy="2900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804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13" y="182880"/>
            <a:ext cx="1005570" cy="6392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55" r="11262" b="2857"/>
          <a:stretch/>
        </p:blipFill>
        <p:spPr>
          <a:xfrm>
            <a:off x="4769403" y="91440"/>
            <a:ext cx="3721454" cy="6466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19" t="1545" r="-6819" b="2664"/>
          <a:stretch/>
        </p:blipFill>
        <p:spPr>
          <a:xfrm>
            <a:off x="264906" y="156753"/>
            <a:ext cx="4022688" cy="647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3597" y="210336"/>
            <a:ext cx="29953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rgbClr val="FF0000"/>
                </a:solidFill>
              </a:rPr>
              <a:t>كُتُبُ العَهدِ القَديم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985" y="278913"/>
            <a:ext cx="30760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chemeClr val="accent6">
                    <a:lumMod val="75000"/>
                  </a:schemeClr>
                </a:solidFill>
              </a:rPr>
              <a:t>كُتُبُ العَهدِ الجَديد</a:t>
            </a:r>
            <a:endParaRPr lang="en-US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477571" y="3409157"/>
            <a:ext cx="5528011" cy="3119639"/>
          </a:xfrm>
          <a:prstGeom prst="cloudCallout">
            <a:avLst>
              <a:gd name="adj1" fmla="val -65858"/>
              <a:gd name="adj2" fmla="val -5792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جَربُوا تْذَكّرُوا أسمِاء  أشخاص من العَهد القَدِيم أو الجدِيد...</a:t>
            </a:r>
            <a:endParaRPr lang="fr-FR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يَلاّ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قَبل ما نِنِتِقِل لَشِي جديد!</a:t>
            </a:r>
            <a:endParaRPr lang="fr-FR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756" y="2679570"/>
            <a:ext cx="2212665" cy="388283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366" y="147917"/>
            <a:ext cx="2076863" cy="29006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46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479108" y="249666"/>
            <a:ext cx="6205974" cy="3126318"/>
          </a:xfrm>
          <a:prstGeom prst="cloudCallout">
            <a:avLst>
              <a:gd name="adj1" fmla="val -55807"/>
              <a:gd name="adj2" fmla="val 1859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>
                <a:solidFill>
                  <a:schemeClr val="tx1"/>
                </a:solidFill>
              </a:rPr>
              <a:t>وهلّق مِينْ فيه يِقرا هَالمَرجَع بِالتَّفصيل؟ </a:t>
            </a:r>
            <a:endParaRPr lang="en-US" sz="5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786" y="1956516"/>
            <a:ext cx="2941300" cy="50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0408" y="3245365"/>
            <a:ext cx="3161211" cy="3612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880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3 1"/>
          <p:cNvSpPr/>
          <p:nvPr/>
        </p:nvSpPr>
        <p:spPr>
          <a:xfrm>
            <a:off x="2468880" y="300444"/>
            <a:ext cx="6008915" cy="2129246"/>
          </a:xfrm>
          <a:prstGeom prst="borderCallout3">
            <a:avLst>
              <a:gd name="adj1" fmla="val 35928"/>
              <a:gd name="adj2" fmla="val 103623"/>
              <a:gd name="adj3" fmla="val 107707"/>
              <a:gd name="adj4" fmla="val 98551"/>
              <a:gd name="adj5" fmla="val 150307"/>
              <a:gd name="adj6" fmla="val 81159"/>
              <a:gd name="adj7" fmla="val 151614"/>
              <a:gd name="adj8" fmla="val 277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500" b="1" dirty="0">
                <a:solidFill>
                  <a:schemeClr val="accent2">
                    <a:lumMod val="75000"/>
                  </a:schemeClr>
                </a:solidFill>
              </a:rPr>
              <a:t>متّى ٥/٢-١٢</a:t>
            </a:r>
            <a:endParaRPr lang="en-US" sz="5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298" y="1907176"/>
            <a:ext cx="4676503" cy="467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91566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1849" y="71706"/>
            <a:ext cx="345320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</a:rPr>
              <a:t>متّى ٥/٢-١٢</a:t>
            </a:r>
            <a:endParaRPr lang="en-US" sz="4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6"/>
          <a:stretch/>
        </p:blipFill>
        <p:spPr>
          <a:xfrm>
            <a:off x="-189927" y="353943"/>
            <a:ext cx="9407843" cy="6338668"/>
          </a:xfrm>
        </p:spPr>
      </p:pic>
      <p:sp>
        <p:nvSpPr>
          <p:cNvPr id="8" name="Rectangle 7"/>
          <p:cNvSpPr/>
          <p:nvPr/>
        </p:nvSpPr>
        <p:spPr>
          <a:xfrm>
            <a:off x="7353759" y="1458195"/>
            <a:ext cx="10599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000" dirty="0"/>
              <a:t>إ</a:t>
            </a:r>
            <a:r>
              <a:rPr lang="ar-SA" sz="3000" dirty="0"/>
              <a:t>نجيل</a:t>
            </a:r>
            <a:endParaRPr lang="ar-LB" sz="3000" dirty="0"/>
          </a:p>
          <a:p>
            <a:pPr algn="ctr" rtl="1"/>
            <a:r>
              <a:rPr lang="ar-SA" sz="3000" dirty="0"/>
              <a:t> 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3937555" y="974738"/>
            <a:ext cx="11528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000" dirty="0"/>
              <a:t>الفصل</a:t>
            </a:r>
          </a:p>
          <a:p>
            <a:pPr algn="ctr" rtl="1"/>
            <a:r>
              <a:rPr lang="ar-LB" sz="3000" dirty="0"/>
              <a:t>الثاني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2452536" y="2520211"/>
            <a:ext cx="170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LB" sz="3000" dirty="0">
                <a:cs typeface="+mj-cs"/>
              </a:rPr>
              <a:t>م</a:t>
            </a:r>
            <a:r>
              <a:rPr lang="ar-SA" sz="3000" dirty="0">
                <a:cs typeface="+mj-cs"/>
              </a:rPr>
              <a:t>ن </a:t>
            </a:r>
            <a:r>
              <a:rPr lang="ar-SA" sz="3000" dirty="0" err="1">
                <a:cs typeface="+mj-cs"/>
              </a:rPr>
              <a:t>الآي</a:t>
            </a:r>
            <a:r>
              <a:rPr lang="ar-LB" sz="3000" dirty="0">
                <a:cs typeface="+mj-cs"/>
              </a:rPr>
              <a:t>ِ</a:t>
            </a:r>
            <a:r>
              <a:rPr lang="ar-SA" sz="3000" dirty="0">
                <a:cs typeface="+mj-cs"/>
              </a:rPr>
              <a:t>ة </a:t>
            </a:r>
            <a:endParaRPr lang="ar-LB" sz="3000" dirty="0">
              <a:cs typeface="+mj-cs"/>
            </a:endParaRPr>
          </a:p>
          <a:p>
            <a:pPr algn="r" rtl="1"/>
            <a:r>
              <a:rPr lang="ar-SA" sz="3000" dirty="0">
                <a:cs typeface="+mj-cs"/>
              </a:rPr>
              <a:t>ال</a:t>
            </a:r>
            <a:r>
              <a:rPr lang="ar-LB" sz="3000" dirty="0">
                <a:cs typeface="+mj-cs"/>
              </a:rPr>
              <a:t>خامسة</a:t>
            </a:r>
            <a:r>
              <a:rPr lang="ar-SA" sz="3000" dirty="0">
                <a:cs typeface="+mj-cs"/>
              </a:rPr>
              <a:t> </a:t>
            </a:r>
            <a:endParaRPr lang="en-US" sz="3000" dirty="0"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489" y="24888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3000" dirty="0"/>
              <a:t>الق</a:t>
            </a:r>
            <a:r>
              <a:rPr lang="ar-LB" sz="3000" dirty="0"/>
              <a:t>ِ</a:t>
            </a:r>
            <a:r>
              <a:rPr lang="ar-SA" sz="3000" dirty="0"/>
              <a:t>دّيس</a:t>
            </a:r>
            <a:endParaRPr lang="ar-LB" sz="3000" dirty="0"/>
          </a:p>
          <a:p>
            <a:pPr algn="ctr" rtl="1"/>
            <a:r>
              <a:rPr lang="ar-SA" sz="3000" dirty="0"/>
              <a:t> م</a:t>
            </a:r>
            <a:r>
              <a:rPr lang="ar-LB" sz="3000" dirty="0"/>
              <a:t>َ</a:t>
            </a:r>
            <a:r>
              <a:rPr lang="ar-SA" sz="3000" dirty="0" err="1"/>
              <a:t>تّى</a:t>
            </a:r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334770" y="1508783"/>
            <a:ext cx="23342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/>
              <a:t>إلى </a:t>
            </a:r>
            <a:r>
              <a:rPr lang="ar-SA" sz="3200" dirty="0" err="1"/>
              <a:t>الآي</a:t>
            </a:r>
            <a:r>
              <a:rPr lang="ar-LB" sz="3200" dirty="0"/>
              <a:t>ِ</a:t>
            </a:r>
            <a:r>
              <a:rPr lang="ar-SA" sz="3200" dirty="0"/>
              <a:t>ة </a:t>
            </a:r>
            <a:endParaRPr lang="ar-LB" sz="3200" dirty="0"/>
          </a:p>
          <a:p>
            <a:pPr algn="ctr" rtl="1"/>
            <a:r>
              <a:rPr lang="ar-SA" sz="3200" dirty="0"/>
              <a:t>الثانيَة ع</a:t>
            </a:r>
            <a:r>
              <a:rPr lang="ar-LB" sz="3200" dirty="0"/>
              <a:t>َ</a:t>
            </a:r>
            <a:r>
              <a:rPr lang="ar-SA" sz="3200" dirty="0"/>
              <a:t>شرة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06799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763123" y="454611"/>
            <a:ext cx="5264410" cy="2547258"/>
          </a:xfrm>
          <a:prstGeom prst="cloudCallout">
            <a:avLst>
              <a:gd name="adj1" fmla="val -57424"/>
              <a:gd name="adj2" fmla="val 6611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 err="1">
                <a:solidFill>
                  <a:schemeClr val="tx1"/>
                </a:solidFill>
              </a:rPr>
              <a:t>ليش</a:t>
            </a:r>
            <a:r>
              <a:rPr lang="ar-LB" sz="4000" b="1" dirty="0">
                <a:solidFill>
                  <a:schemeClr val="tx1"/>
                </a:solidFill>
              </a:rPr>
              <a:t> </a:t>
            </a:r>
            <a:r>
              <a:rPr lang="ar-SA" sz="4000" b="1" dirty="0">
                <a:solidFill>
                  <a:schemeClr val="tx1"/>
                </a:solidFill>
              </a:rPr>
              <a:t>وُضِعَت ه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SA" sz="4000" b="1" dirty="0">
                <a:solidFill>
                  <a:schemeClr val="tx1"/>
                </a:solidFill>
              </a:rPr>
              <a:t>الأ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SA" sz="4000" b="1" dirty="0">
                <a:solidFill>
                  <a:schemeClr val="tx1"/>
                </a:solidFill>
              </a:rPr>
              <a:t>رقَام المُر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SA" sz="4000" b="1" dirty="0">
                <a:solidFill>
                  <a:schemeClr val="tx1"/>
                </a:solidFill>
              </a:rPr>
              <a:t>مَّزة</a:t>
            </a:r>
            <a:r>
              <a:rPr lang="ar-LB" sz="4000" b="1" dirty="0">
                <a:solidFill>
                  <a:schemeClr val="tx1"/>
                </a:solidFill>
              </a:rPr>
              <a:t>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1675" y="5134516"/>
            <a:ext cx="1541130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5000" dirty="0">
                <a:solidFill>
                  <a:schemeClr val="accent2">
                    <a:lumMod val="75000"/>
                  </a:schemeClr>
                </a:solidFill>
              </a:rPr>
              <a:t>٥-١٢</a:t>
            </a:r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5395328" y="5134516"/>
            <a:ext cx="1469186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5000" dirty="0">
                <a:solidFill>
                  <a:schemeClr val="accent2">
                    <a:lumMod val="75000"/>
                  </a:schemeClr>
                </a:solidFill>
              </a:rPr>
              <a:t>2/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4191" y="3637305"/>
            <a:ext cx="2265829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5000" dirty="0">
                <a:solidFill>
                  <a:schemeClr val="accent2">
                    <a:lumMod val="75000"/>
                  </a:schemeClr>
                </a:solidFill>
              </a:rPr>
              <a:t>متّى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888" y="2311203"/>
            <a:ext cx="3038095" cy="4285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126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629074" y="183457"/>
            <a:ext cx="4397188" cy="3240741"/>
          </a:xfrm>
          <a:prstGeom prst="wedgeEllipseCallout">
            <a:avLst>
              <a:gd name="adj1" fmla="val -48679"/>
              <a:gd name="adj2" fmla="val 6334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000" dirty="0">
                <a:solidFill>
                  <a:schemeClr val="tx1"/>
                </a:solidFill>
                <a:cs typeface="+mj-cs"/>
              </a:rPr>
              <a:t>وُضِعَت لِتَسهيلِ الق</a:t>
            </a:r>
            <a:r>
              <a:rPr lang="ar-LB" sz="5000" dirty="0">
                <a:solidFill>
                  <a:schemeClr val="tx1"/>
                </a:solidFill>
                <a:cs typeface="+mj-cs"/>
              </a:rPr>
              <a:t>ِ</a:t>
            </a:r>
            <a:r>
              <a:rPr lang="ar-SA" sz="5000" dirty="0">
                <a:solidFill>
                  <a:schemeClr val="tx1"/>
                </a:solidFill>
                <a:cs typeface="+mj-cs"/>
              </a:rPr>
              <a:t>راء</a:t>
            </a:r>
            <a:r>
              <a:rPr lang="ar-LB" sz="5000" dirty="0">
                <a:solidFill>
                  <a:schemeClr val="tx1"/>
                </a:solidFill>
                <a:cs typeface="+mj-cs"/>
              </a:rPr>
              <a:t>َ</a:t>
            </a:r>
            <a:r>
              <a:rPr lang="ar-SA" sz="5000" dirty="0">
                <a:solidFill>
                  <a:schemeClr val="tx1"/>
                </a:solidFill>
                <a:cs typeface="+mj-cs"/>
              </a:rPr>
              <a:t>ة</a:t>
            </a:r>
            <a:r>
              <a:rPr lang="en-US" sz="5000" dirty="0">
                <a:solidFill>
                  <a:schemeClr val="tx1"/>
                </a:solidFill>
                <a:cs typeface="+mj-c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38" y="1711310"/>
            <a:ext cx="2748016" cy="5032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052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15760" y="470649"/>
            <a:ext cx="5989397" cy="3644151"/>
          </a:xfrm>
          <a:prstGeom prst="cloudCallout">
            <a:avLst>
              <a:gd name="adj1" fmla="val -64145"/>
              <a:gd name="adj2" fmla="val 544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شو يَلّي انحَط أَيضاً بِ</a:t>
            </a:r>
            <a:r>
              <a:rPr lang="ar-SA" sz="4400" dirty="0">
                <a:solidFill>
                  <a:schemeClr val="tx1"/>
                </a:solidFill>
              </a:rPr>
              <a:t>الكتاب المق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دَّس لًتَسهيل الق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راء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ة</a:t>
            </a:r>
            <a:r>
              <a:rPr lang="ar-LB" sz="4400" dirty="0">
                <a:solidFill>
                  <a:schemeClr val="tx1"/>
                </a:solidFill>
              </a:rPr>
              <a:t>؟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9219" name="Picture 3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96" y="2057843"/>
            <a:ext cx="2051744" cy="480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688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55" y="3785144"/>
            <a:ext cx="3127617" cy="2944359"/>
          </a:xfrm>
        </p:spPr>
      </p:pic>
      <p:sp>
        <p:nvSpPr>
          <p:cNvPr id="2" name="Wave 1"/>
          <p:cNvSpPr/>
          <p:nvPr/>
        </p:nvSpPr>
        <p:spPr>
          <a:xfrm>
            <a:off x="6337421" y="281709"/>
            <a:ext cx="2130137" cy="1648691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الفُصول</a:t>
            </a:r>
            <a:endParaRPr lang="en-US" sz="3000" dirty="0"/>
          </a:p>
        </p:txBody>
      </p:sp>
      <p:sp>
        <p:nvSpPr>
          <p:cNvPr id="6" name="Wave 5"/>
          <p:cNvSpPr/>
          <p:nvPr/>
        </p:nvSpPr>
        <p:spPr>
          <a:xfrm>
            <a:off x="6389628" y="2273470"/>
            <a:ext cx="2130137" cy="1648691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ysClr val="windowText" lastClr="000000"/>
                </a:solidFill>
              </a:rPr>
              <a:t>الحَواشي</a:t>
            </a:r>
            <a:endParaRPr 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3455656" y="209990"/>
            <a:ext cx="2130137" cy="1648691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الآيات</a:t>
            </a:r>
            <a:endParaRPr lang="en-US" sz="3000" dirty="0"/>
          </a:p>
        </p:txBody>
      </p:sp>
      <p:sp>
        <p:nvSpPr>
          <p:cNvPr id="8" name="Wave 7"/>
          <p:cNvSpPr/>
          <p:nvPr/>
        </p:nvSpPr>
        <p:spPr>
          <a:xfrm>
            <a:off x="521683" y="322285"/>
            <a:ext cx="2130137" cy="1648691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الشّروحات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Wave 8"/>
          <p:cNvSpPr/>
          <p:nvPr/>
        </p:nvSpPr>
        <p:spPr>
          <a:xfrm>
            <a:off x="3374286" y="4552360"/>
            <a:ext cx="2553109" cy="1794570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/>
              <a:t>مُقدِّمات كِلّ إِنجيل</a:t>
            </a:r>
            <a:endParaRPr lang="en-US" sz="3000" dirty="0"/>
          </a:p>
        </p:txBody>
      </p:sp>
      <p:sp>
        <p:nvSpPr>
          <p:cNvPr id="10" name="Wave 9"/>
          <p:cNvSpPr/>
          <p:nvPr/>
        </p:nvSpPr>
        <p:spPr>
          <a:xfrm>
            <a:off x="6561386" y="4705247"/>
            <a:ext cx="2130137" cy="1648691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المُقَدِّمات العامّة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3455656" y="2168382"/>
            <a:ext cx="2130137" cy="1648691"/>
          </a:xfrm>
          <a:prstGeom prst="wave">
            <a:avLst/>
          </a:prstGeom>
          <a:solidFill>
            <a:srgbClr val="FD6B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الفَهارس</a:t>
            </a:r>
            <a:endParaRPr lang="en-US" sz="3000" dirty="0"/>
          </a:p>
        </p:txBody>
      </p:sp>
      <p:sp>
        <p:nvSpPr>
          <p:cNvPr id="12" name="Wave 11"/>
          <p:cNvSpPr/>
          <p:nvPr/>
        </p:nvSpPr>
        <p:spPr>
          <a:xfrm>
            <a:off x="521683" y="2168381"/>
            <a:ext cx="2130137" cy="1648691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الخَرائِط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248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808" y="1825625"/>
            <a:ext cx="6139542" cy="4351338"/>
          </a:xfrm>
        </p:spPr>
        <p:txBody>
          <a:bodyPr/>
          <a:lstStyle/>
          <a:p>
            <a:pPr algn="r" rtl="1"/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433207" y="1159331"/>
            <a:ext cx="34290" cy="45719"/>
          </a:xfrm>
          <a:prstGeom prst="cloudCallout">
            <a:avLst>
              <a:gd name="adj1" fmla="val 1693492"/>
              <a:gd name="adj2" fmla="val 270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3612679" y="320546"/>
            <a:ext cx="5110842" cy="4029386"/>
          </a:xfrm>
          <a:prstGeom prst="cloudCallout">
            <a:avLst>
              <a:gd name="adj1" fmla="val -81498"/>
              <a:gd name="adj2" fmla="val 4161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ysClr val="windowText" lastClr="000000"/>
                </a:solidFill>
              </a:rPr>
              <a:t>هَل كِلْ هيدا وُجدَ بالكتاب المقدَّس من  البداية؟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10242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3" y="2219455"/>
            <a:ext cx="2462349" cy="48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maksour\Desktop\Travail online 2020\liste des livres pour ecran\EB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110" y="0"/>
            <a:ext cx="4824536" cy="67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88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43" y="4536446"/>
            <a:ext cx="8778107" cy="2230114"/>
          </a:xfrm>
        </p:spPr>
      </p:pic>
      <p:sp>
        <p:nvSpPr>
          <p:cNvPr id="5" name="Rounded Rectangular Callout 4"/>
          <p:cNvSpPr/>
          <p:nvPr/>
        </p:nvSpPr>
        <p:spPr>
          <a:xfrm>
            <a:off x="258943" y="617583"/>
            <a:ext cx="7748587" cy="2625634"/>
          </a:xfrm>
          <a:prstGeom prst="wedgeRoundRectCallout">
            <a:avLst>
              <a:gd name="adj1" fmla="val -6071"/>
              <a:gd name="adj2" fmla="val 8986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كلا </a:t>
            </a:r>
            <a:r>
              <a:rPr lang="ar-LB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. الكنيسِة وِضَعِت الفُصُول والآيات والشّروحَات والخَرائط والفَهارِس،</a:t>
            </a:r>
          </a:p>
          <a:p>
            <a:pPr algn="ctr" rtl="1"/>
            <a:r>
              <a:rPr lang="ar-LB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لتَسهّل القراءِة </a:t>
            </a:r>
            <a:r>
              <a:rPr lang="ar-LB" sz="3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عالمؤمنين</a:t>
            </a:r>
            <a:r>
              <a:rPr lang="ar-LB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، </a:t>
            </a:r>
          </a:p>
          <a:p>
            <a:pPr algn="ctr" rtl="1"/>
            <a:r>
              <a:rPr lang="ar-LB" sz="3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وحتّى نفهم الّلغز.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174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93111" y="509068"/>
            <a:ext cx="5175677" cy="3630705"/>
          </a:xfrm>
          <a:prstGeom prst="cloudCallout">
            <a:avLst>
              <a:gd name="adj1" fmla="val -79043"/>
              <a:gd name="adj2" fmla="val 37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رح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أَعطيْكُن لائِحة بِمَراجِع متل اللي سبق ، بتِكتٍبوها بِالتَّفصيل قدّامكُن</a:t>
            </a:r>
            <a:endParaRPr lang="en-US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7" y="1758924"/>
            <a:ext cx="2179511" cy="50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0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779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8014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618413" y="692331"/>
            <a:ext cx="4637313" cy="4847901"/>
          </a:xfrm>
          <a:prstGeom prst="cloudCallout">
            <a:avLst>
              <a:gd name="adj1" fmla="val -74296"/>
              <a:gd name="adj2" fmla="val 980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ysClr val="windowText" lastClr="000000"/>
                </a:solidFill>
              </a:rPr>
              <a:t>هلق انتبهوا ع يلّي رح فرجيكم </a:t>
            </a:r>
            <a:r>
              <a:rPr lang="ar-LB" sz="4000" dirty="0" err="1">
                <a:solidFill>
                  <a:sysClr val="windowText" lastClr="000000"/>
                </a:solidFill>
              </a:rPr>
              <a:t>ياه</a:t>
            </a:r>
            <a:r>
              <a:rPr lang="ar-LB" sz="4000" dirty="0">
                <a:solidFill>
                  <a:sysClr val="windowText" lastClr="000000"/>
                </a:solidFill>
              </a:rPr>
              <a:t>...</a:t>
            </a:r>
          </a:p>
          <a:p>
            <a:pPr algn="ctr" rtl="1"/>
            <a:r>
              <a:rPr lang="ar-LB" sz="4000" dirty="0">
                <a:solidFill>
                  <a:sysClr val="windowText" lastClr="000000"/>
                </a:solidFill>
              </a:rPr>
              <a:t> كلّو بتلاقو بالانجيل اللي معكن 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pic>
        <p:nvPicPr>
          <p:cNvPr id="12290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74200"/>
            <a:ext cx="2039981" cy="47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420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.warde\Desktop\الكتاب المقدس\فهرس عام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" y="201228"/>
            <a:ext cx="4560570" cy="6547760"/>
          </a:xfrm>
          <a:prstGeom prst="rect">
            <a:avLst/>
          </a:prstGeom>
          <a:noFill/>
        </p:spPr>
      </p:pic>
      <p:sp>
        <p:nvSpPr>
          <p:cNvPr id="6" name="Rectangular Callout 5"/>
          <p:cNvSpPr/>
          <p:nvPr/>
        </p:nvSpPr>
        <p:spPr>
          <a:xfrm>
            <a:off x="5372101" y="1295399"/>
            <a:ext cx="2343150" cy="2532017"/>
          </a:xfrm>
          <a:prstGeom prst="wedgeRectCallout">
            <a:avLst>
              <a:gd name="adj1" fmla="val -135384"/>
              <a:gd name="adj2" fmla="val -66918"/>
            </a:avLst>
          </a:prstGeom>
          <a:solidFill>
            <a:srgbClr val="E277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dirty="0">
                <a:solidFill>
                  <a:schemeClr val="bg1"/>
                </a:solidFill>
              </a:rPr>
              <a:t>يوجَد فهرس عام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0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2" y="972411"/>
            <a:ext cx="6991895" cy="9608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ar-LB" dirty="0"/>
              <a:t>يوجد</a:t>
            </a:r>
            <a:r>
              <a:rPr lang="ar-LB" b="1" dirty="0"/>
              <a:t> 8 فهارس في آخر الكتاب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8" y="2350226"/>
            <a:ext cx="7658100" cy="41550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1">
              <a:buNone/>
            </a:pPr>
            <a:r>
              <a:rPr lang="ar-LB" dirty="0"/>
              <a:t> </a:t>
            </a:r>
            <a:endParaRPr lang="en-US" dirty="0"/>
          </a:p>
          <a:p>
            <a:pPr algn="r" rtl="1"/>
            <a:r>
              <a:rPr lang="en-US" b="1" dirty="0"/>
              <a:t>1</a:t>
            </a:r>
            <a:r>
              <a:rPr lang="ar-LB" b="1" dirty="0"/>
              <a:t>- فهرس بمعجزات السيّد المسيح                             1077</a:t>
            </a:r>
            <a:endParaRPr lang="en-US" b="1" dirty="0"/>
          </a:p>
          <a:p>
            <a:pPr algn="r" rtl="1"/>
            <a:r>
              <a:rPr lang="en-US" b="1" dirty="0"/>
              <a:t>2</a:t>
            </a:r>
            <a:r>
              <a:rPr lang="ar-LB" b="1" dirty="0"/>
              <a:t>- فهرس السيّد المسيح                                             1080</a:t>
            </a:r>
            <a:endParaRPr lang="en-US" b="1" dirty="0"/>
          </a:p>
          <a:p>
            <a:pPr algn="r" rtl="1"/>
            <a:r>
              <a:rPr lang="en-US" b="1" dirty="0"/>
              <a:t>3</a:t>
            </a:r>
            <a:r>
              <a:rPr lang="ar-LB" b="1" dirty="0"/>
              <a:t>- شروح تاريخيّة لبعض الألفاظ                                   1082</a:t>
            </a:r>
            <a:endParaRPr lang="en-US" b="1" dirty="0"/>
          </a:p>
          <a:p>
            <a:pPr algn="r" rtl="1"/>
            <a:r>
              <a:rPr lang="en-US" b="1" dirty="0"/>
              <a:t>4</a:t>
            </a:r>
            <a:r>
              <a:rPr lang="ar-LB" b="1" dirty="0"/>
              <a:t>- فهرس بعناوين أسفار العهد الجديد                          1083</a:t>
            </a:r>
            <a:endParaRPr lang="en-US" b="1" dirty="0"/>
          </a:p>
          <a:p>
            <a:pPr algn="r" rtl="1"/>
            <a:r>
              <a:rPr lang="en-US" b="1" dirty="0"/>
              <a:t>5</a:t>
            </a:r>
            <a:r>
              <a:rPr lang="ar-LB" b="1" dirty="0"/>
              <a:t>- فهرس بأهمّ المواضيع في العهد الجديد                   1118</a:t>
            </a:r>
            <a:endParaRPr lang="en-US" b="1" dirty="0"/>
          </a:p>
          <a:p>
            <a:pPr algn="r" rtl="1"/>
            <a:r>
              <a:rPr lang="en-US" b="1" dirty="0"/>
              <a:t>6</a:t>
            </a:r>
            <a:r>
              <a:rPr lang="ar-LB" b="1" dirty="0"/>
              <a:t>- فهرس بأشهر الأعلام في العهد الجديد                    1154</a:t>
            </a:r>
            <a:endParaRPr lang="en-US" b="1" dirty="0"/>
          </a:p>
          <a:p>
            <a:pPr algn="r" rtl="1"/>
            <a:r>
              <a:rPr lang="en-US" b="1" dirty="0"/>
              <a:t>7</a:t>
            </a:r>
            <a:r>
              <a:rPr lang="ar-LB" b="1" dirty="0"/>
              <a:t>- فهرس بأشهر الأماكن في العهد الجديد                   1171</a:t>
            </a:r>
            <a:endParaRPr lang="en-US" b="1" dirty="0"/>
          </a:p>
          <a:p>
            <a:pPr algn="r" rtl="1"/>
            <a:r>
              <a:rPr lang="en-US" b="1" dirty="0"/>
              <a:t>8</a:t>
            </a:r>
            <a:r>
              <a:rPr lang="ar-LB" b="1" dirty="0"/>
              <a:t>- فهرس بأصحاب الأعمال والصّناعات والحرف             1177  </a:t>
            </a:r>
            <a:endParaRPr lang="en-US" b="1" dirty="0"/>
          </a:p>
          <a:p>
            <a:pPr marL="0" indent="0" algn="r" rtl="1">
              <a:buNone/>
            </a:pPr>
            <a:r>
              <a:rPr lang="fr-FR" b="1" dirty="0"/>
              <a:t>	</a:t>
            </a:r>
            <a:r>
              <a:rPr lang="ar-LB" b="1" dirty="0"/>
              <a:t>والمناصب والألقاب 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735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S.warde\Desktop\الكتاب المقدس\مدخل إلى إنجيل مرقس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5943" y="357251"/>
            <a:ext cx="3918857" cy="5607930"/>
          </a:xfrm>
          <a:prstGeom prst="rect">
            <a:avLst/>
          </a:prstGeom>
          <a:noFill/>
        </p:spPr>
      </p:pic>
      <p:sp>
        <p:nvSpPr>
          <p:cNvPr id="5" name="Rectangular Callout 4"/>
          <p:cNvSpPr/>
          <p:nvPr/>
        </p:nvSpPr>
        <p:spPr>
          <a:xfrm>
            <a:off x="4286250" y="554516"/>
            <a:ext cx="3486150" cy="1117529"/>
          </a:xfrm>
          <a:prstGeom prst="wedgeRectCallout">
            <a:avLst>
              <a:gd name="adj1" fmla="val -107765"/>
              <a:gd name="adj2" fmla="val -4863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رمز لكلّ انجيلي في بعض النّسخ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572001" y="3022762"/>
            <a:ext cx="3486150" cy="1066800"/>
          </a:xfrm>
          <a:prstGeom prst="wedgeRectCallout">
            <a:avLst>
              <a:gd name="adj1" fmla="val -98106"/>
              <a:gd name="adj2" fmla="val -1100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rgbClr val="FF0000"/>
                </a:solidFill>
              </a:rPr>
              <a:t>الانجيل بحسب كلّ كاتب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286250" y="4741817"/>
            <a:ext cx="3486150" cy="1342602"/>
          </a:xfrm>
          <a:prstGeom prst="wedgeRectCallout">
            <a:avLst>
              <a:gd name="adj1" fmla="val -105234"/>
              <a:gd name="adj2" fmla="val -23628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/>
              <a:t>مدخل خاص لَكل إنجيل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9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1" y="296092"/>
            <a:ext cx="8251236" cy="49447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1164226" y="4722224"/>
            <a:ext cx="4792436" cy="1828800"/>
          </a:xfrm>
          <a:prstGeom prst="wedgeRectCallout">
            <a:avLst>
              <a:gd name="adj1" fmla="val -54065"/>
              <a:gd name="adj2" fmla="val -23311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الهوامش  وهي إرقام تدلُّ على ما في سَائرِ الكِتاب من فَقَراتٍ وآياتٍ تُشبِهُها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6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.warde\Desktop\شفاء أعمى في أريحا\scan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36" r="3702"/>
          <a:stretch/>
        </p:blipFill>
        <p:spPr bwMode="auto">
          <a:xfrm>
            <a:off x="282191" y="859971"/>
            <a:ext cx="6792687" cy="4876800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>
            <a:off x="6168715" y="0"/>
            <a:ext cx="2665367" cy="2688771"/>
          </a:xfrm>
          <a:prstGeom prst="leftArrow">
            <a:avLst>
              <a:gd name="adj1" fmla="val 71318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/>
              <a:t>الانجيل الفصل والآيات الموجودة في </a:t>
            </a:r>
            <a:r>
              <a:rPr lang="ar-LB" sz="2400" dirty="0"/>
              <a:t>الصفحة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1538823" y="4778103"/>
            <a:ext cx="6414134" cy="1676400"/>
          </a:xfrm>
          <a:prstGeom prst="wedgeRectCallout">
            <a:avLst>
              <a:gd name="adj1" fmla="val 9584"/>
              <a:gd name="adj2" fmla="val -24372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مرقس الفصل العاشر  من الآية 48   الى الفصل 11 الآية 7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7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2760557" y="509451"/>
            <a:ext cx="6187500" cy="5853743"/>
          </a:xfrm>
          <a:prstGeom prst="cloudCallout">
            <a:avLst>
              <a:gd name="adj1" fmla="val -67964"/>
              <a:gd name="adj2" fmla="val -2190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شو تعَلَّمْنا اليَوم؟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رَح نْشوف سَوا هَالمَعلُومات المَوجُودِة ب كُتبْكُن صَفحة 30 ونِقراها بِتَمَعُّن ونِفهَم مَعانيها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1536"/>
            <a:ext cx="2039981" cy="47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555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749" y="117565"/>
            <a:ext cx="7344966" cy="4833257"/>
          </a:xfrm>
        </p:spPr>
        <p:txBody>
          <a:bodyPr/>
          <a:lstStyle/>
          <a:p>
            <a:pPr algn="ctr" rtl="1"/>
            <a:r>
              <a:rPr lang="ar-LB" b="1" dirty="0"/>
              <a:t>اللِّقاءُ الرّابع</a:t>
            </a:r>
            <a:br>
              <a:rPr lang="ar-LB" b="1" dirty="0"/>
            </a:br>
            <a:r>
              <a:rPr lang="ar-LB" b="1" dirty="0">
                <a:solidFill>
                  <a:srgbClr val="FF0000"/>
                </a:solidFill>
              </a:rPr>
              <a:t>لغز الكتاب المقدّس </a:t>
            </a:r>
            <a:br>
              <a:rPr lang="ar-LB" b="1" dirty="0"/>
            </a:br>
            <a:br>
              <a:rPr lang="ar-LB" b="1" dirty="0"/>
            </a:br>
            <a:br>
              <a:rPr lang="ar-LB" b="1" dirty="0"/>
            </a:b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5183" y="5298889"/>
            <a:ext cx="6415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dirty="0">
                <a:solidFill>
                  <a:schemeClr val="bg1"/>
                </a:solidFill>
              </a:rPr>
              <a:t>الكتاب </a:t>
            </a:r>
            <a:r>
              <a:rPr lang="ar-LB" sz="3600" dirty="0" err="1">
                <a:solidFill>
                  <a:schemeClr val="bg1"/>
                </a:solidFill>
              </a:rPr>
              <a:t>المق</a:t>
            </a:r>
            <a:r>
              <a:rPr lang="ar-LB" sz="3600" b="1" dirty="0" err="1"/>
              <a:t>الجزء</a:t>
            </a:r>
            <a:r>
              <a:rPr lang="ar-LB" sz="3600" b="1" dirty="0"/>
              <a:t> </a:t>
            </a:r>
            <a:r>
              <a:rPr lang="ar-LB" sz="3600" b="1" dirty="0" err="1"/>
              <a:t>الثّالث</a:t>
            </a:r>
            <a:r>
              <a:rPr lang="ar-LB" sz="3600" dirty="0" err="1">
                <a:solidFill>
                  <a:schemeClr val="bg1"/>
                </a:solidFill>
              </a:rPr>
              <a:t>س</a:t>
            </a:r>
            <a:r>
              <a:rPr lang="ar-LB" sz="3600" dirty="0">
                <a:solidFill>
                  <a:schemeClr val="bg1"/>
                </a:solidFill>
              </a:rPr>
              <a:t> حتى نعرف: ماذا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ar-LB" sz="3600" dirty="0">
                <a:solidFill>
                  <a:schemeClr val="bg1"/>
                </a:solidFill>
              </a:rPr>
              <a:t>في الكِتابِ المُقَدَّس؟</a:t>
            </a:r>
            <a:endParaRPr lang="en-US" sz="3600" dirty="0">
              <a:solidFill>
                <a:schemeClr val="bg1"/>
              </a:solidFill>
            </a:endParaRPr>
          </a:p>
          <a:p>
            <a:pPr algn="ctr" rtl="1"/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0358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90" y="315884"/>
            <a:ext cx="4052454" cy="6858000"/>
          </a:xfrm>
        </p:spPr>
      </p:pic>
      <p:cxnSp>
        <p:nvCxnSpPr>
          <p:cNvPr id="12" name="Elbow Connector 11"/>
          <p:cNvCxnSpPr/>
          <p:nvPr/>
        </p:nvCxnSpPr>
        <p:spPr>
          <a:xfrm>
            <a:off x="3543300" y="1898074"/>
            <a:ext cx="2017914" cy="1693026"/>
          </a:xfrm>
          <a:prstGeom prst="bentConnector3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309" y="3454824"/>
            <a:ext cx="2541305" cy="9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089" y="4690970"/>
            <a:ext cx="4607746" cy="1978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77309" y="105202"/>
            <a:ext cx="1948124" cy="3176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933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80" y="1862052"/>
            <a:ext cx="8139092" cy="4995948"/>
          </a:xfrm>
        </p:spPr>
      </p:pic>
      <p:sp>
        <p:nvSpPr>
          <p:cNvPr id="6" name="Right Bracket 5"/>
          <p:cNvSpPr/>
          <p:nvPr/>
        </p:nvSpPr>
        <p:spPr>
          <a:xfrm>
            <a:off x="8117378" y="1645920"/>
            <a:ext cx="502920" cy="2443942"/>
          </a:xfrm>
          <a:prstGeom prst="rightBracke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477" y="414411"/>
            <a:ext cx="2552319" cy="1368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1" y="113121"/>
            <a:ext cx="3693034" cy="281374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endCxn id="9" idx="3"/>
          </p:cNvCxnSpPr>
          <p:nvPr/>
        </p:nvCxnSpPr>
        <p:spPr>
          <a:xfrm flipH="1" flipV="1">
            <a:off x="3783455" y="1519991"/>
            <a:ext cx="3772816" cy="2636374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14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745" y="299258"/>
            <a:ext cx="4052454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582">
            <a:off x="4384098" y="332575"/>
            <a:ext cx="1155140" cy="6571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211" y="301474"/>
            <a:ext cx="2707369" cy="1410947"/>
          </a:xfrm>
          <a:prstGeom prst="rect">
            <a:avLst/>
          </a:prstGeom>
        </p:spPr>
      </p:pic>
      <p:sp>
        <p:nvSpPr>
          <p:cNvPr id="10" name="Right Bracket 9"/>
          <p:cNvSpPr/>
          <p:nvPr/>
        </p:nvSpPr>
        <p:spPr>
          <a:xfrm flipH="1">
            <a:off x="3952701" y="1413163"/>
            <a:ext cx="461357" cy="2344190"/>
          </a:xfrm>
          <a:prstGeom prst="rightBracke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62" y="1981893"/>
            <a:ext cx="2995595" cy="3282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7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596262" y="476733"/>
            <a:ext cx="5604008" cy="3429061"/>
          </a:xfrm>
          <a:prstGeom prst="cloudCallout">
            <a:avLst>
              <a:gd name="adj1" fmla="val -65398"/>
              <a:gd name="adj2" fmla="val 4109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</a:rPr>
              <a:t>في الاسبوع القادم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رَح نَعمُل مُباراة من هو الأسرع في  البَحث عَن المَراجِع   بالعَهد الجديد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" y="2543011"/>
            <a:ext cx="1922180" cy="44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7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310431" y="267420"/>
            <a:ext cx="4713687" cy="3548181"/>
          </a:xfrm>
          <a:prstGeom prst="cloudCallout">
            <a:avLst>
              <a:gd name="adj1" fmla="val -72225"/>
              <a:gd name="adj2" fmla="val 2823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 err="1"/>
              <a:t>شو</a:t>
            </a:r>
            <a:r>
              <a:rPr lang="ar-LB" sz="3800" b="1" dirty="0"/>
              <a:t> </a:t>
            </a:r>
            <a:r>
              <a:rPr lang="ar-LB" sz="3800" b="1" dirty="0" err="1"/>
              <a:t>هيي</a:t>
            </a:r>
            <a:r>
              <a:rPr lang="ar-LB" sz="3800" b="1" dirty="0"/>
              <a:t> العُصارَة يَلّي مناخِدْها مِن </a:t>
            </a:r>
            <a:r>
              <a:rPr lang="ar-LB" sz="3800" b="1" dirty="0" err="1"/>
              <a:t>هَاللِّقاء</a:t>
            </a:r>
            <a:r>
              <a:rPr lang="ar-LB" sz="3800" b="1" dirty="0"/>
              <a:t>؟</a:t>
            </a:r>
            <a:endParaRPr lang="en-US" sz="3800" b="1" dirty="0"/>
          </a:p>
        </p:txBody>
      </p:sp>
      <p:pic>
        <p:nvPicPr>
          <p:cNvPr id="14338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93" y="2041511"/>
            <a:ext cx="2058726" cy="48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48103" y="2819811"/>
            <a:ext cx="2773814" cy="3881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4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291"/>
            <a:ext cx="9257315" cy="60559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8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069" y="510576"/>
            <a:ext cx="9366069" cy="612709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2636" y="1270000"/>
            <a:ext cx="4897273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لَحَتّى</a:t>
            </a:r>
            <a:r>
              <a:rPr lang="ar-L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نِكتِشِف الكَنز  الّلي بِهيدِي المَكتبِة، كِل واحَد مِنّا لازِم يِتعلَّم كيف يْفَتِش عنّو، وكيف </a:t>
            </a:r>
            <a:r>
              <a:rPr lang="ar-LB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يقراه</a:t>
            </a:r>
            <a:r>
              <a:rPr lang="ar-L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ويفهم مِعنِاه مِن خلِال الشّروحَات والحَواشِي! 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20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14910" y="42894"/>
            <a:ext cx="5812016" cy="2213576"/>
          </a:xfrm>
          <a:prstGeom prst="cloudCallout">
            <a:avLst>
              <a:gd name="adj1" fmla="val -31918"/>
              <a:gd name="adj2" fmla="val 65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قَبِل ما نِختُم هَاللِّقاء الحُلو، رَح مِنْصَلّي </a:t>
            </a:r>
            <a:r>
              <a:rPr lang="ar-LB" sz="3200" b="1" dirty="0" err="1">
                <a:solidFill>
                  <a:schemeClr val="bg1"/>
                </a:solidFill>
              </a:rPr>
              <a:t>سَوا</a:t>
            </a:r>
            <a:r>
              <a:rPr lang="ar-LB" sz="3200" b="1" dirty="0">
                <a:solidFill>
                  <a:schemeClr val="bg1"/>
                </a:solidFill>
              </a:rPr>
              <a:t> الصَّلاة</a:t>
            </a:r>
            <a:endParaRPr lang="en-US" sz="3200" dirty="0"/>
          </a:p>
        </p:txBody>
      </p:sp>
      <p:pic>
        <p:nvPicPr>
          <p:cNvPr id="7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93" y="2041511"/>
            <a:ext cx="2058726" cy="48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16" y="914400"/>
            <a:ext cx="8408184" cy="594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262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674" y="874109"/>
            <a:ext cx="4727862" cy="5873311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53092" y="1720399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704047" y="287383"/>
            <a:ext cx="4181462" cy="1754128"/>
          </a:xfrm>
          <a:prstGeom prst="cloudCallout">
            <a:avLst>
              <a:gd name="adj1" fmla="val -32995"/>
              <a:gd name="adj2" fmla="val 67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والخِتام مَع تَرنيمة يا الله يا أَوَّل النَّبع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94" y="2041511"/>
            <a:ext cx="2179127" cy="48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944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444509" y="444137"/>
            <a:ext cx="5994097" cy="2821577"/>
          </a:xfrm>
          <a:prstGeom prst="cloudCallout">
            <a:avLst>
              <a:gd name="adj1" fmla="val -58352"/>
              <a:gd name="adj2" fmla="val 777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سلام المسيح</a:t>
            </a:r>
            <a:r>
              <a:rPr lang="en-US" sz="3800" b="1" dirty="0">
                <a:solidFill>
                  <a:schemeClr val="tx1"/>
                </a:solidFill>
              </a:rPr>
              <a:t>!!!</a:t>
            </a:r>
            <a:r>
              <a:rPr lang="ar-LB" sz="3800" b="1" dirty="0">
                <a:solidFill>
                  <a:schemeClr val="tx1"/>
                </a:solidFill>
              </a:rPr>
              <a:t> كيفكن اليوم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80643"/>
            <a:ext cx="2444509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257" y="4049486"/>
            <a:ext cx="3153695" cy="2808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6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495006" y="404949"/>
            <a:ext cx="6335485" cy="4180115"/>
          </a:xfrm>
          <a:prstGeom prst="cloudCallout">
            <a:avLst>
              <a:gd name="adj1" fmla="val -58934"/>
              <a:gd name="adj2" fmla="val 2249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اليوم بَدْنا نْشُوف كيفِيِّة البحث بالكتاب المقدّس</a:t>
            </a:r>
            <a:r>
              <a:rPr lang="fr-FR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ونَعمِل مُبارَاة</a:t>
            </a:r>
            <a:r>
              <a:rPr lang="en-US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ar-LB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rtl="1"/>
            <a:r>
              <a:rPr lang="ar-LB" sz="3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جاهزين؟</a:t>
            </a:r>
            <a:br>
              <a:rPr lang="en-US" sz="3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078"/>
            <a:ext cx="2049506" cy="4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04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599509" y="561703"/>
            <a:ext cx="6364729" cy="4520606"/>
          </a:xfrm>
          <a:prstGeom prst="cloudCallout">
            <a:avLst>
              <a:gd name="adj1" fmla="val -63903"/>
              <a:gd name="adj2" fmla="val -132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حتّى نِقدِر نفِكّ اللِّغز</a:t>
            </a:r>
            <a:endParaRPr lang="en-US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بَدْنا نِتْمَرّن عَ قراءَة المَراجِع الكِتابِيِّة بطَريقَة صَحيحَة  ونلاقيها بسرْعَة عَن معرِفِة</a:t>
            </a:r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3074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3692" y="1604711"/>
            <a:ext cx="2599509" cy="52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0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2364377" y="705394"/>
            <a:ext cx="6648994" cy="3747996"/>
          </a:xfrm>
          <a:prstGeom prst="cloudCallout">
            <a:avLst>
              <a:gd name="adj1" fmla="val -57971"/>
              <a:gd name="adj2" fmla="val -103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000" dirty="0"/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بتِتْذَكَّروا المرَّة الماضية شو قِلْنا عَن الدَّفتَر يَلّي </a:t>
            </a:r>
            <a:r>
              <a:rPr lang="ar-LB" sz="4000" dirty="0">
                <a:solidFill>
                  <a:schemeClr val="tx1"/>
                </a:solidFill>
              </a:rPr>
              <a:t>إِلو</a:t>
            </a:r>
            <a:r>
              <a:rPr lang="en-US" sz="4000" dirty="0" err="1">
                <a:solidFill>
                  <a:schemeClr val="tx1"/>
                </a:solidFill>
              </a:rPr>
              <a:t>Ressort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ar-LB" sz="5000" dirty="0">
                <a:solidFill>
                  <a:schemeClr val="tx1"/>
                </a:solidFill>
              </a:rPr>
              <a:t>؟</a:t>
            </a:r>
            <a:endParaRPr lang="en-US" sz="5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wmaksour\Desktop\صور الصفوف مصحح\16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257" y="1931214"/>
            <a:ext cx="2156120" cy="50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86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13" y="182880"/>
            <a:ext cx="1005570" cy="6392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55" r="11262" b="2857"/>
          <a:stretch/>
        </p:blipFill>
        <p:spPr>
          <a:xfrm>
            <a:off x="4769403" y="91440"/>
            <a:ext cx="3721454" cy="6466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19" t="1545" r="-6819" b="2664"/>
          <a:stretch/>
        </p:blipFill>
        <p:spPr>
          <a:xfrm>
            <a:off x="264906" y="156753"/>
            <a:ext cx="4022688" cy="647917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726209" y="2090058"/>
            <a:ext cx="4967814" cy="3999574"/>
          </a:xfrm>
          <a:prstGeom prst="cloudCallout">
            <a:avLst>
              <a:gd name="adj1" fmla="val -60619"/>
              <a:gd name="adj2" fmla="val 415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إذا </a:t>
            </a:r>
            <a:r>
              <a:rPr lang="ar-SA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فَتَحنَ</a:t>
            </a:r>
            <a:r>
              <a:rPr lang="ar-LB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 الدفتر </a:t>
            </a:r>
            <a:r>
              <a:rPr lang="ar-SA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منشُوف إنُّو كِلّ </a:t>
            </a:r>
            <a:r>
              <a:rPr lang="ar-SA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صَفْحَاتُو</a:t>
            </a:r>
            <a:r>
              <a:rPr lang="ar-SA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ar-SA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بتِتمَحوَر</a:t>
            </a:r>
            <a:r>
              <a:rPr lang="ar-SA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على هالـ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Ressort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756" y="2679570"/>
            <a:ext cx="2212665" cy="3882831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4769403" y="617222"/>
            <a:ext cx="2872534" cy="12812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Ressort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349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1013" y="182880"/>
            <a:ext cx="1005570" cy="6392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55" r="11262" b="2857"/>
          <a:stretch/>
        </p:blipFill>
        <p:spPr>
          <a:xfrm>
            <a:off x="4769403" y="91440"/>
            <a:ext cx="3721454" cy="6466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19" t="1545" r="-6819" b="2664"/>
          <a:stretch/>
        </p:blipFill>
        <p:spPr>
          <a:xfrm>
            <a:off x="264906" y="156753"/>
            <a:ext cx="4022688" cy="647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4609" y="147917"/>
            <a:ext cx="29953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rgbClr val="FF0000"/>
                </a:solidFill>
              </a:rPr>
              <a:t>كُتُبُ العَهدِ القَديم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585" y="98613"/>
            <a:ext cx="30760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chemeClr val="accent6">
                    <a:lumMod val="75000"/>
                  </a:schemeClr>
                </a:solidFill>
              </a:rPr>
              <a:t>كُتُبُ العَهدِ الجَديد</a:t>
            </a:r>
            <a:endParaRPr lang="en-US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116909" y="2679570"/>
            <a:ext cx="5485673" cy="3606005"/>
          </a:xfrm>
          <a:prstGeom prst="cloudCallout">
            <a:avLst>
              <a:gd name="adj1" fmla="val -60619"/>
              <a:gd name="adj2" fmla="val 415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ysClr val="windowText" lastClr="000000"/>
                </a:solidFill>
              </a:rPr>
              <a:t>على اليَمِين، فينَا نْقُول إنّو في كُتُب العَهد القَدِيم وعَلَى الش</a:t>
            </a:r>
            <a:r>
              <a:rPr lang="ar-LB" sz="3600" dirty="0">
                <a:solidFill>
                  <a:sysClr val="windowText" lastClr="000000"/>
                </a:solidFill>
              </a:rPr>
              <a:t>ّ</a:t>
            </a:r>
            <a:r>
              <a:rPr lang="ar-SA" sz="3600" dirty="0">
                <a:solidFill>
                  <a:sysClr val="windowText" lastClr="000000"/>
                </a:solidFill>
              </a:rPr>
              <a:t>مال كُتُب العَهد الجَدِيد</a:t>
            </a:r>
            <a:r>
              <a:rPr lang="en-US" sz="36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756" y="2679570"/>
            <a:ext cx="2212665" cy="3882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7168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</TotalTime>
  <Words>537</Words>
  <Application>Microsoft Office PowerPoint</Application>
  <PresentationFormat>On-screen Show (4:3)</PresentationFormat>
  <Paragraphs>120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الرّابع لغز الكتاب المقدّس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يوجد 8 فهارس في آخر الكتاب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eb6-renc-04-partie-3</dc:title>
  <dc:creator>WMAKSOUR</dc:creator>
  <cp:lastModifiedBy>Michel Haddad (Prof)</cp:lastModifiedBy>
  <cp:revision>49</cp:revision>
  <dcterms:created xsi:type="dcterms:W3CDTF">2020-08-20T07:45:52Z</dcterms:created>
  <dcterms:modified xsi:type="dcterms:W3CDTF">2021-12-03T20:08:28Z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A6903058-604D-44CA-9220-FD1F64C4D9C6</vt:lpwstr>
  </property>
  <property fmtid="{D5CDD505-2E9C-101B-9397-08002B2CF9AE}" pid="3" name="ArticulatePath">
    <vt:lpwstr>eb6-renc-4-03-الكتاب المقدس قسم ثالث</vt:lpwstr>
  </property>
</Properties>
</file>