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2" r:id="rId2"/>
    <p:sldId id="289" r:id="rId3"/>
    <p:sldId id="258" r:id="rId4"/>
    <p:sldId id="259" r:id="rId5"/>
    <p:sldId id="283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87" r:id="rId14"/>
    <p:sldId id="290" r:id="rId15"/>
    <p:sldId id="271" r:id="rId16"/>
    <p:sldId id="270" r:id="rId17"/>
    <p:sldId id="273" r:id="rId18"/>
    <p:sldId id="291" r:id="rId19"/>
    <p:sldId id="275" r:id="rId20"/>
    <p:sldId id="292" r:id="rId21"/>
    <p:sldId id="293" r:id="rId22"/>
    <p:sldId id="277" r:id="rId23"/>
    <p:sldId id="278" r:id="rId24"/>
    <p:sldId id="279" r:id="rId25"/>
    <p:sldId id="286" r:id="rId26"/>
    <p:sldId id="280" r:id="rId27"/>
    <p:sldId id="281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1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FEC96-EB75-42B0-AEDA-5CA5AE95B47B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CCF26-69CC-4B65-9623-734C6DDFD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1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58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CCF26-69CC-4B65-9623-734C6DDFD9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32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CCF26-69CC-4B65-9623-734C6DDFD9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3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CCF26-69CC-4B65-9623-734C6DDFD9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72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CCF26-69CC-4B65-9623-734C6DDFD9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75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CCF26-69CC-4B65-9623-734C6DDFD9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28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CCF26-69CC-4B65-9623-734C6DDFD9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0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CCF26-69CC-4B65-9623-734C6DDFD9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18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CCF26-69CC-4B65-9623-734C6DDFD9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80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CCF26-69CC-4B65-9623-734C6DDFD9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95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CCF26-69CC-4B65-9623-734C6DDFD9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35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CCF26-69CC-4B65-9623-734C6DDFD9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783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CCF26-69CC-4B65-9623-734C6DDFD9C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582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CCF26-69CC-4B65-9623-734C6DDFD9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521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CCF26-69CC-4B65-9623-734C6DDFD9C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6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CCF26-69CC-4B65-9623-734C6DDFD9C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791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CCF26-69CC-4B65-9623-734C6DDFD9C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67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CCF26-69CC-4B65-9623-734C6DDFD9C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578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CCF26-69CC-4B65-9623-734C6DDFD9C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57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CCF26-69CC-4B65-9623-734C6DDFD9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08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18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CCF26-69CC-4B65-9623-734C6DDFD9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92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CCF26-69CC-4B65-9623-734C6DDFD9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22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CCF26-69CC-4B65-9623-734C6DDFD9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01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CCF26-69CC-4B65-9623-734C6DDFD9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55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CCF26-69CC-4B65-9623-734C6DDFD9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22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56C0-37B1-455D-A29F-149AC78EA176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09D3-2958-42A2-BEC1-E41F3921A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4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56C0-37B1-455D-A29F-149AC78EA176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09D3-2958-42A2-BEC1-E41F3921A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4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56C0-37B1-455D-A29F-149AC78EA176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09D3-2958-42A2-BEC1-E41F3921A1D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8842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56C0-37B1-455D-A29F-149AC78EA176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09D3-2958-42A2-BEC1-E41F3921A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94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56C0-37B1-455D-A29F-149AC78EA176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09D3-2958-42A2-BEC1-E41F3921A1D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5328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56C0-37B1-455D-A29F-149AC78EA176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09D3-2958-42A2-BEC1-E41F3921A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17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56C0-37B1-455D-A29F-149AC78EA176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09D3-2958-42A2-BEC1-E41F3921A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66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56C0-37B1-455D-A29F-149AC78EA176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09D3-2958-42A2-BEC1-E41F3921A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5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56C0-37B1-455D-A29F-149AC78EA176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09D3-2958-42A2-BEC1-E41F3921A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1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56C0-37B1-455D-A29F-149AC78EA176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09D3-2958-42A2-BEC1-E41F3921A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56C0-37B1-455D-A29F-149AC78EA176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09D3-2958-42A2-BEC1-E41F3921A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6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56C0-37B1-455D-A29F-149AC78EA176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09D3-2958-42A2-BEC1-E41F3921A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1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56C0-37B1-455D-A29F-149AC78EA176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09D3-2958-42A2-BEC1-E41F3921A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3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56C0-37B1-455D-A29F-149AC78EA176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09D3-2958-42A2-BEC1-E41F3921A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9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56C0-37B1-455D-A29F-149AC78EA176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09D3-2958-42A2-BEC1-E41F3921A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12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56C0-37B1-455D-A29F-149AC78EA176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09D3-2958-42A2-BEC1-E41F3921A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9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056C0-37B1-455D-A29F-149AC78EA176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5AD09D3-2958-42A2-BEC1-E41F3921A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9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274" y="2475758"/>
            <a:ext cx="5825202" cy="1646302"/>
          </a:xfrm>
        </p:spPr>
        <p:txBody>
          <a:bodyPr/>
          <a:lstStyle/>
          <a:p>
            <a:pPr algn="ctr" rtl="1"/>
            <a:r>
              <a:rPr lang="ar-LB" b="1" dirty="0">
                <a:solidFill>
                  <a:schemeClr val="accent2">
                    <a:lumMod val="75000"/>
                  </a:schemeClr>
                </a:solidFill>
              </a:rPr>
              <a:t>مَركَزُ التَّربِيَّةِ الدّينِيَّة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030" y="4390582"/>
            <a:ext cx="5825202" cy="1096899"/>
          </a:xfrm>
        </p:spPr>
        <p:txBody>
          <a:bodyPr>
            <a:normAutofit/>
          </a:bodyPr>
          <a:lstStyle/>
          <a:p>
            <a:pPr algn="ctr" rtl="1"/>
            <a:r>
              <a:rPr lang="ar-LB" sz="5000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 السّادِسِ أَساسِيّ</a:t>
            </a:r>
            <a:endParaRPr lang="en-US" sz="5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029" y="182225"/>
            <a:ext cx="4132835" cy="12873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671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3" t="-1135" r="-2183" b="6886"/>
          <a:stretch/>
        </p:blipFill>
        <p:spPr>
          <a:xfrm>
            <a:off x="-168026" y="524433"/>
            <a:ext cx="9312026" cy="63335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14333" y="1671028"/>
            <a:ext cx="189507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2800" dirty="0"/>
              <a:t>عَم يتْطَّلَّعوا </a:t>
            </a:r>
          </a:p>
          <a:p>
            <a:pPr algn="ctr" rtl="1"/>
            <a:r>
              <a:rPr lang="ar-LB" sz="2800" dirty="0"/>
              <a:t>بِالإِنجيل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109907" y="995082"/>
            <a:ext cx="26319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LB" sz="2500" dirty="0"/>
              <a:t>ولأَشخاص بِهَاللَّوحَة</a:t>
            </a:r>
          </a:p>
          <a:p>
            <a:pPr algn="ctr"/>
            <a:r>
              <a:rPr lang="ar-LB" sz="2500" dirty="0"/>
              <a:t> </a:t>
            </a:r>
            <a:r>
              <a:rPr lang="ar-SA" sz="2500" dirty="0"/>
              <a:t>ه</a:t>
            </a:r>
            <a:r>
              <a:rPr lang="ar-LB" sz="2500" dirty="0"/>
              <a:t>ِنّ</a:t>
            </a:r>
            <a:r>
              <a:rPr lang="ar-SA" sz="2500" dirty="0"/>
              <a:t>ي</a:t>
            </a:r>
            <a:r>
              <a:rPr lang="ar-LB" sz="2500" dirty="0"/>
              <a:t> </a:t>
            </a:r>
            <a:r>
              <a:rPr lang="ar-SA" sz="2500" dirty="0"/>
              <a:t>الإنجيلِيُّون</a:t>
            </a:r>
            <a:r>
              <a:rPr lang="ar-LB" sz="2500" dirty="0"/>
              <a:t> الأربعة</a:t>
            </a:r>
            <a:endParaRPr lang="en-US" sz="2500" dirty="0"/>
          </a:p>
        </p:txBody>
      </p:sp>
      <p:sp>
        <p:nvSpPr>
          <p:cNvPr id="9" name="Rectangle 8"/>
          <p:cNvSpPr/>
          <p:nvPr/>
        </p:nvSpPr>
        <p:spPr>
          <a:xfrm>
            <a:off x="0" y="1778606"/>
            <a:ext cx="223490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2800" dirty="0"/>
              <a:t>يِعنِي يَلّي </a:t>
            </a:r>
          </a:p>
          <a:p>
            <a:pPr algn="ctr" rtl="1"/>
            <a:r>
              <a:rPr lang="ar-SA" sz="2800" dirty="0"/>
              <a:t>ك</a:t>
            </a:r>
            <a:r>
              <a:rPr lang="ar-LB" sz="2800" dirty="0"/>
              <a:t>َ</a:t>
            </a:r>
            <a:r>
              <a:rPr lang="ar-SA" sz="2800" dirty="0"/>
              <a:t>ت</a:t>
            </a:r>
            <a:r>
              <a:rPr lang="ar-LB" sz="2800" dirty="0"/>
              <a:t>َ</a:t>
            </a:r>
            <a:r>
              <a:rPr lang="ar-SA" sz="2800" dirty="0"/>
              <a:t>بُوا الأناجيل</a:t>
            </a:r>
            <a:r>
              <a:rPr lang="en-US" sz="28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96891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maksour\Desktop\صور الصفوف مصحح\16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80643"/>
            <a:ext cx="2444509" cy="479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169779" y="327533"/>
            <a:ext cx="5552561" cy="4733365"/>
          </a:xfrm>
          <a:prstGeom prst="cloudCallout">
            <a:avLst>
              <a:gd name="adj1" fmla="val -73912"/>
              <a:gd name="adj2" fmla="val 6432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800" dirty="0"/>
              <a:t>برافو وهَلّق رَح إطرَح علَيكُن بَعض الأسئِلَة تَ نِتْشارك فِيَا.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5681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2244690" y="438166"/>
            <a:ext cx="5234267" cy="2514600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400" dirty="0"/>
              <a:t>كيف إطَّلَعِت عَ حَياة يسوع؟</a:t>
            </a:r>
            <a:endParaRPr lang="en-US" sz="4400" dirty="0"/>
          </a:p>
        </p:txBody>
      </p:sp>
      <p:pic>
        <p:nvPicPr>
          <p:cNvPr id="5" name="Picture 2" descr="C:\Users\wmaksour\Desktop\صور الصفوف مصحح\16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80643"/>
            <a:ext cx="2444509" cy="479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Punched Tape 7"/>
          <p:cNvSpPr/>
          <p:nvPr/>
        </p:nvSpPr>
        <p:spPr>
          <a:xfrm>
            <a:off x="2195234" y="3443407"/>
            <a:ext cx="5846108" cy="2514600"/>
          </a:xfrm>
          <a:prstGeom prst="flowChartPunchedTap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إنْتَ التَقيت بيَسوع أو </a:t>
            </a:r>
          </a:p>
          <a:p>
            <a:pPr algn="ctr"/>
            <a:r>
              <a:rPr lang="ar-LB" sz="4000" dirty="0"/>
              <a:t>بَس سِمِعِتْ عَنّو؟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5992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2635022" y="514830"/>
            <a:ext cx="5234267" cy="2514600"/>
          </a:xfrm>
          <a:prstGeom prst="flowChartPunchedTap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dirty="0"/>
              <a:t>مينن اللي كتبوا عن يسوع؟ </a:t>
            </a:r>
            <a:endParaRPr lang="en-US" sz="5000" dirty="0"/>
          </a:p>
        </p:txBody>
      </p:sp>
      <p:pic>
        <p:nvPicPr>
          <p:cNvPr id="5" name="Picture 2" descr="C:\Users\wmaksour\Desktop\صور الصفوف مصحح\16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80643"/>
            <a:ext cx="2444509" cy="479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Punched Tape 7"/>
          <p:cNvSpPr/>
          <p:nvPr/>
        </p:nvSpPr>
        <p:spPr>
          <a:xfrm>
            <a:off x="2870948" y="3792071"/>
            <a:ext cx="5234267" cy="2514600"/>
          </a:xfrm>
          <a:prstGeom prst="flowChartPunchedTap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dirty="0"/>
              <a:t>يَسوع، هُوّي يلّي كَتَب قصَّة حَياتُو؟</a:t>
            </a:r>
            <a:endParaRPr lang="en-US" sz="5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5184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31661"/>
            <a:ext cx="8689460" cy="2205316"/>
          </a:xfrm>
        </p:spPr>
      </p:pic>
      <p:sp>
        <p:nvSpPr>
          <p:cNvPr id="9" name="Rounded Rectangular Callout 8"/>
          <p:cNvSpPr/>
          <p:nvPr/>
        </p:nvSpPr>
        <p:spPr>
          <a:xfrm>
            <a:off x="806823" y="820271"/>
            <a:ext cx="6831106" cy="2286000"/>
          </a:xfrm>
          <a:prstGeom prst="wedgeRoundRectCallout">
            <a:avLst>
              <a:gd name="adj1" fmla="val -14140"/>
              <a:gd name="adj2" fmla="val 81912"/>
              <a:gd name="adj3" fmla="val 16667"/>
            </a:avLst>
          </a:prstGeom>
          <a:solidFill>
            <a:srgbClr val="CA1E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500" b="1" dirty="0"/>
              <a:t>كَلاّ يسوع ما كتَبْ شِي </a:t>
            </a:r>
            <a:endParaRPr lang="en-US" sz="45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2466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wmaksour\Desktop\صور الصفوف مصحح\16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80643"/>
            <a:ext cx="2444509" cy="479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2474258" y="887507"/>
            <a:ext cx="6333565" cy="3065930"/>
          </a:xfrm>
          <a:prstGeom prst="wedgeEllipseCallout">
            <a:avLst>
              <a:gd name="adj1" fmla="val -39729"/>
              <a:gd name="adj2" fmla="val 625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bg2">
                    <a:lumMod val="10000"/>
                  </a:schemeClr>
                </a:solidFill>
              </a:rPr>
              <a:t>شو مِنسَمّي يلَّي كَتبُوا عَن يَسوع؟ </a:t>
            </a:r>
          </a:p>
          <a:p>
            <a:pPr algn="ctr" rtl="1"/>
            <a:r>
              <a:rPr lang="ar-LB" sz="3200" dirty="0">
                <a:solidFill>
                  <a:schemeClr val="bg2">
                    <a:lumMod val="10000"/>
                  </a:schemeClr>
                </a:solidFill>
              </a:rPr>
              <a:t>قولُولي أسماؤن وَرا بعضُن مِتِل ما جِاييِن بِالعَهد </a:t>
            </a:r>
            <a:r>
              <a:rPr lang="ar-LB" sz="3200" dirty="0">
                <a:solidFill>
                  <a:schemeClr val="tx1"/>
                </a:solidFill>
              </a:rPr>
              <a:t>الجديد...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934141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31661"/>
            <a:ext cx="8689460" cy="2205316"/>
          </a:xfrm>
        </p:spPr>
      </p:pic>
      <p:sp>
        <p:nvSpPr>
          <p:cNvPr id="9" name="Rounded Rectangular Callout 8"/>
          <p:cNvSpPr/>
          <p:nvPr/>
        </p:nvSpPr>
        <p:spPr>
          <a:xfrm>
            <a:off x="806823" y="820271"/>
            <a:ext cx="6831106" cy="2286000"/>
          </a:xfrm>
          <a:prstGeom prst="wedgeRoundRectCallout">
            <a:avLst>
              <a:gd name="adj1" fmla="val -14140"/>
              <a:gd name="adj2" fmla="val 81912"/>
              <a:gd name="adj3" fmla="val 16667"/>
            </a:avLst>
          </a:prstGeom>
          <a:solidFill>
            <a:srgbClr val="CA1E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800" dirty="0"/>
              <a:t>الإنجيليّون الأَربَعَة:</a:t>
            </a:r>
            <a:endParaRPr lang="fr-FR" sz="4800" dirty="0"/>
          </a:p>
          <a:p>
            <a:pPr algn="ctr" rtl="1"/>
            <a:r>
              <a:rPr lang="ar-LB" sz="4800" dirty="0">
                <a:solidFill>
                  <a:schemeClr val="bg1"/>
                </a:solidFill>
              </a:rPr>
              <a:t>متَّى، مَرقس، لوقا ويوحَنّا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7929869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2084293" y="806825"/>
            <a:ext cx="6202457" cy="2958353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dirty="0"/>
              <a:t>شو يَعْنِي كِلْمِة إنْجِيل؟</a:t>
            </a:r>
            <a:endParaRPr lang="en-US" sz="5000" dirty="0"/>
          </a:p>
        </p:txBody>
      </p:sp>
      <p:pic>
        <p:nvPicPr>
          <p:cNvPr id="6" name="Picture 2" descr="C:\Users\wmaksour\Desktop\صور الصفوف مصحح\16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80643"/>
            <a:ext cx="2444509" cy="479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708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31661"/>
            <a:ext cx="8689460" cy="2205316"/>
          </a:xfrm>
        </p:spPr>
      </p:pic>
      <p:sp>
        <p:nvSpPr>
          <p:cNvPr id="9" name="Rounded Rectangular Callout 8"/>
          <p:cNvSpPr/>
          <p:nvPr/>
        </p:nvSpPr>
        <p:spPr>
          <a:xfrm>
            <a:off x="806823" y="820271"/>
            <a:ext cx="6831106" cy="2286000"/>
          </a:xfrm>
          <a:prstGeom prst="wedgeRoundRectCallout">
            <a:avLst>
              <a:gd name="adj1" fmla="val -14140"/>
              <a:gd name="adj2" fmla="val 81912"/>
              <a:gd name="adj3" fmla="val 16667"/>
            </a:avLst>
          </a:prstGeom>
          <a:solidFill>
            <a:srgbClr val="CA1E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800" b="1" dirty="0"/>
              <a:t>البُشرَى السَّارَّة</a:t>
            </a:r>
            <a:endParaRPr lang="en-US" sz="4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275447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2407024" y="484094"/>
            <a:ext cx="6202457" cy="2958353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dirty="0"/>
              <a:t>شو هُوّي جَوْهَر هَالبُشرى؟</a:t>
            </a:r>
            <a:endParaRPr lang="en-US" sz="5000" dirty="0"/>
          </a:p>
        </p:txBody>
      </p:sp>
      <p:pic>
        <p:nvPicPr>
          <p:cNvPr id="5" name="Picture 2" descr="C:\Users\wmaksour\Desktop\صور الصفوف مصحح\16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80643"/>
            <a:ext cx="2444509" cy="479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0196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wmaksour\Desktop\Travail online 2020\liste des livres pour ecran\EB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110" y="0"/>
            <a:ext cx="4824536" cy="67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393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31661"/>
            <a:ext cx="8689460" cy="2205316"/>
          </a:xfrm>
        </p:spPr>
      </p:pic>
      <p:sp>
        <p:nvSpPr>
          <p:cNvPr id="9" name="Rounded Rectangular Callout 8"/>
          <p:cNvSpPr/>
          <p:nvPr/>
        </p:nvSpPr>
        <p:spPr>
          <a:xfrm>
            <a:off x="1021976" y="900954"/>
            <a:ext cx="6831106" cy="2286000"/>
          </a:xfrm>
          <a:prstGeom prst="wedgeRoundRectCallout">
            <a:avLst>
              <a:gd name="adj1" fmla="val -14140"/>
              <a:gd name="adj2" fmla="val 81912"/>
              <a:gd name="adj3" fmla="val 16667"/>
            </a:avLst>
          </a:prstGeom>
          <a:solidFill>
            <a:srgbClr val="CA1E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LB" sz="3400" b="1" dirty="0">
                <a:solidFill>
                  <a:schemeClr val="bg1"/>
                </a:solidFill>
              </a:rPr>
              <a:t>« ذَلِكَ الرّجُل الّذي قَتَلْتُموه، إذْ عَلَّقْتُمُوه عَلى خَشبَةْ قَدْ أقامَهُ اللهُ وَأَنْقَذَهُ مِن أَهوالِ المَوت» </a:t>
            </a:r>
            <a:endParaRPr lang="en-US" sz="3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2830649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31661"/>
            <a:ext cx="8689460" cy="2205316"/>
          </a:xfrm>
        </p:spPr>
      </p:pic>
      <p:sp>
        <p:nvSpPr>
          <p:cNvPr id="9" name="Rounded Rectangular Callout 8"/>
          <p:cNvSpPr/>
          <p:nvPr/>
        </p:nvSpPr>
        <p:spPr>
          <a:xfrm>
            <a:off x="1021976" y="900954"/>
            <a:ext cx="6831106" cy="2286000"/>
          </a:xfrm>
          <a:prstGeom prst="wedgeRoundRectCallout">
            <a:avLst>
              <a:gd name="adj1" fmla="val -14140"/>
              <a:gd name="adj2" fmla="val 81912"/>
              <a:gd name="adj3" fmla="val 16667"/>
            </a:avLst>
          </a:prstGeom>
          <a:solidFill>
            <a:srgbClr val="CA1E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bg1"/>
                </a:solidFill>
              </a:rPr>
              <a:t>يِعني إنّو يَسوع يلّي إنتو صَلَبْتوه أقامَهُ اللهُ  </a:t>
            </a:r>
          </a:p>
          <a:p>
            <a:pPr algn="ctr" rtl="1"/>
            <a:r>
              <a:rPr lang="ar-LB" sz="3600" b="1" dirty="0">
                <a:solidFill>
                  <a:schemeClr val="bg1"/>
                </a:solidFill>
              </a:rPr>
              <a:t>وانتَصر عَل الموت.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7834260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029" y="3907206"/>
            <a:ext cx="3686713" cy="2950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Cloud Callout 4"/>
          <p:cNvSpPr/>
          <p:nvPr/>
        </p:nvSpPr>
        <p:spPr>
          <a:xfrm>
            <a:off x="2082486" y="147918"/>
            <a:ext cx="5905068" cy="2998694"/>
          </a:xfrm>
          <a:prstGeom prst="cloudCallout">
            <a:avLst>
              <a:gd name="adj1" fmla="val -53856"/>
              <a:gd name="adj2" fmla="val 6833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/>
              <a:t>وهَلَّق خَلّونا نَعمُل النَّشاط يلّي بِكتابكُن صَفحَة 36</a:t>
            </a:r>
            <a:endParaRPr lang="en-US" sz="3600" dirty="0"/>
          </a:p>
        </p:txBody>
      </p:sp>
      <p:pic>
        <p:nvPicPr>
          <p:cNvPr id="7" name="Picture 2" descr="C:\Users\wmaksour\Desktop\صور الصفوف مصحح\16 copy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07537"/>
            <a:ext cx="2444509" cy="479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883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54" y="0"/>
            <a:ext cx="7296233" cy="674666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268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05"/>
          <a:stretch/>
        </p:blipFill>
        <p:spPr>
          <a:xfrm>
            <a:off x="1653987" y="1237130"/>
            <a:ext cx="7490013" cy="430305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7147723" y="3430630"/>
            <a:ext cx="1633818" cy="739588"/>
          </a:xfrm>
          <a:prstGeom prst="flowChartAlternateProcess">
            <a:avLst/>
          </a:prstGeom>
          <a:solidFill>
            <a:srgbClr val="E0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/>
              <a:t>مَرقس</a:t>
            </a:r>
            <a:endParaRPr lang="en-US" sz="3000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5263302" y="4016596"/>
            <a:ext cx="1633818" cy="739588"/>
          </a:xfrm>
          <a:prstGeom prst="flowChartAlternateProcess">
            <a:avLst/>
          </a:prstGeom>
          <a:solidFill>
            <a:srgbClr val="E0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/>
              <a:t>لوقا</a:t>
            </a:r>
            <a:endParaRPr lang="en-US" sz="3000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3628261" y="4569555"/>
            <a:ext cx="1633818" cy="739588"/>
          </a:xfrm>
          <a:prstGeom prst="flowChartAlternateProcess">
            <a:avLst/>
          </a:prstGeom>
          <a:solidFill>
            <a:srgbClr val="E0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/>
              <a:t>متّى</a:t>
            </a:r>
            <a:endParaRPr lang="en-US" sz="3000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1819020" y="5343374"/>
            <a:ext cx="1633818" cy="739588"/>
          </a:xfrm>
          <a:prstGeom prst="flowChartAlternateProcess">
            <a:avLst/>
          </a:prstGeom>
          <a:solidFill>
            <a:srgbClr val="E0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/>
              <a:t>يوحنّا</a:t>
            </a:r>
            <a:endParaRPr lang="en-US" sz="3000" dirty="0"/>
          </a:p>
        </p:txBody>
      </p:sp>
      <p:sp>
        <p:nvSpPr>
          <p:cNvPr id="3" name="Oval 2"/>
          <p:cNvSpPr/>
          <p:nvPr/>
        </p:nvSpPr>
        <p:spPr>
          <a:xfrm>
            <a:off x="669471" y="1"/>
            <a:ext cx="3335112" cy="17961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400" b="1" dirty="0"/>
              <a:t>الجواب</a:t>
            </a:r>
            <a:endParaRPr lang="en-US" sz="4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509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964826" y="94129"/>
            <a:ext cx="7186882" cy="2916730"/>
          </a:xfrm>
          <a:prstGeom prst="cloudCallout">
            <a:avLst>
              <a:gd name="adj1" fmla="val -41462"/>
              <a:gd name="adj2" fmla="val 5635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3455893"/>
            <a:ext cx="6696377" cy="313316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SA" sz="3200" dirty="0"/>
              <a:t>وفي وَسَطِ العَرشِ وحَولَ العَرشِ </a:t>
            </a:r>
            <a:r>
              <a:rPr lang="ar-SA" sz="3200" b="1" dirty="0"/>
              <a:t>أَربَعَةُ أَحْياءٍ رُصِّعَتْ </a:t>
            </a:r>
            <a:r>
              <a:rPr lang="ar-SA" sz="3200" dirty="0"/>
              <a:t>بِالعُيونِ مِن قُدَّامٍ ومِن خَلْف.</a:t>
            </a:r>
            <a:r>
              <a:rPr lang="ar-SA" sz="3200" baseline="30000" dirty="0"/>
              <a:t> 7</a:t>
            </a:r>
            <a:r>
              <a:rPr lang="ar-SA" sz="3200" dirty="0"/>
              <a:t> فالحَيُّ الأَوَّلُ أَشبَهُ بِالأَسَد ، والحَيُّ الثَّاني أَشبَهُ بِالعِجْل، والحَيُّ الثَّالِثُ لَه وَجهٌ كوَجهِ الإِنْسان، والحَيُّ الرَّابعُ أَشبَهُ بِالعُقابِ الطَّائِر</a:t>
            </a:r>
            <a:r>
              <a:rPr lang="ar-SA" sz="2200" dirty="0"/>
              <a:t>.</a:t>
            </a:r>
            <a:r>
              <a:rPr lang="ar-SA" sz="2200" baseline="30000" dirty="0"/>
              <a:t> </a:t>
            </a:r>
            <a:r>
              <a:rPr lang="ar-LB" sz="2200" dirty="0"/>
              <a:t>(سفر الرؤيا4/5  )</a:t>
            </a:r>
            <a:endParaRPr lang="en-US" sz="2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43227" y="547190"/>
            <a:ext cx="6031711" cy="14420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LB" sz="3200" b="1" dirty="0">
                <a:solidFill>
                  <a:schemeClr val="bg1"/>
                </a:solidFill>
              </a:rPr>
              <a:t> وبمَا إنّو مرقس هُوّي يلّي كَتَب أوّل إنجيل، رَح تْلاقُوا كِيف سِفِر الرّؤيا بِيدِلْنا عَ رُموز الإنجيليّين كمان 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wmaksour\Desktop\صور الصفوف مصحح\16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80643"/>
            <a:ext cx="2444509" cy="479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6237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418" y="2070847"/>
            <a:ext cx="8446276" cy="440904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/>
          <a:p>
            <a:pPr algn="r" rtl="1"/>
            <a:r>
              <a:rPr lang="ar-LB" sz="2800" dirty="0">
                <a:solidFill>
                  <a:schemeClr val="tx1"/>
                </a:solidFill>
              </a:rPr>
              <a:t>لقد حَملَ إلينَا الإنجيلِّيون الأربعة جَوهَرَ البِشارَة وهي :</a:t>
            </a:r>
          </a:p>
          <a:p>
            <a:pPr algn="r" rtl="1"/>
            <a:r>
              <a:rPr lang="ar-LB" sz="2800" dirty="0">
                <a:solidFill>
                  <a:schemeClr val="tx1"/>
                </a:solidFill>
              </a:rPr>
              <a:t> </a:t>
            </a:r>
            <a:r>
              <a:rPr lang="ar-LB" sz="2800" b="1" dirty="0">
                <a:solidFill>
                  <a:schemeClr val="tx1"/>
                </a:solidFill>
              </a:rPr>
              <a:t>أنّ يسوع المسيح قَامَ من بينِ الأموات وأنّه حيّ! </a:t>
            </a:r>
          </a:p>
          <a:p>
            <a:pPr marL="0" indent="0" algn="ctr" rtl="1">
              <a:buNone/>
            </a:pPr>
            <a:r>
              <a:rPr lang="ar-LB" sz="2800" dirty="0">
                <a:solidFill>
                  <a:schemeClr val="tx1"/>
                </a:solidFill>
              </a:rPr>
              <a:t>  « ذَلِكَ ان يسوع الّذي قَتَلْتُموه، إذْ عَلَّقْتُمُوه عَلى خَشبَةْ قَدْ أقامَهُ اللهُ وَأَنْقَذَهُ مِن أَهوالِ المَوت</a:t>
            </a:r>
            <a:r>
              <a:rPr lang="ar-LB" sz="2800" b="1" dirty="0">
                <a:solidFill>
                  <a:schemeClr val="tx1"/>
                </a:solidFill>
              </a:rPr>
              <a:t>» </a:t>
            </a:r>
          </a:p>
          <a:p>
            <a:pPr marL="0" indent="0" algn="r" rtl="1">
              <a:buNone/>
            </a:pPr>
            <a:r>
              <a:rPr lang="ar-LB" sz="2200" dirty="0">
                <a:solidFill>
                  <a:schemeClr val="tx1"/>
                </a:solidFill>
              </a:rPr>
              <a:t>                                                          (أعمال الرسل 2/23)</a:t>
            </a:r>
            <a:endParaRPr lang="en-US" sz="2200" dirty="0">
              <a:solidFill>
                <a:schemeClr val="tx1"/>
              </a:solidFill>
            </a:endParaRPr>
          </a:p>
          <a:p>
            <a:pPr algn="r" rtl="1"/>
            <a:r>
              <a:rPr lang="ar-LB" sz="2800" dirty="0">
                <a:solidFill>
                  <a:schemeClr val="tx1"/>
                </a:solidFill>
              </a:rPr>
              <a:t> الإنجيليّون عَرّفونا عَ يَسوع المَسيح ونِحنا بدورنا بَدْنا نِتعرَف عَليهم حتّى من خلالن نخلَق عَلاقَة حميمِة مع يَسوع المَسيح «الكِلمة» والسرّ المكنون منذُ الدهور.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517137" y="685801"/>
            <a:ext cx="2429818" cy="123092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/>
              <a:t>لنتذكّر</a:t>
            </a:r>
            <a:endParaRPr lang="en-US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303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321653" y="282388"/>
            <a:ext cx="3546182" cy="1861171"/>
          </a:xfrm>
          <a:prstGeom prst="cloudCallout">
            <a:avLst>
              <a:gd name="adj1" fmla="val -50942"/>
              <a:gd name="adj2" fmla="val 10674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bg1"/>
                </a:solidFill>
              </a:rPr>
              <a:t>والخِتام مَع تَرنيمِة أَيُّها المَسيح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wmaksour\Desktop\صور الصفوف مصحح\16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80643"/>
            <a:ext cx="2444509" cy="479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1691" y="1488816"/>
            <a:ext cx="5546814" cy="536918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48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7813" y="540435"/>
            <a:ext cx="5802406" cy="1203768"/>
          </a:xfrm>
        </p:spPr>
        <p:txBody>
          <a:bodyPr/>
          <a:lstStyle/>
          <a:p>
            <a:pPr rtl="1"/>
            <a:r>
              <a:rPr lang="ar-LB" b="1" dirty="0">
                <a:solidFill>
                  <a:schemeClr val="accent2">
                    <a:lumMod val="75000"/>
                  </a:schemeClr>
                </a:solidFill>
              </a:rPr>
              <a:t>اللِّقاءُ الخامس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2219" y="4277877"/>
            <a:ext cx="5523806" cy="1812175"/>
          </a:xfrm>
        </p:spPr>
        <p:txBody>
          <a:bodyPr>
            <a:normAutofit fontScale="85000" lnSpcReduction="10000"/>
          </a:bodyPr>
          <a:lstStyle/>
          <a:p>
            <a:pPr algn="ctr" rtl="1"/>
            <a:r>
              <a:rPr lang="ar-LB" sz="6000" b="1" dirty="0"/>
              <a:t>الإِنجيلِيّونَ الأَربَعَة </a:t>
            </a:r>
            <a:r>
              <a:rPr lang="ar-LB" sz="6000" b="1" dirty="0">
                <a:solidFill>
                  <a:schemeClr val="accent4">
                    <a:lumMod val="75000"/>
                  </a:schemeClr>
                </a:solidFill>
              </a:rPr>
              <a:t>(الجزء الأوّل)</a:t>
            </a:r>
            <a:endParaRPr lang="en-US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760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2204" y="122727"/>
            <a:ext cx="5520905" cy="661254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128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689411" y="605118"/>
            <a:ext cx="6037730" cy="4760260"/>
          </a:xfrm>
          <a:prstGeom prst="cloudCallout">
            <a:avLst>
              <a:gd name="adj1" fmla="val -64552"/>
              <a:gd name="adj2" fmla="val 967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/>
              <a:t>سلام المَسيح كيفكُن اليَوم انْشالله مستِعدّين بنشاط؟</a:t>
            </a:r>
          </a:p>
          <a:p>
            <a:pPr algn="ctr" rtl="1"/>
            <a:r>
              <a:rPr lang="ar-LB" sz="3200" b="1" dirty="0"/>
              <a:t>شو رأيكن نْصَلّي وبعدِين نِتسلّى ونحنَا عم نكتِشِف سوا؟</a:t>
            </a:r>
            <a:endParaRPr lang="en-US" sz="3200" b="1" dirty="0"/>
          </a:p>
        </p:txBody>
      </p:sp>
      <p:pic>
        <p:nvPicPr>
          <p:cNvPr id="4" name="Picture 2" descr="C:\Users\wmaksour\Desktop\صور الصفوف مصحح\16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49071"/>
            <a:ext cx="2205699" cy="432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527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73" y="4990599"/>
            <a:ext cx="7461169" cy="1867401"/>
          </a:xfrm>
        </p:spPr>
        <p:txBody>
          <a:bodyPr>
            <a:normAutofit/>
          </a:bodyPr>
          <a:lstStyle/>
          <a:p>
            <a:pPr algn="r" rtl="1"/>
            <a:r>
              <a:rPr lang="ar-SA" sz="3600" b="1" dirty="0"/>
              <a:t> </a:t>
            </a:r>
            <a:r>
              <a:rPr lang="ar-LB" sz="3600" b="1" dirty="0">
                <a:solidFill>
                  <a:schemeClr val="accent4">
                    <a:lumMod val="75000"/>
                  </a:schemeClr>
                </a:solidFill>
                <a:latin typeface="Traditional Arabic" pitchFamily="18" charset="-78"/>
              </a:rPr>
              <a:t>نتنَبَّه</a:t>
            </a:r>
            <a:r>
              <a:rPr lang="ar-LB" sz="3600" b="1" dirty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</a:rPr>
              <a:t> </a:t>
            </a:r>
            <a:r>
              <a:rPr lang="ar-LB" sz="3600" dirty="0">
                <a:solidFill>
                  <a:schemeClr val="tx1"/>
                </a:solidFill>
                <a:latin typeface="Traditional Arabic" pitchFamily="18" charset="-78"/>
              </a:rPr>
              <a:t>إِنُو إِلنا </a:t>
            </a:r>
            <a:r>
              <a:rPr lang="ar-SA" sz="3600" dirty="0">
                <a:solidFill>
                  <a:schemeClr val="tx1"/>
                </a:solidFill>
                <a:latin typeface="Traditional Arabic" pitchFamily="18" charset="-78"/>
              </a:rPr>
              <a:t>د</a:t>
            </a:r>
            <a:r>
              <a:rPr lang="ar-LB" sz="3600" dirty="0">
                <a:solidFill>
                  <a:schemeClr val="tx1"/>
                </a:solidFill>
                <a:latin typeface="Traditional Arabic" pitchFamily="18" charset="-78"/>
              </a:rPr>
              <a:t>َ</a:t>
            </a:r>
            <a:r>
              <a:rPr lang="ar-SA" sz="3600" dirty="0">
                <a:solidFill>
                  <a:schemeClr val="tx1"/>
                </a:solidFill>
                <a:latin typeface="Traditional Arabic" pitchFamily="18" charset="-78"/>
              </a:rPr>
              <a:t>ور </a:t>
            </a:r>
            <a:r>
              <a:rPr lang="ar-LB" sz="3600" dirty="0">
                <a:solidFill>
                  <a:schemeClr val="tx1"/>
                </a:solidFill>
                <a:latin typeface="Traditional Arabic" pitchFamily="18" charset="-78"/>
              </a:rPr>
              <a:t>بِ</a:t>
            </a:r>
            <a:r>
              <a:rPr lang="ar-SA" sz="3600" dirty="0">
                <a:solidFill>
                  <a:schemeClr val="tx1"/>
                </a:solidFill>
                <a:latin typeface="Traditional Arabic" pitchFamily="18" charset="-78"/>
              </a:rPr>
              <a:t> عَيش البِشارَة وحمْلها ل</a:t>
            </a:r>
            <a:r>
              <a:rPr lang="ar-LB" sz="3600" dirty="0">
                <a:solidFill>
                  <a:schemeClr val="tx1"/>
                </a:solidFill>
                <a:latin typeface="Traditional Arabic" pitchFamily="18" charset="-78"/>
              </a:rPr>
              <a:t>َ</a:t>
            </a:r>
            <a:r>
              <a:rPr lang="ar-SA" sz="3600" dirty="0">
                <a:solidFill>
                  <a:schemeClr val="tx1"/>
                </a:solidFill>
                <a:latin typeface="Traditional Arabic" pitchFamily="18" charset="-78"/>
              </a:rPr>
              <a:t>لآخَرين و</a:t>
            </a:r>
            <a:r>
              <a:rPr lang="ar-LB" sz="3600" dirty="0">
                <a:solidFill>
                  <a:schemeClr val="tx1"/>
                </a:solidFill>
                <a:latin typeface="Traditional Arabic" pitchFamily="18" charset="-78"/>
              </a:rPr>
              <a:t>إِ</a:t>
            </a:r>
            <a:r>
              <a:rPr lang="ar-SA" sz="3600" dirty="0">
                <a:solidFill>
                  <a:schemeClr val="tx1"/>
                </a:solidFill>
                <a:latin typeface="Traditional Arabic" pitchFamily="18" charset="-78"/>
              </a:rPr>
              <a:t>ن</a:t>
            </a:r>
            <a:r>
              <a:rPr lang="ar-LB" sz="3600" dirty="0">
                <a:solidFill>
                  <a:schemeClr val="tx1"/>
                </a:solidFill>
                <a:latin typeface="Traditional Arabic" pitchFamily="18" charset="-78"/>
              </a:rPr>
              <a:t>ّو</a:t>
            </a:r>
            <a:r>
              <a:rPr lang="ar-SA" sz="3600" dirty="0">
                <a:solidFill>
                  <a:schemeClr val="tx1"/>
                </a:solidFill>
                <a:latin typeface="Traditional Arabic" pitchFamily="18" charset="-78"/>
              </a:rPr>
              <a:t> ب</a:t>
            </a:r>
            <a:r>
              <a:rPr lang="ar-LB" sz="3600" dirty="0">
                <a:solidFill>
                  <a:schemeClr val="tx1"/>
                </a:solidFill>
                <a:latin typeface="Traditional Arabic" pitchFamily="18" charset="-78"/>
              </a:rPr>
              <a:t>َ</a:t>
            </a:r>
            <a:r>
              <a:rPr lang="ar-SA" sz="3600" dirty="0">
                <a:solidFill>
                  <a:schemeClr val="tx1"/>
                </a:solidFill>
                <a:latin typeface="Traditional Arabic" pitchFamily="18" charset="-78"/>
              </a:rPr>
              <a:t>عض الإنجيليّين</a:t>
            </a:r>
            <a:r>
              <a:rPr lang="ar-LB" sz="3600" dirty="0">
                <a:solidFill>
                  <a:schemeClr val="tx1"/>
                </a:solidFill>
                <a:latin typeface="Traditional Arabic" pitchFamily="18" charset="-78"/>
              </a:rPr>
              <a:t> هِنّي</a:t>
            </a:r>
            <a:r>
              <a:rPr lang="ar-SA" sz="3600" dirty="0">
                <a:solidFill>
                  <a:schemeClr val="tx1"/>
                </a:solidFill>
                <a:latin typeface="Traditional Arabic" pitchFamily="18" charset="-78"/>
              </a:rPr>
              <a:t> م</a:t>
            </a:r>
            <a:r>
              <a:rPr lang="ar-LB" sz="3600" dirty="0">
                <a:solidFill>
                  <a:schemeClr val="tx1"/>
                </a:solidFill>
                <a:latin typeface="Traditional Arabic" pitchFamily="18" charset="-78"/>
              </a:rPr>
              <a:t>ِتِ</a:t>
            </a:r>
            <a:r>
              <a:rPr lang="ar-SA" sz="3600" dirty="0">
                <a:solidFill>
                  <a:schemeClr val="tx1"/>
                </a:solidFill>
                <a:latin typeface="Traditional Arabic" pitchFamily="18" charset="-78"/>
              </a:rPr>
              <a:t>ل</a:t>
            </a:r>
            <a:r>
              <a:rPr lang="ar-LB" sz="3600" dirty="0">
                <a:solidFill>
                  <a:schemeClr val="tx1"/>
                </a:solidFill>
                <a:latin typeface="Traditional Arabic" pitchFamily="18" charset="-78"/>
              </a:rPr>
              <a:t>ْنا</a:t>
            </a:r>
            <a:r>
              <a:rPr lang="en-US" sz="3600" dirty="0">
                <a:solidFill>
                  <a:schemeClr val="tx1"/>
                </a:solidFill>
                <a:latin typeface="Traditional Arabic" pitchFamily="18" charset="-78"/>
              </a:rPr>
              <a:t>.</a:t>
            </a:r>
          </a:p>
          <a:p>
            <a:pPr algn="r" rtl="1"/>
            <a:endParaRPr lang="ar-L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3827645" y="266558"/>
            <a:ext cx="4425007" cy="2060294"/>
          </a:xfrm>
          <a:prstGeom prst="cloudCallout">
            <a:avLst>
              <a:gd name="adj1" fmla="val -75225"/>
              <a:gd name="adj2" fmla="val -1512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>
                <a:solidFill>
                  <a:schemeClr val="bg1"/>
                </a:solidFill>
              </a:rPr>
              <a:t>شو هَدَفنا مِن هَاللِّقاء؟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94129" y="2687672"/>
            <a:ext cx="7705165" cy="2079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46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نِ</a:t>
            </a:r>
            <a:r>
              <a:rPr lang="ar-SA" sz="46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كت</a:t>
            </a:r>
            <a:r>
              <a:rPr lang="ar-LB" sz="46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ِ</a:t>
            </a:r>
            <a:r>
              <a:rPr lang="ar-SA" sz="46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ش</a:t>
            </a:r>
            <a:r>
              <a:rPr lang="ar-LB" sz="46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ِ</a:t>
            </a:r>
            <a:r>
              <a:rPr lang="ar-SA" sz="46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ف </a:t>
            </a:r>
            <a:r>
              <a:rPr lang="ar-SA" sz="4600" dirty="0">
                <a:latin typeface="Tahoma" pitchFamily="34" charset="0"/>
                <a:ea typeface="Tahoma" pitchFamily="34" charset="0"/>
                <a:cs typeface="Tahoma" pitchFamily="34" charset="0"/>
              </a:rPr>
              <a:t>خ</a:t>
            </a:r>
            <a:r>
              <a:rPr lang="ar-LB" sz="4600" dirty="0">
                <a:latin typeface="Tahoma" pitchFamily="34" charset="0"/>
                <a:ea typeface="Tahoma" pitchFamily="34" charset="0"/>
                <a:cs typeface="Tahoma" pitchFamily="34" charset="0"/>
              </a:rPr>
              <a:t>َ</a:t>
            </a:r>
            <a:r>
              <a:rPr lang="ar-SA" sz="4600" dirty="0">
                <a:latin typeface="Tahoma" pitchFamily="34" charset="0"/>
                <a:ea typeface="Tahoma" pitchFamily="34" charset="0"/>
                <a:cs typeface="Tahoma" pitchFamily="34" charset="0"/>
              </a:rPr>
              <a:t>صَائ</a:t>
            </a:r>
            <a:r>
              <a:rPr lang="ar-LB" sz="4600" dirty="0">
                <a:latin typeface="Tahoma" pitchFamily="34" charset="0"/>
                <a:ea typeface="Tahoma" pitchFamily="34" charset="0"/>
                <a:cs typeface="Tahoma" pitchFamily="34" charset="0"/>
              </a:rPr>
              <a:t>ِ</a:t>
            </a:r>
            <a:r>
              <a:rPr lang="ar-SA" sz="4600" dirty="0">
                <a:latin typeface="Tahoma" pitchFamily="34" charset="0"/>
                <a:ea typeface="Tahoma" pitchFamily="34" charset="0"/>
                <a:cs typeface="Tahoma" pitchFamily="34" charset="0"/>
              </a:rPr>
              <a:t>ص ك</a:t>
            </a:r>
            <a:r>
              <a:rPr lang="ar-LB" sz="4600" dirty="0">
                <a:latin typeface="Tahoma" pitchFamily="34" charset="0"/>
                <a:ea typeface="Tahoma" pitchFamily="34" charset="0"/>
                <a:cs typeface="Tahoma" pitchFamily="34" charset="0"/>
              </a:rPr>
              <a:t>ِ</a:t>
            </a:r>
            <a:r>
              <a:rPr lang="ar-SA" sz="4600" dirty="0">
                <a:latin typeface="Tahoma" pitchFamily="34" charset="0"/>
                <a:ea typeface="Tahoma" pitchFamily="34" charset="0"/>
                <a:cs typeface="Tahoma" pitchFamily="34" charset="0"/>
              </a:rPr>
              <a:t>لِّ إنجيلِيّ حتّى </a:t>
            </a:r>
            <a:r>
              <a:rPr lang="ar-LB" sz="4600" dirty="0">
                <a:latin typeface="Tahoma" pitchFamily="34" charset="0"/>
                <a:ea typeface="Tahoma" pitchFamily="34" charset="0"/>
                <a:cs typeface="Tahoma" pitchFamily="34" charset="0"/>
              </a:rPr>
              <a:t>نفهم أقوالو</a:t>
            </a:r>
            <a:r>
              <a:rPr lang="ar-SA" sz="4600" dirty="0">
                <a:latin typeface="Tahoma" pitchFamily="34" charset="0"/>
                <a:ea typeface="Tahoma" pitchFamily="34" charset="0"/>
                <a:cs typeface="Tahoma" pitchFamily="34" charset="0"/>
              </a:rPr>
              <a:t>،</a:t>
            </a:r>
            <a:r>
              <a:rPr lang="ar-LB" sz="4600" dirty="0">
                <a:latin typeface="Tahoma" pitchFamily="34" charset="0"/>
                <a:ea typeface="Tahoma" pitchFamily="34" charset="0"/>
                <a:cs typeface="Tahoma" pitchFamily="34" charset="0"/>
              </a:rPr>
              <a:t> ونحدد من وين اخد معلوماته متل ما منلاقيه بِ</a:t>
            </a:r>
            <a:r>
              <a:rPr lang="ar-SA" sz="4600" dirty="0">
                <a:latin typeface="Tahoma" pitchFamily="34" charset="0"/>
                <a:ea typeface="Tahoma" pitchFamily="34" charset="0"/>
                <a:cs typeface="Tahoma" pitchFamily="34" charset="0"/>
              </a:rPr>
              <a:t>الع</a:t>
            </a:r>
            <a:r>
              <a:rPr lang="ar-LB" sz="4600" dirty="0">
                <a:latin typeface="Tahoma" pitchFamily="34" charset="0"/>
                <a:ea typeface="Tahoma" pitchFamily="34" charset="0"/>
                <a:cs typeface="Tahoma" pitchFamily="34" charset="0"/>
              </a:rPr>
              <a:t>َ</a:t>
            </a:r>
            <a:r>
              <a:rPr lang="ar-SA" sz="4600" dirty="0">
                <a:latin typeface="Tahoma" pitchFamily="34" charset="0"/>
                <a:ea typeface="Tahoma" pitchFamily="34" charset="0"/>
                <a:cs typeface="Tahoma" pitchFamily="34" charset="0"/>
              </a:rPr>
              <a:t>هد الجَديدِ </a:t>
            </a:r>
            <a:r>
              <a:rPr lang="ar-LB" sz="4600" dirty="0">
                <a:latin typeface="Tahoma" pitchFamily="34" charset="0"/>
                <a:ea typeface="Tahoma" pitchFamily="34" charset="0"/>
                <a:cs typeface="Tahoma" pitchFamily="34" charset="0"/>
              </a:rPr>
              <a:t>وبال</a:t>
            </a:r>
            <a:r>
              <a:rPr lang="ar-SA" sz="4600" dirty="0">
                <a:latin typeface="Tahoma" pitchFamily="34" charset="0"/>
                <a:ea typeface="Tahoma" pitchFamily="34" charset="0"/>
                <a:cs typeface="Tahoma" pitchFamily="34" charset="0"/>
              </a:rPr>
              <a:t>م</a:t>
            </a:r>
            <a:r>
              <a:rPr lang="ar-LB" sz="4600" dirty="0">
                <a:latin typeface="Tahoma" pitchFamily="34" charset="0"/>
                <a:ea typeface="Tahoma" pitchFamily="34" charset="0"/>
                <a:cs typeface="Tahoma" pitchFamily="34" charset="0"/>
              </a:rPr>
              <a:t>َ</a:t>
            </a:r>
            <a:r>
              <a:rPr lang="ar-SA" sz="4600" dirty="0">
                <a:latin typeface="Tahoma" pitchFamily="34" charset="0"/>
                <a:ea typeface="Tahoma" pitchFamily="34" charset="0"/>
                <a:cs typeface="Tahoma" pitchFamily="34" charset="0"/>
              </a:rPr>
              <a:t>راجِع و</a:t>
            </a:r>
            <a:r>
              <a:rPr lang="ar-LB" sz="4600" dirty="0">
                <a:latin typeface="Tahoma" pitchFamily="34" charset="0"/>
                <a:ea typeface="Tahoma" pitchFamily="34" charset="0"/>
                <a:cs typeface="Tahoma" pitchFamily="34" charset="0"/>
              </a:rPr>
              <a:t>ال</a:t>
            </a:r>
            <a:r>
              <a:rPr lang="ar-SA" sz="4600" dirty="0">
                <a:latin typeface="Tahoma" pitchFamily="34" charset="0"/>
                <a:ea typeface="Tahoma" pitchFamily="34" charset="0"/>
                <a:cs typeface="Tahoma" pitchFamily="34" charset="0"/>
              </a:rPr>
              <a:t>م</a:t>
            </a:r>
            <a:r>
              <a:rPr lang="ar-LB" sz="4600" dirty="0">
                <a:latin typeface="Tahoma" pitchFamily="34" charset="0"/>
                <a:ea typeface="Tahoma" pitchFamily="34" charset="0"/>
                <a:cs typeface="Tahoma" pitchFamily="34" charset="0"/>
              </a:rPr>
              <a:t>َ</a:t>
            </a:r>
            <a:r>
              <a:rPr lang="ar-SA" sz="4600" dirty="0">
                <a:latin typeface="Tahoma" pitchFamily="34" charset="0"/>
                <a:ea typeface="Tahoma" pitchFamily="34" charset="0"/>
                <a:cs typeface="Tahoma" pitchFamily="34" charset="0"/>
              </a:rPr>
              <a:t>علومات</a:t>
            </a:r>
            <a:r>
              <a:rPr lang="en-US" sz="4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39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ar-L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66" y="121670"/>
            <a:ext cx="1376698" cy="25211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91354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10801" y="201707"/>
            <a:ext cx="6530356" cy="2097741"/>
          </a:xfrm>
          <a:prstGeom prst="cloudCallout">
            <a:avLst>
              <a:gd name="adj1" fmla="val 46849"/>
              <a:gd name="adj2" fmla="val 14993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/>
              <a:t>أَصدِقائي...</a:t>
            </a:r>
          </a:p>
          <a:p>
            <a:pPr algn="ctr" rtl="1"/>
            <a:r>
              <a:rPr lang="ar-LB" sz="3600" dirty="0"/>
              <a:t>تطَلَّعوا منيح بِهَاللَّوحَة شو مِنشوف؟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46" y="2444578"/>
            <a:ext cx="4751110" cy="4413422"/>
          </a:xfrm>
          <a:prstGeom prst="rect">
            <a:avLst/>
          </a:prstGeom>
        </p:spPr>
      </p:pic>
      <p:pic>
        <p:nvPicPr>
          <p:cNvPr id="8" name="Picture 2" descr="C:\Users\wmaksour\Desktop\صور الصفوف مصحح\16 copy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78071" y="2063078"/>
            <a:ext cx="2353235" cy="479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852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05" y="205892"/>
            <a:ext cx="6536393" cy="64462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663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wmaksour\Desktop\صور الصفوف مصحح\16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67196"/>
            <a:ext cx="2444509" cy="479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3181" y="3324020"/>
            <a:ext cx="3689388" cy="3427503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689413" y="268940"/>
            <a:ext cx="5850432" cy="2923035"/>
          </a:xfrm>
          <a:prstGeom prst="cloudCallout">
            <a:avLst>
              <a:gd name="adj1" fmla="val -65085"/>
              <a:gd name="adj2" fmla="val 64204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dirty="0"/>
              <a:t>بِشو عَمْ يِتْطَّلَّع  الأَربَع أَشخَاص؟</a:t>
            </a:r>
          </a:p>
          <a:p>
            <a:pPr algn="ctr" rtl="1"/>
            <a:r>
              <a:rPr lang="ar-LB" sz="4400" dirty="0"/>
              <a:t>شو في قدّامن؟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25625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440</Words>
  <Application>Microsoft Office PowerPoint</Application>
  <PresentationFormat>On-screen Show (4:3)</PresentationFormat>
  <Paragraphs>77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Adobe Arabic</vt:lpstr>
      <vt:lpstr>Arial</vt:lpstr>
      <vt:lpstr>Calibri</vt:lpstr>
      <vt:lpstr>Tahoma</vt:lpstr>
      <vt:lpstr>Traditional Arabic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الخامس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eb6-renc-05-partie-1</dc:title>
  <dc:creator>WMAKSOUR</dc:creator>
  <cp:lastModifiedBy>Michel Haddad (Prof)</cp:lastModifiedBy>
  <cp:revision>32</cp:revision>
  <dcterms:created xsi:type="dcterms:W3CDTF">2020-08-21T08:36:07Z</dcterms:created>
  <dcterms:modified xsi:type="dcterms:W3CDTF">2021-12-29T22:09:29Z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93D7B044-8D69-4303-904E-DC0031468C7E</vt:lpwstr>
  </property>
  <property fmtid="{D5CDD505-2E9C-101B-9397-08002B2CF9AE}" pid="3" name="ArticulatePath">
    <vt:lpwstr>eb6-renc-5-partie-1-الانجيليون الاربعة قسم أول</vt:lpwstr>
  </property>
</Properties>
</file>