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notesMasterIdLst>
    <p:notesMasterId r:id="rId37"/>
  </p:notesMasterIdLst>
  <p:sldIdLst>
    <p:sldId id="366" r:id="rId2"/>
    <p:sldId id="388" r:id="rId3"/>
    <p:sldId id="367" r:id="rId4"/>
    <p:sldId id="385" r:id="rId5"/>
    <p:sldId id="386" r:id="rId6"/>
    <p:sldId id="340" r:id="rId7"/>
    <p:sldId id="305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89" r:id="rId17"/>
    <p:sldId id="390" r:id="rId18"/>
    <p:sldId id="349" r:id="rId19"/>
    <p:sldId id="350" r:id="rId20"/>
    <p:sldId id="387" r:id="rId21"/>
    <p:sldId id="352" r:id="rId22"/>
    <p:sldId id="276" r:id="rId23"/>
    <p:sldId id="369" r:id="rId24"/>
    <p:sldId id="384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D94"/>
    <a:srgbClr val="EFA51F"/>
    <a:srgbClr val="CC99FF"/>
    <a:srgbClr val="E03880"/>
    <a:srgbClr val="FD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56" autoAdjust="0"/>
    <p:restoredTop sz="94162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3A482-1E64-4CBE-8401-BDA717B860A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CDEF-9FED-424C-BF92-B196FAB66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3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7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26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6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7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78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6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3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7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6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0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12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1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25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0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9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8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1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2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1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58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CCF26-69CC-4B65-9623-734C6DDFD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8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3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4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70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8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49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8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3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3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4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0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2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274" y="2475758"/>
            <a:ext cx="5825202" cy="1646302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242" y="5089829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السّادِسِ أَساسِيّ</a:t>
            </a:r>
            <a:endParaRPr lang="en-US" sz="5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75" y="293914"/>
            <a:ext cx="3197652" cy="996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0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590365" y="1385047"/>
            <a:ext cx="4329951" cy="5378824"/>
          </a:xfrm>
          <a:prstGeom prst="wedgeRoundRectCallout">
            <a:avLst>
              <a:gd name="adj1" fmla="val 46672"/>
              <a:gd name="adj2" fmla="val -4176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 لمَّا سْمِعِتْكُنْ فْهِمِتْ </a:t>
            </a:r>
            <a:r>
              <a:rPr lang="ar-SA" sz="3200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إنُّو مَتّى 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كَتَبَ الإنجِيل لَلْمُؤمِنِين يَلّلي من أَصِلْ يَهودِيّ وإنّو هَالإنجِيل نْكَتَبْ  بإنطَاكْيَة  أ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و   بْفينِيقيَة لأنُّو كان في كْتَار مِن اليَهُود عَايْشِينْ بِهَا البْلاد ويِمْكِنْ  انْكَتَبْ  بَينْ سنِة ٨٠ وسنِة ٩٠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10594" y="0"/>
            <a:ext cx="2125829" cy="2286000"/>
          </a:xfrm>
          <a:prstGeom prst="rect">
            <a:avLst/>
          </a:prstGeom>
        </p:spPr>
      </p:pic>
      <p:sp>
        <p:nvSpPr>
          <p:cNvPr id="7" name="Flowchart: Punched Tape 6"/>
          <p:cNvSpPr/>
          <p:nvPr/>
        </p:nvSpPr>
        <p:spPr>
          <a:xfrm>
            <a:off x="1331260" y="94129"/>
            <a:ext cx="5593975" cy="1492624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 الإنجيليّ الأول متى</a:t>
            </a:r>
          </a:p>
          <a:p>
            <a:pPr algn="ctr" rtl="1"/>
            <a:r>
              <a:rPr lang="ar-LB" sz="3000" dirty="0"/>
              <a:t> لمين كتب إنجيلو؟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6" y="1788459"/>
            <a:ext cx="3816675" cy="5069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3764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36177" y="2237286"/>
            <a:ext cx="3993776" cy="4338326"/>
          </a:xfrm>
          <a:prstGeom prst="wedgeRoundRectCallout">
            <a:avLst>
              <a:gd name="adj1" fmla="val 1381"/>
              <a:gd name="adj2" fmla="val -7419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5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</a:rPr>
              <a:t>ويَلِّلي مبَيَّن إنُّو بْيَعرِفْ العَهد القَدِيم كْتيرْ مْنِيح وكمان التَّقَالِيد اليَهودِيّة وبْيِحتِرِمْ كْتِير رُؤَسَا شَعْبُو. </a:t>
            </a:r>
            <a:endParaRPr lang="ar-LB" sz="2500" dirty="0">
              <a:solidFill>
                <a:schemeClr val="bg2">
                  <a:lumMod val="10000"/>
                </a:schemeClr>
              </a:solidFill>
              <a:latin typeface="Adobe Arabic" panose="02040503050201020203" pitchFamily="18" charset="-78"/>
            </a:endParaRPr>
          </a:p>
          <a:p>
            <a:pPr algn="ctr" rtl="1"/>
            <a:r>
              <a:rPr lang="ar-SA" sz="25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</a:rPr>
              <a:t>هُوِّي شَاطِر بِالتَّعلِيم وبْيَعرِفْ كيف بِيْقَرِّب يَسوع لَيَلِّي بْيِسمَعُوه وبِيشَدِّدْ على الإشْيَا العَمَليِّة يِعْنِي شُو لازِمْ نعمِلْ ومِشْ بَسْ شُوْ لازِمْ نَعرِفْ</a:t>
            </a:r>
            <a:r>
              <a:rPr lang="en-US" sz="32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54942" cy="228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580" y="979100"/>
            <a:ext cx="4654291" cy="5583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25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607115" y="685801"/>
            <a:ext cx="7765676" cy="2770093"/>
          </a:xfrm>
          <a:prstGeom prst="wedgeRoundRectCallout">
            <a:avLst>
              <a:gd name="adj1" fmla="val -12389"/>
              <a:gd name="adj2" fmla="val 6378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LB" sz="3600" b="1" dirty="0">
              <a:solidFill>
                <a:schemeClr val="tx1"/>
              </a:solidFill>
            </a:endParaRPr>
          </a:p>
          <a:p>
            <a:pPr algn="just" rtl="1"/>
            <a:r>
              <a:rPr lang="ar-SA" sz="3600" b="1" dirty="0">
                <a:solidFill>
                  <a:schemeClr val="tx1"/>
                </a:solidFill>
              </a:rPr>
              <a:t>كان مِن تْلامِيذ يَسُوع، يِعْنِي مِن اللّي تَرَكُوا كِل شِيْ وتِبْعُوه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5284" y="716289"/>
            <a:ext cx="2603598" cy="1092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LB" sz="6500" b="1" dirty="0">
                <a:solidFill>
                  <a:srgbClr val="FF0000"/>
                </a:solidFill>
              </a:rPr>
              <a:t>و </a:t>
            </a:r>
            <a:r>
              <a:rPr lang="ar-SA" sz="6500" b="1" dirty="0">
                <a:solidFill>
                  <a:srgbClr val="FF0000"/>
                </a:solidFill>
              </a:rPr>
              <a:t>متَّى</a:t>
            </a:r>
            <a:endParaRPr lang="en-US" sz="6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0837"/>
            <a:ext cx="9144000" cy="2299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0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847165" y="228601"/>
            <a:ext cx="5822576" cy="2554940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  <a:latin typeface="Adobe Arabic" panose="02040503050201020203" pitchFamily="18" charset="-78"/>
              </a:rPr>
              <a:t> </a:t>
            </a:r>
            <a:r>
              <a:rPr lang="ar-LB" sz="3000" dirty="0">
                <a:solidFill>
                  <a:schemeClr val="bg2"/>
                </a:solidFill>
              </a:rPr>
              <a:t> </a:t>
            </a:r>
            <a:r>
              <a:rPr lang="ar-SA" sz="32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والإنجِيلِي التّانِي</a:t>
            </a:r>
            <a:endParaRPr lang="en-US" sz="3200" b="1" dirty="0">
              <a:solidFill>
                <a:schemeClr val="bg2"/>
              </a:solidFill>
              <a:latin typeface="Adobe Arabic" panose="02040503050201020203" pitchFamily="18" charset="-78"/>
            </a:endParaRPr>
          </a:p>
          <a:p>
            <a:pPr algn="ctr" rtl="1"/>
            <a:r>
              <a:rPr lang="ar-SA" sz="3200" b="1" dirty="0">
                <a:solidFill>
                  <a:schemeClr val="bg2"/>
                </a:solidFill>
                <a:latin typeface="Adobe Arabic" panose="02040503050201020203" pitchFamily="18" charset="-78"/>
              </a:rPr>
              <a:t> اسْمُو م</a:t>
            </a:r>
            <a:r>
              <a:rPr lang="ar-LB" sz="32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َ</a:t>
            </a:r>
            <a:r>
              <a:rPr lang="ar-SA" sz="3200" b="1" dirty="0">
                <a:solidFill>
                  <a:schemeClr val="bg2"/>
                </a:solidFill>
                <a:latin typeface="Adobe Arabic" panose="02040503050201020203" pitchFamily="18" charset="-78"/>
              </a:rPr>
              <a:t>رقس</a:t>
            </a:r>
            <a:r>
              <a:rPr lang="ar-LB" sz="3200" b="1" dirty="0">
                <a:solidFill>
                  <a:schemeClr val="bg2"/>
                </a:solidFill>
                <a:latin typeface="Adobe Arabic" panose="02040503050201020203" pitchFamily="18" charset="-78"/>
              </a:rPr>
              <a:t> </a:t>
            </a:r>
            <a:r>
              <a:rPr lang="ar-LB" sz="3200" b="1" dirty="0">
                <a:solidFill>
                  <a:schemeClr val="bg2"/>
                </a:solidFill>
              </a:rPr>
              <a:t>من </a:t>
            </a:r>
          </a:p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وين أخد معلوماتُو؟</a:t>
            </a:r>
            <a:endParaRPr lang="en-US" sz="32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28545" y="3129164"/>
            <a:ext cx="7765676" cy="3545457"/>
          </a:xfrm>
          <a:prstGeom prst="wedgeRoundRectCallout">
            <a:avLst>
              <a:gd name="adj1" fmla="val 20698"/>
              <a:gd name="adj2" fmla="val -6509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بيقُولُوا عَنُّوا إنُّو كان لْسِان حَال بُطرُس بِ رُومَا. كِلُّن بِيْقُولُوا إِنُّو كَتَبْ إنْجِيلُو وْهُوِّيْ بِ رُومَا، بَعِدْ مَوت بُطرُس أوْ قَبِل. م</a:t>
            </a:r>
            <a:r>
              <a:rPr lang="ar-LB" sz="32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رقس هُوِّيْ يُوحَنّا م</a:t>
            </a:r>
            <a:r>
              <a:rPr lang="ar-LB" sz="32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رقس المَولُود بِ أورَشَليم (أعمال ١٢/١٢) ورْفِيق بُولُس وبَرْنَابَا وبِالآخِرْ رِافَقْ بُطرُس بِرُومَا</a:t>
            </a:r>
            <a:r>
              <a:rPr lang="en-US" sz="32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08375" y="349624"/>
            <a:ext cx="2393577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455894" y="2164977"/>
            <a:ext cx="5391638" cy="4558552"/>
          </a:xfrm>
          <a:prstGeom prst="wedgeRoundRectCallout">
            <a:avLst>
              <a:gd name="adj1" fmla="val -55868"/>
              <a:gd name="adj2" fmla="val -6350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كَتَبْ إنْجِيلُو لَلْمَسيحِيِّين يَّلي </a:t>
            </a:r>
            <a:r>
              <a:rPr lang="ar-SA" sz="3200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مِشْ مِنْ أَصِلْ يَهُودِي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 ومَا عَاشُوا بِفلَسْطِين. لَهَسَّبَبْ كان يِشْرَحْلُنْ العَادِات وِالتّقَالِيد اليَهودِيّة</a:t>
            </a:r>
            <a:endParaRPr lang="ar-LB" sz="3200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+mj-cs"/>
            </a:endParaRPr>
          </a:p>
          <a:p>
            <a:pPr algn="ctr" rtl="1"/>
            <a:r>
              <a:rPr lang="ar-LB" sz="3200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متى؟ </a:t>
            </a:r>
            <a:r>
              <a:rPr lang="ar-SA" sz="3200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فينَا نْقُول إنّو هَالإنْجِيل انْكَتَبْ بَين سنة ٦٥ و سِنِة٧٠ يِعنِي أ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وّ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ل إنجِيل انْكَتَب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.</a:t>
            </a:r>
          </a:p>
        </p:txBody>
      </p:sp>
      <p:sp>
        <p:nvSpPr>
          <p:cNvPr id="4" name="Wave 3"/>
          <p:cNvSpPr/>
          <p:nvPr/>
        </p:nvSpPr>
        <p:spPr>
          <a:xfrm>
            <a:off x="4026878" y="109749"/>
            <a:ext cx="4579240" cy="1719051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rgbClr val="FF0000"/>
                </a:solidFill>
              </a:rPr>
              <a:t> </a:t>
            </a:r>
            <a:r>
              <a:rPr lang="ar-LB" sz="3600" b="1" dirty="0">
                <a:solidFill>
                  <a:schemeClr val="bg1"/>
                </a:solidFill>
              </a:rPr>
              <a:t>لمين كتب انجيلوه؟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44" y="255494"/>
            <a:ext cx="231289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96" y="2317837"/>
            <a:ext cx="3038945" cy="4315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6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47" y="255494"/>
            <a:ext cx="2312895" cy="2286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62594" y="2253254"/>
            <a:ext cx="4079075" cy="4487180"/>
          </a:xfrm>
          <a:prstGeom prst="wedgeRoundRectCallout">
            <a:avLst>
              <a:gd name="adj1" fmla="val -45118"/>
              <a:gd name="adj2" fmla="val -635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لوقَا هُوِّي الطَّبِيب يَلّي ذَكَرُو بُولُس بِرِسِالْتُو لَأهِلْ كُولُوسِي. واللّي بِأَكِّدِلْنَا إنُّو كان طَبِيب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،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هُوّي وَصْفُو الأَمْرَاض بِشَكِلْ دَقِيق بِكِلْ إنْجِيْلُو. </a:t>
            </a:r>
            <a:endParaRPr lang="ar-LB" sz="3200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8077" y="607403"/>
            <a:ext cx="18473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 rtl="1"/>
            <a:endParaRPr lang="en-US" sz="4000" dirty="0">
              <a:cs typeface="+mj-cs"/>
            </a:endParaRPr>
          </a:p>
        </p:txBody>
      </p:sp>
      <p:sp>
        <p:nvSpPr>
          <p:cNvPr id="7" name="Wave 6"/>
          <p:cNvSpPr/>
          <p:nvPr/>
        </p:nvSpPr>
        <p:spPr>
          <a:xfrm>
            <a:off x="2456201" y="235131"/>
            <a:ext cx="6212542" cy="1719051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الإ</a:t>
            </a:r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ِ</a:t>
            </a:r>
            <a:r>
              <a:rPr lang="ar-SA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نجيل</a:t>
            </a:r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ي</a:t>
            </a:r>
            <a:r>
              <a:rPr lang="ar-SA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 التّالت </a:t>
            </a:r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هوّي </a:t>
            </a:r>
            <a:r>
              <a:rPr lang="ar-SA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لُوقا</a:t>
            </a:r>
            <a:endParaRPr lang="en-US" sz="36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191" y="1789611"/>
            <a:ext cx="3943809" cy="4976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0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415245" y="2481942"/>
            <a:ext cx="4349931" cy="4207009"/>
          </a:xfrm>
          <a:prstGeom prst="wedgeRoundRectCallout">
            <a:avLst>
              <a:gd name="adj1" fmla="val -45118"/>
              <a:gd name="adj2" fmla="val -635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-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كَتَبْ إنْجِيلُو  بَين سِنِة ٨٠ وسِنِة ٩٠ </a:t>
            </a:r>
            <a:endParaRPr lang="ar-LB" sz="2800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+mj-cs"/>
            </a:endParaRPr>
          </a:p>
          <a:p>
            <a:pPr algn="ctr" rtl="1"/>
            <a:r>
              <a:rPr lang="ar-LB" sz="2800" b="1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-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ووَجّ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هُو لَشَخِص اسْمُو تَاوْفِيلْيُوس مَا مْنَعْرِفْ عَنُّو شِي و مِنْ خِلالُو كَتَبْ الإنْجِيل لَلْمَسيحِيِّين يَلّي عِنْدُنْ الثَّقَافَة اليُونَانِيّة يِعْنِي لا عِبْرِيّة ولا يُونَانيّة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+mj-cs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38077" y="607403"/>
            <a:ext cx="18473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 rtl="1"/>
            <a:endParaRPr lang="en-US" sz="4000" dirty="0">
              <a:cs typeface="+mj-cs"/>
            </a:endParaRPr>
          </a:p>
        </p:txBody>
      </p:sp>
      <p:sp>
        <p:nvSpPr>
          <p:cNvPr id="7" name="Wave 6"/>
          <p:cNvSpPr/>
          <p:nvPr/>
        </p:nvSpPr>
        <p:spPr>
          <a:xfrm>
            <a:off x="2769326" y="104503"/>
            <a:ext cx="6265177" cy="1810491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ايمتين </a:t>
            </a:r>
            <a:r>
              <a:rPr lang="ar-SA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لُوقا</a:t>
            </a:r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 كتب انجيلو ولمين؟</a:t>
            </a:r>
            <a:endParaRPr lang="en-US" sz="3600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47" y="255494"/>
            <a:ext cx="2312895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74" y="2606042"/>
            <a:ext cx="3174795" cy="4251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6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3" y="150991"/>
            <a:ext cx="2312895" cy="2286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82262" y="2182650"/>
            <a:ext cx="4968408" cy="4489417"/>
          </a:xfrm>
          <a:prstGeom prst="wedgeRoundRectCallout">
            <a:avLst>
              <a:gd name="adj1" fmla="val -27563"/>
              <a:gd name="adj2" fmla="val -649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  <a:latin typeface="Adobe Arabic" panose="02040503050201020203" pitchFamily="18" charset="-78"/>
              </a:rPr>
              <a:t> </a:t>
            </a:r>
            <a:r>
              <a:rPr lang="ar-SA" sz="3000" b="1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يُوحَنّا</a:t>
            </a:r>
            <a:r>
              <a:rPr lang="ar-LB" sz="3000" b="1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 هوي</a:t>
            </a:r>
            <a:r>
              <a:rPr lang="ar-SA" sz="3000" b="1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 </a:t>
            </a:r>
            <a:r>
              <a:rPr lang="ar-SA" sz="30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خَيُّو لَيَعقُوب اللّي كانُوا مَع بَيُّنْ عَمْ بِيغَس</a:t>
            </a:r>
            <a:r>
              <a:rPr lang="ar-LB" sz="30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ّ</a:t>
            </a:r>
            <a:r>
              <a:rPr lang="ar-SA" sz="30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لُوا الشّْبِاك ودَعِاهُنْ يَسوع ، يِعنِي ابنَي زَبَدَى. وهُوِّيْ التِّلْمِيذ يلّي حَبُّو يَسوع مِتِل مَا هُوِّي مَذْكُورْ بِإنْجِيلُو (يو ٢١/٢٤)، وهُوِّيْ اللّي اتْكَا عَ صِدِرْ يَسوع بالعَشَا السِرِّي. </a:t>
            </a:r>
            <a:endParaRPr lang="en-US" sz="3000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6" name="Wave 5"/>
          <p:cNvSpPr/>
          <p:nvPr/>
        </p:nvSpPr>
        <p:spPr>
          <a:xfrm>
            <a:off x="2521515" y="287383"/>
            <a:ext cx="6212542" cy="1719051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الإ</a:t>
            </a:r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ِ</a:t>
            </a:r>
            <a:r>
              <a:rPr lang="ar-SA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نجيل</a:t>
            </a:r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ي</a:t>
            </a:r>
            <a:r>
              <a:rPr lang="ar-SA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 ال</a:t>
            </a:r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رّابع</a:t>
            </a:r>
            <a:r>
              <a:rPr lang="ar-SA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 </a:t>
            </a:r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هوّي يوحنّا</a:t>
            </a:r>
            <a:endParaRPr lang="en-US" sz="36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699" y="2326343"/>
            <a:ext cx="3551735" cy="4169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0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12712" y="150991"/>
            <a:ext cx="2731288" cy="2286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680357" y="2406620"/>
            <a:ext cx="5167808" cy="4155546"/>
          </a:xfrm>
          <a:prstGeom prst="wedgeRoundRectCallout">
            <a:avLst>
              <a:gd name="adj1" fmla="val 31676"/>
              <a:gd name="adj2" fmla="val -6946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كتَبْ إنْجِيلُو لمَّا كان بِأَفَسُس يِعْنِي بِأوِاخِرْ القَرن الأَوَّل. وكتَبُو باللغَّة اليُونَانيَّة، </a:t>
            </a:r>
            <a:r>
              <a:rPr lang="ar-LB" sz="3600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والغريب انو يوحنا الرسول الوحيد يلي مذكور بها الانجيل الرابع.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5" name="Wave 4"/>
          <p:cNvSpPr/>
          <p:nvPr/>
        </p:nvSpPr>
        <p:spPr>
          <a:xfrm>
            <a:off x="617797" y="117950"/>
            <a:ext cx="5890579" cy="1810491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2"/>
                </a:solidFill>
                <a:latin typeface="Adobe Arabic" panose="02040503050201020203" pitchFamily="18" charset="-78"/>
              </a:rPr>
              <a:t>أيمتين يوحنّا كتَب إنجيلو؟</a:t>
            </a:r>
            <a:endParaRPr lang="en-US" sz="36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6300"/>
            <a:ext cx="3797300" cy="471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9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3" y="150991"/>
            <a:ext cx="2312895" cy="2286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53136" y="2151530"/>
            <a:ext cx="6985747" cy="4464039"/>
          </a:xfrm>
          <a:prstGeom prst="wedgeRoundRectCallout">
            <a:avLst>
              <a:gd name="adj1" fmla="val -45508"/>
              <a:gd name="adj2" fmla="val -777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كِلُّن كِتاباتُنْ نِابْعَة مِن إيمانُنْ ومِتِل ما بيقُول يُوحنّا: </a:t>
            </a:r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rgbClr val="FF0000"/>
                </a:solidFill>
              </a:rPr>
              <a:t>هَودِي كَتَبْناهُن تَ تْآمْنوا إنُّو يسوع هُوِّي المَسيح </a:t>
            </a:r>
            <a:r>
              <a:rPr lang="ar-LB" sz="3600" b="1" dirty="0">
                <a:solidFill>
                  <a:srgbClr val="FF0000"/>
                </a:solidFill>
              </a:rPr>
              <a:t>إ</a:t>
            </a:r>
            <a:r>
              <a:rPr lang="ar-SA" sz="3600" b="1" dirty="0">
                <a:solidFill>
                  <a:srgbClr val="FF0000"/>
                </a:solidFill>
              </a:rPr>
              <a:t>بِن اللَّه حَتَّا إذا آمَنْتُوا تْنالُو الحَيَاة بِ إسْمُو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ar-LB" sz="3600" dirty="0">
                <a:solidFill>
                  <a:srgbClr val="FF0000"/>
                </a:solidFill>
              </a:rPr>
              <a:t>(يو 20)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4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maksour\Desktop\Travail online 2020\liste des livres pour ecran\EB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086" y="131785"/>
            <a:ext cx="4824536" cy="67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399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maksour\Desktop\صور الصفوف مصحح\Picture1.jpg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5123" y="1468188"/>
            <a:ext cx="3921369" cy="48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217568" y="298938"/>
            <a:ext cx="6177370" cy="4852100"/>
          </a:xfrm>
          <a:prstGeom prst="cloudCallout">
            <a:avLst>
              <a:gd name="adj1" fmla="val -64854"/>
              <a:gd name="adj2" fmla="val 11146"/>
            </a:avLst>
          </a:prstGeom>
          <a:solidFill>
            <a:srgbClr val="F4CD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rgbClr val="C00000"/>
                </a:solidFill>
              </a:rPr>
              <a:t> وهلّق من بَعد هالمعلومات، صار فيكُن تْعَبّوا الجَدول  حتى نصحِّحوا بعد الاستراحَة سَوَا</a:t>
            </a:r>
            <a:endParaRPr lang="ar-LB" sz="36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7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73" y="1722205"/>
            <a:ext cx="7436580" cy="453067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LB" sz="4800" b="1" dirty="0"/>
              <a:t>بما إنو الإنجيلييّن كتَبُولْنا حَتّى نتعرَّف عَ يسوع الكلمة </a:t>
            </a:r>
            <a:br>
              <a:rPr lang="ar-LB" sz="4800" b="1" dirty="0"/>
            </a:br>
            <a:r>
              <a:rPr lang="ar-LB" sz="4800" b="1" dirty="0"/>
              <a:t> راح نرتِّل سوا من جديد </a:t>
            </a:r>
            <a:br>
              <a:rPr lang="ar-LB" sz="4800" b="1" dirty="0"/>
            </a:br>
            <a:r>
              <a:rPr lang="ar-LB" sz="4800" b="1" dirty="0"/>
              <a:t> </a:t>
            </a:r>
            <a:r>
              <a:rPr lang="ar-LB" sz="4800" b="1" dirty="0">
                <a:solidFill>
                  <a:srgbClr val="FF0000"/>
                </a:solidFill>
              </a:rPr>
              <a:t>«ايها المسيح الكلمة</a:t>
            </a:r>
            <a:r>
              <a:rPr lang="ar-LB" sz="4800" dirty="0">
                <a:solidFill>
                  <a:srgbClr val="FF0000"/>
                </a:solidFill>
              </a:rPr>
              <a:t>»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449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xtract from CD 2 - 05 Ayouhal massih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4340" y="222907"/>
            <a:ext cx="457200" cy="609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916" y="147918"/>
            <a:ext cx="665174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6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16658" y="1903288"/>
            <a:ext cx="5802358" cy="3712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عندكُن هلّق 5 دقائق استراحَة وتفْكير بها اللّغز يلّي بدكُن تكتِشفُوه </a:t>
            </a:r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38522" y="1240971"/>
            <a:ext cx="45720" cy="56692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356809" y="336177"/>
            <a:ext cx="1559666" cy="1931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Stop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269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maksour\Desktop\صور الصفوف مصحح\Picture1.jpg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292" y="1450935"/>
            <a:ext cx="4343400" cy="48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717860" y="484095"/>
            <a:ext cx="5905068" cy="4262717"/>
          </a:xfrm>
          <a:prstGeom prst="cloudCallout">
            <a:avLst>
              <a:gd name="adj1" fmla="val -68909"/>
              <a:gd name="adj2" fmla="val 218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/>
              <a:t>مِن بَعد مَا عَبّيتُو الجَدوَل... رَح نْصحِّحُو سوَا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9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240" y="551329"/>
            <a:ext cx="4787596" cy="6024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2825" y="2750599"/>
            <a:ext cx="324917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جابي ضَرائِب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20280" y="1748296"/>
            <a:ext cx="155172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لاوي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80725" y="3699958"/>
            <a:ext cx="389127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بين سَنَة 80 و 90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27805" y="4742523"/>
            <a:ext cx="42441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/>
              <a:t>للمُؤمِنين مِن أَصلٍ يَهودِيّ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57532" y="5691882"/>
            <a:ext cx="361446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كانَ شاهِدَ عَيان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33867" y="854888"/>
            <a:ext cx="152459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متّى</a:t>
            </a:r>
            <a:endParaRPr lang="en-US" sz="32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2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58B471-7A8E-4E53-AE98-7674819753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239" y="506674"/>
            <a:ext cx="4895795" cy="6176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6196" y="2769452"/>
            <a:ext cx="292106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لا مِهنَة لَه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64953" y="1772733"/>
            <a:ext cx="38923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يوحنّا مَرقُس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1734" y="3726768"/>
            <a:ext cx="460553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بين سَنَة 60 و 70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1180" y="4696126"/>
            <a:ext cx="485608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لِغَيرِ اليَهودِ خارِجَ فِلَسطين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4774" y="5854423"/>
            <a:ext cx="452249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أَخَذَ مَعلوماتِه مِن بُطرُس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7268" y="753861"/>
            <a:ext cx="16905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مَرقُس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E8392C-A6C7-4E70-A2EB-A3C5C6BEE9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239" y="506674"/>
            <a:ext cx="4895795" cy="6176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175" y="2807614"/>
            <a:ext cx="262217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طَبيبًا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71010" y="1716166"/>
            <a:ext cx="203234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لا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3828" y="3739539"/>
            <a:ext cx="372952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بَين سَنة 80 و 90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4043" y="4731683"/>
            <a:ext cx="567225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إلى المَسيحِيّينَ مِن أَصلٍ يونانِيّ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16078" y="5707435"/>
            <a:ext cx="438727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أَخَذَ مَعلوماتِهِ مِن بولُس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52158" y="819033"/>
            <a:ext cx="151397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لوقا</a:t>
            </a:r>
            <a:endParaRPr lang="en-US" sz="3200" dirty="0">
              <a:ln w="285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1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FE33D6-B737-462E-80FB-C9072664FD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239" y="506674"/>
            <a:ext cx="4895795" cy="6176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728" y="2815103"/>
            <a:ext cx="2951324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/>
              <a:t>صَيَّادَ </a:t>
            </a:r>
            <a:r>
              <a:rPr lang="ar-LB" sz="3200" dirty="0"/>
              <a:t>سَمَك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93793" y="1830855"/>
            <a:ext cx="2032341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الحَبيب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78808" y="3799351"/>
            <a:ext cx="3947326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بين سَنَة 90 و 110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00081" y="4782303"/>
            <a:ext cx="3326053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لِلمَسيحيّينَ عامَّة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96647" y="5766551"/>
            <a:ext cx="2929487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كانَ شاهِدَ عَيان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60785" y="830960"/>
            <a:ext cx="14653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يوحَنّا</a:t>
            </a:r>
            <a:endParaRPr lang="en-US" sz="3200" dirty="0">
              <a:ln w="28575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1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3371" y="1064870"/>
            <a:ext cx="4155141" cy="1203768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اللِّقاءُ الخامس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758" y="3807230"/>
            <a:ext cx="5813267" cy="1812175"/>
          </a:xfrm>
        </p:spPr>
        <p:txBody>
          <a:bodyPr>
            <a:normAutofit fontScale="85000" lnSpcReduction="10000"/>
          </a:bodyPr>
          <a:lstStyle/>
          <a:p>
            <a:pPr algn="ctr" rtl="1"/>
            <a:r>
              <a:rPr lang="ar-LB" sz="6000" b="1" dirty="0"/>
              <a:t>الإِنجيلِيّونَ الأَربَعَة </a:t>
            </a:r>
          </a:p>
          <a:p>
            <a:pPr algn="ctr" rtl="1"/>
            <a:r>
              <a:rPr lang="ar-LB" sz="6000" b="1" dirty="0"/>
              <a:t>(الجزء الثّاني)</a:t>
            </a:r>
            <a:endParaRPr lang="en-US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3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maksour\Desktop\صور الصفوف مصحح\Picture1.jpg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6571" y="1588958"/>
            <a:ext cx="4000500" cy="48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717860" y="484095"/>
            <a:ext cx="5905068" cy="5279397"/>
          </a:xfrm>
          <a:prstGeom prst="cloudCallout">
            <a:avLst>
              <a:gd name="adj1" fmla="val -63504"/>
              <a:gd name="adj2" fmla="val 1061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ت نرسِّخ المَعلومات عَن الإِنجيلِيّين الأَربَعَة، رَح نِرجَع نشوفُن مَرَّة تانية بِطَريقَة جديدة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616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835" y="-1"/>
            <a:ext cx="9686327" cy="22949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024" y="2389632"/>
            <a:ext cx="9265024" cy="4468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6904" y="5206254"/>
            <a:ext cx="1548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جابي ضَرائِب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46564" y="2770093"/>
            <a:ext cx="1701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يوحَنّا</a:t>
            </a:r>
          </a:p>
          <a:p>
            <a:pPr algn="ctr" rtl="1"/>
            <a:r>
              <a:rPr lang="ar-LB" sz="3200" dirty="0"/>
              <a:t>مَرقس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80883" y="5235389"/>
            <a:ext cx="121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طَبيبًا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58738" y="2770093"/>
            <a:ext cx="198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/>
              <a:t>الحَبيب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0467" y="2913529"/>
            <a:ext cx="151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لاوي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8611" y="5201390"/>
            <a:ext cx="1459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لا مِهنة لَه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6670" y="2904565"/>
            <a:ext cx="1169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لا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854" y="4867835"/>
            <a:ext cx="1169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صَيَّادَ سَمَك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7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282" y="2126789"/>
            <a:ext cx="9493622" cy="4677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835" y="-1"/>
            <a:ext cx="9439835" cy="2294965"/>
          </a:xfrm>
        </p:spPr>
      </p:pic>
      <p:sp>
        <p:nvSpPr>
          <p:cNvPr id="6" name="TextBox 5"/>
          <p:cNvSpPr txBox="1"/>
          <p:nvPr/>
        </p:nvSpPr>
        <p:spPr>
          <a:xfrm>
            <a:off x="4491319" y="5360895"/>
            <a:ext cx="116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dirty="0"/>
              <a:t>شاهِدُ عَيان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80883" y="5235390"/>
            <a:ext cx="121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dirty="0"/>
              <a:t>مِن بولُس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4766" y="2697613"/>
            <a:ext cx="137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200" dirty="0"/>
              <a:t>بين 80 و90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12141" y="5262283"/>
            <a:ext cx="13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dirty="0"/>
              <a:t>مِن بُطرُس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854" y="5316069"/>
            <a:ext cx="116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dirty="0"/>
              <a:t>شاهِدُ عَيان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0949" y="2688648"/>
            <a:ext cx="1479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200" dirty="0"/>
              <a:t>بين 60 و70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465730" y="2688648"/>
            <a:ext cx="1432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200" dirty="0"/>
              <a:t>بين 80 و90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-107575" y="2724506"/>
            <a:ext cx="1432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200" dirty="0"/>
              <a:t>بين 90 </a:t>
            </a:r>
            <a:endParaRPr lang="fr-FR" sz="2200" dirty="0"/>
          </a:p>
          <a:p>
            <a:pPr algn="ctr" rtl="1"/>
            <a:r>
              <a:rPr lang="ar-LB" sz="2200" dirty="0"/>
              <a:t>و 100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4383741" y="3756211"/>
            <a:ext cx="1405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200" dirty="0"/>
              <a:t>لِلمُؤمِنينَ مِن أَصلٍ يَهودِيّ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2938182" y="3765175"/>
            <a:ext cx="1405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200" dirty="0"/>
              <a:t>لِغَيرِ اليَهودِ خارِجَ فِلَسطين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1358151" y="3765175"/>
            <a:ext cx="1667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200" dirty="0"/>
              <a:t>لِلمَسيحِيّينَ</a:t>
            </a:r>
          </a:p>
          <a:p>
            <a:pPr algn="ctr" rtl="1"/>
            <a:r>
              <a:rPr lang="ar-LB" sz="2200" dirty="0"/>
              <a:t>مِن أَصلٍ يونانِيّ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-121024" y="3854822"/>
            <a:ext cx="1573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200" dirty="0"/>
              <a:t>لِلمَسيحِيّينَ عامَّة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5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wmaksour\Desktop\صور الصفوف مصحح\Picture1.jpg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41510"/>
            <a:ext cx="2711669" cy="43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092090" y="119079"/>
            <a:ext cx="5424208" cy="4083019"/>
          </a:xfrm>
          <a:prstGeom prst="cloudCallout">
            <a:avLst>
              <a:gd name="adj1" fmla="val -62485"/>
              <a:gd name="adj2" fmla="val 369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شو بِرَأيكُن  العُصارَة يَلّي مناخِدْها مِن هَاللِّقاء؟ 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3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630" y="-94129"/>
            <a:ext cx="9208630" cy="69521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8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023200" y="0"/>
            <a:ext cx="6759286" cy="2339788"/>
          </a:xfrm>
          <a:prstGeom prst="cloudCallout">
            <a:avLst>
              <a:gd name="adj1" fmla="val -45274"/>
              <a:gd name="adj2" fmla="val 94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/>
          </a:p>
          <a:p>
            <a:pPr algn="ctr" rtl="1"/>
            <a:endParaRPr lang="ar-LB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وَقَبل ما نِختُم هَاللِّقاء الحُلو، رَح مِنْصَلّي سَوا الصَّلاة المَوجودة بِكتابْكُن صَفحَة 40</a:t>
            </a:r>
          </a:p>
          <a:p>
            <a:pPr algn="ctr" rtl="1"/>
            <a:endParaRPr lang="ar-LB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59" y="2528046"/>
            <a:ext cx="8007095" cy="4198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4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maksour\Desktop\صور الصفوف مصحح\Picture1.jpg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0646" y="2244733"/>
            <a:ext cx="3724834" cy="44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312894" y="268942"/>
            <a:ext cx="6498903" cy="4141694"/>
          </a:xfrm>
          <a:prstGeom prst="cloudCallout">
            <a:avLst>
              <a:gd name="adj1" fmla="val -60151"/>
              <a:gd name="adj2" fmla="val 4612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سلام المَسيح كيفكُن اليوم انشالله مستعدّين بنشاط؟</a:t>
            </a:r>
          </a:p>
          <a:p>
            <a:pPr algn="ctr" rtl="1"/>
            <a:r>
              <a:rPr lang="ar-LB" sz="4000" dirty="0"/>
              <a:t>شو رأيكن نْبَلّش بترتيلة؟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2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4"/>
          <a:stretch/>
        </p:blipFill>
        <p:spPr>
          <a:xfrm>
            <a:off x="667904" y="268941"/>
            <a:ext cx="6651744" cy="6494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6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maksour\Desktop\صور الصفوف مصحح\Picture1.jpg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9569" y="2272553"/>
            <a:ext cx="3256564" cy="44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526851" y="619381"/>
            <a:ext cx="6177370" cy="4235822"/>
          </a:xfrm>
          <a:prstGeom prst="cloudCallout">
            <a:avLst>
              <a:gd name="adj1" fmla="val -62620"/>
              <a:gd name="adj2" fmla="val 917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من بَعد ما صَحَّحْنا النَّشاط المرّة الماضية، سمَعُوا منيح شو بدَّو يقِلّكُن الصَّحافي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5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305028" y="902606"/>
            <a:ext cx="6529689" cy="5955394"/>
          </a:xfrm>
          <a:prstGeom prst="wedgeRoundRectCallout">
            <a:avLst>
              <a:gd name="adj1" fmla="val -37676"/>
              <a:gd name="adj2" fmla="val -6390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>
                  <a:lumMod val="95000"/>
                  <a:lumOff val="5000"/>
                </a:schemeClr>
              </a:solidFill>
              <a:latin typeface="Adobe Arabic" panose="02040503050201020203" pitchFamily="18" charset="-78"/>
              <a:cs typeface="+mj-cs"/>
            </a:endParaRPr>
          </a:p>
          <a:p>
            <a:pPr algn="ctr" rtl="1"/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ل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مّا تْسَمَّع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ت عل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يكُن وسْمِعِت إ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نْكُنْ ذَكَرْتُو أ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ربَع رُمُوز لأ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رب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ع إنجِيلي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ّين، استَغرَبْت الَأمر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 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كْتير. وسَأ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ل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ت حَالي: لَيش مِنْقُول إ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نجِيل واحَدْ وه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نّي أ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رْبعَة؟ وعْرفِت إنُّو السَّبَب إنُّو كِلّ إنجيلِيّ كان بَدُّو يْوَصِّل رِسالَة البِشارَة لَنَاس مْعيَّنين تَيفهَمُوها. </a:t>
            </a:r>
            <a:endParaRPr lang="ar-LB" sz="3200" dirty="0">
              <a:solidFill>
                <a:schemeClr val="bg2">
                  <a:lumMod val="10000"/>
                </a:schemeClr>
              </a:solidFill>
              <a:latin typeface="Adobe Arabic" panose="02040503050201020203" pitchFamily="18" charset="-78"/>
              <a:cs typeface="+mj-cs"/>
            </a:endParaRPr>
          </a:p>
          <a:p>
            <a:pPr algn="ctr" rtl="1"/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أنَا بح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بّ أعرِفْ أكتَر ع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ن كِلّ إنجِيليّ  ولَمين ك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تَب إنجِيلُو، ومِنْ وَين جاب </a:t>
            </a:r>
            <a:r>
              <a:rPr lang="ar-SA" sz="3200" dirty="0" err="1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مَعلُومَاتو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.</a:t>
            </a:r>
            <a:endParaRPr lang="ar-LB" sz="3200" dirty="0"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707" y="340762"/>
            <a:ext cx="2926696" cy="3001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62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42047" y="1089213"/>
            <a:ext cx="7073153" cy="5634318"/>
          </a:xfrm>
          <a:prstGeom prst="wedgeRoundRectCallout">
            <a:avLst>
              <a:gd name="adj1" fmla="val 39593"/>
              <a:gd name="adj2" fmla="val -527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يا تُرَى ع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ندْكُن و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سائِل تَن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عمِلْ ه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ا الشّي؟ شو رَأيكُنْ نْفَتِّشْ سَوا عن الإنجيل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يّين وب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عدَين نَعمِلْ مَعُنْ مُؤتَم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ر ص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حافيّ؟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dobe Arabic" panose="02040503050201020203" pitchFamily="18" charset="-78"/>
              <a:cs typeface="+mj-cs"/>
            </a:endParaRPr>
          </a:p>
          <a:p>
            <a:pPr algn="ctr" rtl="1"/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لَمَا فتَحِتْ إ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نجِيلْ لُوقَا لْقِيتْ عِندُو شِي كْتِير مْهِمْ بِبدِايِة الإ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نجيِل لأنُّو بِخَبِّرْ وبِيقُول : مَا زِال في كْتَار عَمْ يكتْبُوا قِصّة الَأحْدِاث اللّي صارُو عِنّا، مِتِلْ مَا سَلَّمُونَا يِاهَا اللّي كَانُو من البِدَايَة شُهُود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عَيان لَلْكِلْمِي وبَعدِين صَارُو خِدَّامْ  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الله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ar-LB" sz="3200" b="1" dirty="0">
              <a:solidFill>
                <a:schemeClr val="bg2">
                  <a:lumMod val="1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3223" y="147918"/>
            <a:ext cx="2569070" cy="2998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264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818965" y="1788459"/>
            <a:ext cx="4782806" cy="4652682"/>
          </a:xfrm>
          <a:prstGeom prst="wedgeRoundRectCallout">
            <a:avLst>
              <a:gd name="adj1" fmla="val -53954"/>
              <a:gd name="adj2" fmla="val -6020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itchFamily="18" charset="-78"/>
                <a:cs typeface="+mj-cs"/>
              </a:rPr>
              <a:t>وبيقول لوقا «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+mj-cs"/>
              </a:rPr>
              <a:t> أنا كَم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itchFamily="18" charset="-78"/>
                <a:cs typeface="+mj-cs"/>
              </a:rPr>
              <a:t>َ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itchFamily="18" charset="-78"/>
                <a:cs typeface="+mj-cs"/>
              </a:rPr>
              <a:t>ان</a:t>
            </a:r>
            <a:r>
              <a:rPr lang="ar-LB" sz="3200" dirty="0">
                <a:solidFill>
                  <a:schemeClr val="bg2">
                    <a:lumMod val="10000"/>
                  </a:schemeClr>
                </a:solidFill>
                <a:latin typeface="Adobe Arabic" pitchFamily="18" charset="-78"/>
                <a:cs typeface="+mj-cs"/>
              </a:rPr>
              <a:t> </a:t>
            </a:r>
            <a:r>
              <a:rPr lang="ar-SA" sz="3200" dirty="0">
                <a:solidFill>
                  <a:schemeClr val="bg2">
                    <a:lumMod val="10000"/>
                  </a:schemeClr>
                </a:solidFill>
                <a:latin typeface="Adobe Arabic" pitchFamily="18" charset="-78"/>
                <a:cs typeface="+mj-cs"/>
              </a:rPr>
              <a:t>يا صَاحِب الشَّرَف تاوفيلُس شِفِتْ إنّي اكْتِبْلَك هِنّي وَرَا بَعْضُنْ مِنْ بَعد مَا رَاجَعْتُنْ كِلُّنْ مِنْ أوَّلُنْ ودَقَّقِتْ فيُن حَتّى تِتْأَكَّدْ مِن التَّعلِيم اللّي سْمِعْتُو». (لو ١/١-٤)</a:t>
            </a:r>
            <a:r>
              <a:rPr lang="en-US" sz="3200" dirty="0">
                <a:solidFill>
                  <a:schemeClr val="tx1"/>
                </a:solidFill>
                <a:latin typeface="Adobe Arabic" pitchFamily="18" charset="-78"/>
                <a:cs typeface="+mj-cs"/>
              </a:rPr>
              <a:t>.</a:t>
            </a:r>
            <a:endParaRPr lang="ar-LB" sz="3200" b="1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05275" cy="421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888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885</Words>
  <Application>Microsoft Office PowerPoint</Application>
  <PresentationFormat>On-screen Show (4:3)</PresentationFormat>
  <Paragraphs>132</Paragraphs>
  <Slides>35</Slides>
  <Notes>34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الخامس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بما إنو الإنجيلييّن كتَبُولْنا حَتّى نتعرَّف عَ يسوع الكلمة   راح نرتِّل سوا من جديد   «ايها المسيح الكلمة»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182</cp:revision>
  <dcterms:created xsi:type="dcterms:W3CDTF">2020-06-11T06:09:44Z</dcterms:created>
  <dcterms:modified xsi:type="dcterms:W3CDTF">2021-12-29T22:11:11Z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0E4E5DBA-B628-4868-BF9F-92793D542A81</vt:lpwstr>
  </property>
  <property fmtid="{D5CDD505-2E9C-101B-9397-08002B2CF9AE}" pid="3" name="ArticulatePath">
    <vt:lpwstr>eb6-renc-5-partie-2</vt:lpwstr>
  </property>
</Properties>
</file>