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notesMasterIdLst>
    <p:notesMasterId r:id="rId42"/>
  </p:notesMasterIdLst>
  <p:sldIdLst>
    <p:sldId id="256" r:id="rId2"/>
    <p:sldId id="329" r:id="rId3"/>
    <p:sldId id="257" r:id="rId4"/>
    <p:sldId id="304" r:id="rId5"/>
    <p:sldId id="269" r:id="rId6"/>
    <p:sldId id="264" r:id="rId7"/>
    <p:sldId id="305" r:id="rId8"/>
    <p:sldId id="289" r:id="rId9"/>
    <p:sldId id="290" r:id="rId10"/>
    <p:sldId id="331" r:id="rId11"/>
    <p:sldId id="332" r:id="rId12"/>
    <p:sldId id="333" r:id="rId13"/>
    <p:sldId id="334" r:id="rId14"/>
    <p:sldId id="309" r:id="rId15"/>
    <p:sldId id="338" r:id="rId16"/>
    <p:sldId id="310" r:id="rId17"/>
    <p:sldId id="339" r:id="rId18"/>
    <p:sldId id="340" r:id="rId19"/>
    <p:sldId id="342" r:id="rId20"/>
    <p:sldId id="343" r:id="rId21"/>
    <p:sldId id="344" r:id="rId22"/>
    <p:sldId id="345" r:id="rId23"/>
    <p:sldId id="346" r:id="rId24"/>
    <p:sldId id="348" r:id="rId25"/>
    <p:sldId id="347" r:id="rId26"/>
    <p:sldId id="313" r:id="rId27"/>
    <p:sldId id="336" r:id="rId28"/>
    <p:sldId id="337" r:id="rId29"/>
    <p:sldId id="265" r:id="rId30"/>
    <p:sldId id="323" r:id="rId31"/>
    <p:sldId id="270" r:id="rId32"/>
    <p:sldId id="326" r:id="rId33"/>
    <p:sldId id="324" r:id="rId34"/>
    <p:sldId id="325" r:id="rId35"/>
    <p:sldId id="268" r:id="rId36"/>
    <p:sldId id="349" r:id="rId37"/>
    <p:sldId id="272" r:id="rId38"/>
    <p:sldId id="267" r:id="rId39"/>
    <p:sldId id="273" r:id="rId40"/>
    <p:sldId id="276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72C"/>
    <a:srgbClr val="FFCC99"/>
    <a:srgbClr val="CA8E3E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4F31F-2580-4F3A-B358-D5399EB26A92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08DDC-CFAE-410A-93FD-22D10CF43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6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8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9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76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7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42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31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51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3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83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77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2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860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49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05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59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62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22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399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1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4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2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1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5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95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287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455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70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42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847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80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787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6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1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2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08DDC-CFAE-410A-93FD-22D10CF43D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4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0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12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5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096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82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2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6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5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2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26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0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29-Dec-21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3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978" y="2398949"/>
            <a:ext cx="6164727" cy="1234727"/>
          </a:xfrm>
        </p:spPr>
        <p:txBody>
          <a:bodyPr/>
          <a:lstStyle/>
          <a:p>
            <a:pPr algn="ctr" rtl="1"/>
            <a:r>
              <a:rPr lang="ar-LB" dirty="0">
                <a:solidFill>
                  <a:srgbClr val="FF0000"/>
                </a:solidFill>
              </a:rPr>
              <a:t>مَركَزُ التَّربِيَّةِ الدّينِيَّة</a:t>
            </a:r>
            <a:br>
              <a:rPr lang="ar-LB" dirty="0">
                <a:solidFill>
                  <a:srgbClr val="FF0000"/>
                </a:solidFill>
              </a:rPr>
            </a:br>
            <a:r>
              <a:rPr lang="ar-LB" sz="4000" b="1" dirty="0">
                <a:solidFill>
                  <a:schemeClr val="accent2">
                    <a:lumMod val="50000"/>
                  </a:schemeClr>
                </a:solidFill>
              </a:rPr>
              <a:t>رهبانية القلبين الأقدسين 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70" y="5486266"/>
            <a:ext cx="5825202" cy="822674"/>
          </a:xfrm>
        </p:spPr>
        <p:txBody>
          <a:bodyPr>
            <a:normAutofit/>
          </a:bodyPr>
          <a:lstStyle/>
          <a:p>
            <a:pPr algn="ctr" rtl="1"/>
            <a:r>
              <a:rPr lang="ar-LB" sz="45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السّادِسِ </a:t>
            </a:r>
            <a:r>
              <a:rPr lang="ar-LB" sz="4500" b="1" dirty="0">
                <a:solidFill>
                  <a:prstClr val="black">
                    <a:lumMod val="50000"/>
                    <a:lumOff val="50000"/>
                  </a:prst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أَسَاسِيّ</a:t>
            </a:r>
            <a:endParaRPr lang="en-US" sz="45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153" y="121022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0969" cy="6858000"/>
          </a:xfrm>
        </p:spPr>
      </p:pic>
      <p:sp>
        <p:nvSpPr>
          <p:cNvPr id="3" name="Rectangle 2"/>
          <p:cNvSpPr/>
          <p:nvPr/>
        </p:nvSpPr>
        <p:spPr>
          <a:xfrm>
            <a:off x="0" y="5611505"/>
            <a:ext cx="9144000" cy="1246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2500" dirty="0"/>
              <a:t>ولَمَّنْ كان زَكَرِّيَا عَمْ يمِارِسْ خِدِمْتُو الكهنُوتِيّة قِدَّام اللَّه </a:t>
            </a:r>
            <a:r>
              <a:rPr lang="ar-LB" sz="2500" dirty="0"/>
              <a:t>...</a:t>
            </a:r>
            <a:r>
              <a:rPr lang="ar-SA" sz="2500" dirty="0"/>
              <a:t>وه</a:t>
            </a:r>
            <a:r>
              <a:rPr lang="ar-LB" sz="2500" dirty="0"/>
              <a:t>ُ</a:t>
            </a:r>
            <a:r>
              <a:rPr lang="ar-SA" sz="2500" dirty="0"/>
              <a:t>وِّي و</a:t>
            </a:r>
            <a:r>
              <a:rPr lang="ar-LB" sz="2500" dirty="0"/>
              <a:t>َ</a:t>
            </a:r>
            <a:r>
              <a:rPr lang="ar-SA" sz="2500" dirty="0"/>
              <a:t>عَمْ ي</a:t>
            </a:r>
            <a:r>
              <a:rPr lang="ar-LB" sz="2500" dirty="0"/>
              <a:t>ِ</a:t>
            </a:r>
            <a:r>
              <a:rPr lang="ar-SA" sz="2500" dirty="0"/>
              <a:t>حرُق الب</a:t>
            </a:r>
            <a:r>
              <a:rPr lang="ar-LB" sz="2500" dirty="0"/>
              <a:t>َ</a:t>
            </a:r>
            <a:r>
              <a:rPr lang="ar-SA" sz="2500" dirty="0"/>
              <a:t>خ</a:t>
            </a:r>
            <a:r>
              <a:rPr lang="ar-LB" sz="2500" dirty="0"/>
              <a:t>ّ</a:t>
            </a:r>
            <a:r>
              <a:rPr lang="ar-SA" sz="2500" dirty="0"/>
              <a:t>ور و</a:t>
            </a:r>
            <a:r>
              <a:rPr lang="ar-LB" sz="2500" dirty="0"/>
              <a:t>َ</a:t>
            </a:r>
            <a:r>
              <a:rPr lang="ar-SA" sz="2500" dirty="0"/>
              <a:t>الشَّعب نَاطِرْ برّا، ظهَرْ ع</a:t>
            </a:r>
            <a:r>
              <a:rPr lang="ar-LB" sz="2500" dirty="0"/>
              <a:t>َ</a:t>
            </a:r>
            <a:r>
              <a:rPr lang="ar-SA" sz="2500" dirty="0"/>
              <a:t>ليه مَلاك الرَّبّ ووقِفْ عَ يَمِين مَذبَح البَخُّور،</a:t>
            </a:r>
            <a:r>
              <a:rPr lang="en-US" sz="2500" dirty="0"/>
              <a:t> </a:t>
            </a:r>
            <a:r>
              <a:rPr lang="ar-SA" sz="2500" dirty="0"/>
              <a:t>لمَّا شافُو </a:t>
            </a:r>
            <a:r>
              <a:rPr lang="ar-LB" sz="2500" dirty="0"/>
              <a:t>ز</a:t>
            </a:r>
            <a:r>
              <a:rPr lang="ar-SA" sz="2500" dirty="0"/>
              <a:t>كَرِيّا خاف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562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15986" y="151511"/>
            <a:ext cx="3586238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SA" sz="4000" dirty="0"/>
              <a:t>ب</a:t>
            </a:r>
            <a:r>
              <a:rPr lang="ar-LB" sz="4000" dirty="0"/>
              <a:t>َ</a:t>
            </a:r>
            <a:r>
              <a:rPr lang="ar-SA" sz="4000" dirty="0"/>
              <a:t>سْ المَلاك قَلُّو:</a:t>
            </a:r>
            <a:r>
              <a:rPr lang="ar-LB" sz="4000" dirty="0"/>
              <a:t> 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4"/>
          <a:stretch/>
        </p:blipFill>
        <p:spPr>
          <a:xfrm>
            <a:off x="0" y="0"/>
            <a:ext cx="4453348" cy="6763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3901441" y="859396"/>
            <a:ext cx="5242560" cy="5998603"/>
          </a:xfrm>
          <a:prstGeom prst="cloudCallout">
            <a:avLst>
              <a:gd name="adj1" fmla="val -77643"/>
              <a:gd name="adj2" fmla="val -21195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ما تْخَاف يا زَك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رِيّا، ص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لاتَكْ مَقْبُولِة ومَرْتَكْ </a:t>
            </a:r>
            <a:r>
              <a:rPr lang="ar-LB" sz="3200" dirty="0">
                <a:solidFill>
                  <a:schemeClr val="tx1"/>
                </a:solidFill>
              </a:rPr>
              <a:t>أَ</a:t>
            </a:r>
            <a:r>
              <a:rPr lang="ar-SA" sz="3200" dirty="0">
                <a:solidFill>
                  <a:schemeClr val="tx1"/>
                </a:solidFill>
              </a:rPr>
              <a:t>ليصَابَات رَحْ تْجِبْلَكْ صَبِي سَمّيه يُوحَنّا. رَحْ </a:t>
            </a:r>
            <a:r>
              <a:rPr lang="ar-LB" sz="3200" dirty="0">
                <a:solidFill>
                  <a:schemeClr val="tx1"/>
                </a:solidFill>
              </a:rPr>
              <a:t>تفرح فيه و</a:t>
            </a:r>
            <a:r>
              <a:rPr lang="ar-SA" sz="3200" dirty="0">
                <a:solidFill>
                  <a:schemeClr val="tx1"/>
                </a:solidFill>
              </a:rPr>
              <a:t>يكُون عَظِيم قِدَّامْ اللَّه،  ورَحْ يِمْتِلِي مِنْ الرُّوح القُدُس وهُوّي بَعْدُو بِبَطن إمُّو.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6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869" y="259088"/>
            <a:ext cx="3853940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LB" sz="4000" dirty="0"/>
              <a:t>قال زكريا للملاك: 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0906" y="0"/>
            <a:ext cx="3913094" cy="6811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134472" y="1653987"/>
            <a:ext cx="4867835" cy="3536578"/>
          </a:xfrm>
          <a:prstGeom prst="cloudCallout">
            <a:avLst>
              <a:gd name="adj1" fmla="val 61539"/>
              <a:gd name="adj2" fmla="val -4473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شُو بِيْأَكِّدْلِي هَالكَلام؟ أنَا خِتْيَار ومَرْتِي كِبْرِتْ ب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العُمر</a:t>
            </a:r>
            <a:r>
              <a:rPr lang="en-US" sz="3600" dirty="0">
                <a:solidFill>
                  <a:schemeClr val="tx1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2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defined Process 4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4869" y="259088"/>
            <a:ext cx="1713931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LB" sz="4000" dirty="0"/>
              <a:t>رد زكريا</a:t>
            </a:r>
            <a:endParaRPr lang="en-US" sz="40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7"/>
          <a:stretch/>
        </p:blipFill>
        <p:spPr>
          <a:xfrm>
            <a:off x="0" y="-44101"/>
            <a:ext cx="5136776" cy="6902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loud Callout 2"/>
          <p:cNvSpPr/>
          <p:nvPr/>
        </p:nvSpPr>
        <p:spPr>
          <a:xfrm>
            <a:off x="3630706" y="605118"/>
            <a:ext cx="5419165" cy="6252882"/>
          </a:xfrm>
          <a:prstGeom prst="cloudCallout">
            <a:avLst>
              <a:gd name="adj1" fmla="val -65637"/>
              <a:gd name="adj2" fmla="val -24716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>
              <a:solidFill>
                <a:schemeClr val="tx1"/>
              </a:solidFill>
            </a:endParaRPr>
          </a:p>
          <a:p>
            <a:pPr algn="ctr" rtl="1"/>
            <a:r>
              <a:rPr lang="ar-SA" sz="3500" dirty="0">
                <a:solidFill>
                  <a:schemeClr val="tx1"/>
                </a:solidFill>
              </a:rPr>
              <a:t>أنا جِبْرَائيل الوِاقِفْ أ</a:t>
            </a:r>
            <a:r>
              <a:rPr lang="ar-LB" sz="3500" dirty="0">
                <a:solidFill>
                  <a:schemeClr val="tx1"/>
                </a:solidFill>
              </a:rPr>
              <a:t>َ</a:t>
            </a:r>
            <a:r>
              <a:rPr lang="ar-SA" sz="3500" dirty="0">
                <a:solidFill>
                  <a:schemeClr val="tx1"/>
                </a:solidFill>
              </a:rPr>
              <a:t>مام اللَّه، هُوِّي بَعَتْنِي تَ بَل</a:t>
            </a:r>
            <a:r>
              <a:rPr lang="ar-LB" sz="3500" dirty="0">
                <a:solidFill>
                  <a:schemeClr val="tx1"/>
                </a:solidFill>
              </a:rPr>
              <a:t>ّ</a:t>
            </a:r>
            <a:r>
              <a:rPr lang="ar-SA" sz="3500" dirty="0">
                <a:solidFill>
                  <a:schemeClr val="tx1"/>
                </a:solidFill>
              </a:rPr>
              <a:t>غَك هَالبُشرَى</a:t>
            </a:r>
            <a:r>
              <a:rPr lang="en-US" sz="3500" dirty="0">
                <a:solidFill>
                  <a:schemeClr val="tx1"/>
                </a:solidFill>
              </a:rPr>
              <a:t>.</a:t>
            </a:r>
            <a:r>
              <a:rPr lang="ar-LB" sz="3500" dirty="0">
                <a:solidFill>
                  <a:schemeClr val="tx1"/>
                </a:solidFill>
              </a:rPr>
              <a:t> </a:t>
            </a:r>
            <a:r>
              <a:rPr lang="ar-SA" sz="3500" dirty="0">
                <a:solidFill>
                  <a:schemeClr val="tx1"/>
                </a:solidFill>
              </a:rPr>
              <a:t>ولأنَّكْ ما آَمَنِتْ بِكَلامِي رَحْ بِتْصيرْ أ</a:t>
            </a:r>
            <a:r>
              <a:rPr lang="ar-LB" sz="3500" dirty="0">
                <a:solidFill>
                  <a:schemeClr val="tx1"/>
                </a:solidFill>
              </a:rPr>
              <a:t>َ</a:t>
            </a:r>
            <a:r>
              <a:rPr lang="ar-SA" sz="3500" dirty="0">
                <a:solidFill>
                  <a:schemeClr val="tx1"/>
                </a:solidFill>
              </a:rPr>
              <a:t>خرَسْ، ما تِقْدِرْ ِتحْكِي لَ يَوم مَا هَالأمَر يِتِمّ</a:t>
            </a:r>
            <a:r>
              <a:rPr lang="ar-LB" sz="3500" dirty="0">
                <a:solidFill>
                  <a:schemeClr val="tx1"/>
                </a:solidFill>
              </a:rPr>
              <a:t>»</a:t>
            </a:r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20970" y="120298"/>
            <a:ext cx="2618024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LB" sz="4000" dirty="0"/>
              <a:t>قَلّو المَلاك: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9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763871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SA" sz="3000" dirty="0">
                <a:solidFill>
                  <a:schemeClr val="tx1"/>
                </a:solidFill>
              </a:rPr>
              <a:t>ب</a:t>
            </a:r>
            <a:endParaRPr lang="ar-LB" sz="3000" dirty="0">
              <a:solidFill>
                <a:schemeClr val="tx1"/>
              </a:solidFill>
            </a:endParaRPr>
          </a:p>
          <a:p>
            <a:pPr algn="ctr"/>
            <a:endParaRPr lang="ar-LB" sz="3000" dirty="0">
              <a:solidFill>
                <a:schemeClr val="tx1"/>
              </a:solidFill>
            </a:endParaRPr>
          </a:p>
          <a:p>
            <a:pPr algn="ctr"/>
            <a:endParaRPr lang="ar-LB" sz="3000" dirty="0">
              <a:solidFill>
                <a:schemeClr val="tx1"/>
              </a:solidFill>
            </a:endParaRPr>
          </a:p>
          <a:p>
            <a:pPr algn="ctr"/>
            <a:endParaRPr lang="ar-LB" sz="3000" dirty="0">
              <a:solidFill>
                <a:schemeClr val="tx1"/>
              </a:solidFill>
            </a:endParaRPr>
          </a:p>
          <a:p>
            <a:pPr algn="ctr"/>
            <a:endParaRPr lang="ar-LB" sz="3000" dirty="0">
              <a:solidFill>
                <a:schemeClr val="tx1"/>
              </a:solidFill>
            </a:endParaRPr>
          </a:p>
          <a:p>
            <a:pPr algn="ctr"/>
            <a:endParaRPr lang="ar-LB" sz="3000" dirty="0">
              <a:solidFill>
                <a:schemeClr val="tx1"/>
              </a:solidFill>
            </a:endParaRPr>
          </a:p>
          <a:p>
            <a:pPr algn="ctr"/>
            <a:endParaRPr lang="ar-LB" sz="3000" dirty="0">
              <a:solidFill>
                <a:schemeClr val="tx1"/>
              </a:solidFill>
            </a:endParaRPr>
          </a:p>
          <a:p>
            <a:pPr algn="ctr"/>
            <a:endParaRPr lang="ar-LB" sz="3000" dirty="0">
              <a:solidFill>
                <a:schemeClr val="tx1"/>
              </a:solidFill>
            </a:endParaRPr>
          </a:p>
          <a:p>
            <a:pPr algn="ctr"/>
            <a:endParaRPr lang="ar-LB" sz="3000" dirty="0">
              <a:solidFill>
                <a:schemeClr val="tx1"/>
              </a:solidFill>
            </a:endParaRPr>
          </a:p>
          <a:p>
            <a:pPr algn="ctr"/>
            <a:endParaRPr lang="ar-LB" sz="3000" dirty="0">
              <a:solidFill>
                <a:schemeClr val="tx1"/>
              </a:solidFill>
            </a:endParaRPr>
          </a:p>
          <a:p>
            <a:pPr algn="ctr"/>
            <a:r>
              <a:rPr lang="en-US" sz="3000" dirty="0"/>
              <a:t>!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1896036" cy="28623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3000" dirty="0">
                <a:solidFill>
                  <a:schemeClr val="tx2"/>
                </a:solidFill>
              </a:rPr>
              <a:t>ب</a:t>
            </a:r>
            <a:r>
              <a:rPr lang="ar-SA" sz="3000" dirty="0">
                <a:solidFill>
                  <a:schemeClr val="tx2"/>
                </a:solidFill>
              </a:rPr>
              <a:t>ها الوَقَت كان الشَّعب نَاطِر زَكَرِيَّا ومِسْتَغْرِبْ</a:t>
            </a:r>
            <a:r>
              <a:rPr lang="ar-LB" sz="3000" dirty="0">
                <a:solidFill>
                  <a:schemeClr val="tx2"/>
                </a:solidFill>
              </a:rPr>
              <a:t> إنو تأخّر</a:t>
            </a:r>
            <a:r>
              <a:rPr lang="ar-SA" sz="3000" dirty="0">
                <a:solidFill>
                  <a:schemeClr val="tx2"/>
                </a:solidFill>
              </a:rPr>
              <a:t> </a:t>
            </a:r>
            <a:endParaRPr lang="ar-LB" sz="30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358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0596"/>
            <a:ext cx="9144000" cy="67874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8943" y="0"/>
            <a:ext cx="8875057" cy="107721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لما ضَه</a:t>
            </a:r>
            <a:r>
              <a:rPr lang="ar-LB" sz="3200" dirty="0"/>
              <a:t>َ</a:t>
            </a:r>
            <a:r>
              <a:rPr lang="ar-SA" sz="3200" dirty="0"/>
              <a:t>رْ ومَا قِدِرْ يِحْكِي، عِرفُوا إنُّو ش</a:t>
            </a:r>
            <a:r>
              <a:rPr lang="ar-LB" sz="3200" dirty="0"/>
              <a:t>َ</a:t>
            </a:r>
            <a:r>
              <a:rPr lang="ar-SA" sz="3200" dirty="0"/>
              <a:t>اف رُؤيَا وصَارْ يِحْكيهُنْ ب</a:t>
            </a:r>
            <a:r>
              <a:rPr lang="ar-LB" sz="3200" dirty="0"/>
              <a:t>ِ</a:t>
            </a:r>
            <a:r>
              <a:rPr lang="ar-SA" sz="3200" dirty="0"/>
              <a:t>الإشَارَة – وبِقِي أخرَسْ ما يِقْدِرْ يِحْكِي</a:t>
            </a:r>
            <a:endParaRPr lang="ar-L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886961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363" y="0"/>
            <a:ext cx="48409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ولمَّا انْتَهَا مِنْ خدِمْتُو راحْ عَ بَيْتُو. وحِبْلِتْ مَرْتُو وبِقْيِتْ تْخَبِّي حَبَلَا 5 </a:t>
            </a:r>
            <a:r>
              <a:rPr lang="ar-LB" sz="3200" dirty="0"/>
              <a:t>أ</a:t>
            </a:r>
            <a:r>
              <a:rPr lang="ar-SA" sz="3200" dirty="0"/>
              <a:t>شهُر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540166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59" y="107576"/>
            <a:ext cx="5572409" cy="675042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908175" y="1237129"/>
            <a:ext cx="3845860" cy="4988858"/>
          </a:xfrm>
          <a:prstGeom prst="cloudCallout">
            <a:avLst>
              <a:gd name="adj1" fmla="val -81515"/>
              <a:gd name="adj2" fmla="val -18833"/>
            </a:avLst>
          </a:prstGeom>
          <a:solidFill>
            <a:srgbClr val="732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bg1"/>
                </a:solidFill>
              </a:rPr>
              <a:t>هَيك عِمِلْ اللَّه كِرْمالِي لمَّا اتْطلَّعْ فِيّ</a:t>
            </a:r>
            <a:r>
              <a:rPr lang="ar-LB" sz="3600" dirty="0">
                <a:solidFill>
                  <a:schemeClr val="bg1"/>
                </a:solidFill>
              </a:rPr>
              <a:t>ِ</a:t>
            </a:r>
            <a:r>
              <a:rPr lang="ar-SA" sz="3600" dirty="0">
                <a:solidFill>
                  <a:schemeClr val="bg1"/>
                </a:solidFill>
              </a:rPr>
              <a:t> تَ يْشِيل عَنِّي العَار بَين النَّاس</a:t>
            </a:r>
            <a:r>
              <a:rPr lang="ar-LB" sz="3600" dirty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7316" y="138064"/>
            <a:ext cx="3778599" cy="707886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ar-LB" sz="4000" dirty="0"/>
              <a:t>وكانت ت</a:t>
            </a:r>
            <a:r>
              <a:rPr lang="ar-SA" sz="4000" dirty="0"/>
              <a:t>قُول بقَلْبَا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56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62516" y="64952"/>
            <a:ext cx="4168589" cy="1506071"/>
          </a:xfrm>
          <a:prstGeom prst="ellipse">
            <a:avLst/>
          </a:prstGeom>
          <a:solidFill>
            <a:srgbClr val="73272C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bg1"/>
                </a:solidFill>
              </a:rPr>
              <a:t>زيارة مريم لأليصابات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1259" y="4795897"/>
            <a:ext cx="6831105" cy="2062103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ب</a:t>
            </a:r>
            <a:r>
              <a:rPr lang="ar-LB" sz="3200" dirty="0"/>
              <a:t>ِ</a:t>
            </a:r>
            <a:r>
              <a:rPr lang="ar-SA" sz="3200" dirty="0"/>
              <a:t>الشَّهر السِّادِس راحِتْ مَريَمْ ع ب</a:t>
            </a:r>
            <a:r>
              <a:rPr lang="ar-LB" sz="3200" dirty="0"/>
              <a:t>َ</a:t>
            </a:r>
            <a:r>
              <a:rPr lang="ar-SA" sz="3200" dirty="0"/>
              <a:t>يت زَكَرِيّا وَلمَّا د</a:t>
            </a:r>
            <a:r>
              <a:rPr lang="ar-LB" sz="3200" dirty="0"/>
              <a:t>َ</a:t>
            </a:r>
            <a:r>
              <a:rPr lang="ar-SA" sz="3200" dirty="0"/>
              <a:t>خ</a:t>
            </a:r>
            <a:r>
              <a:rPr lang="ar-LB" sz="3200" dirty="0"/>
              <a:t>َ</a:t>
            </a:r>
            <a:r>
              <a:rPr lang="ar-SA" sz="3200" dirty="0"/>
              <a:t>لِتْ سَلَّمِتْ عَ </a:t>
            </a:r>
            <a:r>
              <a:rPr lang="ar-LB" sz="3200" dirty="0"/>
              <a:t>أ</a:t>
            </a:r>
            <a:r>
              <a:rPr lang="ar-SA" sz="3200" dirty="0"/>
              <a:t>ليص</a:t>
            </a:r>
            <a:r>
              <a:rPr lang="ar-LB" sz="3200" dirty="0"/>
              <a:t>َ</a:t>
            </a:r>
            <a:r>
              <a:rPr lang="ar-SA" sz="3200" dirty="0"/>
              <a:t>ابات ولمَّا سِمْعِت </a:t>
            </a:r>
            <a:r>
              <a:rPr lang="ar-LB" sz="3200" dirty="0"/>
              <a:t>أ</a:t>
            </a:r>
            <a:r>
              <a:rPr lang="ar-SA" sz="3200" dirty="0"/>
              <a:t>ليصابَات سَلام مَريَم تْحَرَّكْ الجَنِينْ بِ بَطْنَا وامتَلِتْ من الرّوح القُدُس 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168328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9295" y="0"/>
            <a:ext cx="9323295" cy="69924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6694" y="0"/>
            <a:ext cx="1819729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/>
            <a:r>
              <a:rPr lang="ar-SA" sz="4000" dirty="0"/>
              <a:t>وصرَخِتْ</a:t>
            </a:r>
            <a:endParaRPr lang="en-US" sz="4000" dirty="0"/>
          </a:p>
          <a:p>
            <a:pPr algn="r" rtl="1"/>
            <a:r>
              <a:rPr lang="ar-LB" sz="4000" dirty="0"/>
              <a:t>ب</a:t>
            </a:r>
            <a:r>
              <a:rPr lang="ar-SA" sz="4000" dirty="0"/>
              <a:t>أعلَى</a:t>
            </a:r>
            <a:endParaRPr lang="ar-LB" sz="4000" dirty="0"/>
          </a:p>
          <a:p>
            <a:pPr algn="r" rtl="1"/>
            <a:r>
              <a:rPr lang="ar-SA" sz="4000" dirty="0"/>
              <a:t> صَوتَا 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028872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2249" y="0"/>
            <a:ext cx="5520105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8133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95546" y="0"/>
            <a:ext cx="9048454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4605" y="0"/>
            <a:ext cx="5082988" cy="6992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94129" y="739589"/>
            <a:ext cx="4061011" cy="5325036"/>
          </a:xfrm>
          <a:prstGeom prst="cloudCallout">
            <a:avLst>
              <a:gd name="adj1" fmla="val 73388"/>
              <a:gd name="adj2" fmla="val -10920"/>
            </a:avLst>
          </a:prstGeom>
          <a:solidFill>
            <a:srgbClr val="7327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bg1"/>
                </a:solidFill>
              </a:rPr>
              <a:t>مُبارَكِة إنْتِ ب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ين</a:t>
            </a:r>
            <a:r>
              <a:rPr lang="ar-LB" sz="3600" dirty="0">
                <a:solidFill>
                  <a:schemeClr val="bg1"/>
                </a:solidFill>
              </a:rPr>
              <a:t>َ</a:t>
            </a:r>
            <a:r>
              <a:rPr lang="ar-SA" sz="3600" dirty="0">
                <a:solidFill>
                  <a:schemeClr val="bg1"/>
                </a:solidFill>
              </a:rPr>
              <a:t> النِّساءلمَّا صَوت سَلامِكْ رَن</a:t>
            </a:r>
            <a:r>
              <a:rPr lang="ar-LB" sz="3600" dirty="0">
                <a:solidFill>
                  <a:schemeClr val="bg1"/>
                </a:solidFill>
              </a:rPr>
              <a:t>ّ</a:t>
            </a:r>
            <a:r>
              <a:rPr lang="ar-SA" sz="3600" dirty="0">
                <a:solidFill>
                  <a:schemeClr val="bg1"/>
                </a:solidFill>
              </a:rPr>
              <a:t> بِدَينتِي، تْحَرَّكْ الجَنين مِنِ الفَرَح بِبَطْنِي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283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Oval 4"/>
          <p:cNvSpPr/>
          <p:nvPr/>
        </p:nvSpPr>
        <p:spPr>
          <a:xfrm>
            <a:off x="5795681" y="0"/>
            <a:ext cx="3200401" cy="1506071"/>
          </a:xfrm>
          <a:prstGeom prst="ellipse">
            <a:avLst/>
          </a:prstGeom>
          <a:solidFill>
            <a:schemeClr val="accent2">
              <a:lumMod val="75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bg1"/>
                </a:solidFill>
              </a:rPr>
              <a:t>ولادة يوحنا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61364" y="0"/>
            <a:ext cx="46123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ول</a:t>
            </a:r>
            <a:r>
              <a:rPr lang="ar-LB" sz="2800" dirty="0"/>
              <a:t>َ</a:t>
            </a:r>
            <a:r>
              <a:rPr lang="ar-SA" sz="2800" dirty="0"/>
              <a:t>مَّا إجَا الوَقت تَ تْوَلِّدْ</a:t>
            </a:r>
            <a:endParaRPr lang="ar-LB" sz="2800" dirty="0"/>
          </a:p>
          <a:p>
            <a:pPr algn="ctr" rtl="1"/>
            <a:r>
              <a:rPr lang="ar-SA" sz="2800" dirty="0"/>
              <a:t> </a:t>
            </a:r>
            <a:r>
              <a:rPr lang="ar-LB" sz="2800" dirty="0"/>
              <a:t>أَ</a:t>
            </a:r>
            <a:r>
              <a:rPr lang="ar-SA" sz="2800" dirty="0"/>
              <a:t>ليصابَات جِابِتْ صَبِي؛</a:t>
            </a:r>
            <a:endParaRPr lang="ar-LB" sz="2800" dirty="0"/>
          </a:p>
          <a:p>
            <a:pPr algn="ctr" rtl="1"/>
            <a:r>
              <a:rPr lang="ar-SA" sz="2800" dirty="0"/>
              <a:t> سِمْعُوا الجِيران والقَرَايِبْ</a:t>
            </a:r>
            <a:endParaRPr lang="ar-LB" sz="2800" dirty="0"/>
          </a:p>
          <a:p>
            <a:pPr algn="ctr" rtl="1"/>
            <a:r>
              <a:rPr lang="ar-SA" sz="2800" dirty="0"/>
              <a:t> إنّو اللَّه غَمَرا بِرَحمْتُو وفِرْحُوا مَعَها</a:t>
            </a:r>
            <a:r>
              <a:rPr lang="en-US" dirty="0"/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63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76" y="80682"/>
            <a:ext cx="9036424" cy="6777318"/>
          </a:xfrm>
        </p:spPr>
      </p:pic>
      <p:sp>
        <p:nvSpPr>
          <p:cNvPr id="5" name="Rectangle 4"/>
          <p:cNvSpPr/>
          <p:nvPr/>
        </p:nvSpPr>
        <p:spPr>
          <a:xfrm>
            <a:off x="5970494" y="2467231"/>
            <a:ext cx="317350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وبَعد 8 ايّام، </a:t>
            </a:r>
            <a:r>
              <a:rPr lang="ar-LB" sz="3000" dirty="0"/>
              <a:t> </a:t>
            </a:r>
            <a:r>
              <a:rPr lang="ar-SA" sz="3000" dirty="0"/>
              <a:t>إجُو </a:t>
            </a:r>
            <a:endParaRPr lang="ar-LB" sz="3000" dirty="0"/>
          </a:p>
          <a:p>
            <a:pPr algn="ctr" rtl="1"/>
            <a:r>
              <a:rPr lang="ar-SA" sz="3000" dirty="0"/>
              <a:t>تَ يِخِتْنُو الصَّبِي وكان بَدُّنْ يسَمُّو زَكَرِيّا عَ </a:t>
            </a:r>
            <a:r>
              <a:rPr lang="ar-LB" sz="3000" dirty="0"/>
              <a:t>إ</a:t>
            </a:r>
            <a:r>
              <a:rPr lang="ar-SA" sz="3000" dirty="0"/>
              <a:t>سِمْ بَيُّو، بَسْ إمُّو قِالِت «لأ»، بِنْسَمِّيه يوحنا. قالولا </a:t>
            </a:r>
            <a:r>
              <a:rPr lang="en-US" sz="3000" dirty="0"/>
              <a:t>:</a:t>
            </a:r>
            <a:r>
              <a:rPr lang="ar-SA" sz="3000" dirty="0"/>
              <a:t>ما حَدَا من قرَايِبْكُمْ حامِلْ هَالاِسِمْ»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189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49871" cy="6787404"/>
          </a:xfrm>
        </p:spPr>
      </p:pic>
      <p:sp>
        <p:nvSpPr>
          <p:cNvPr id="5" name="Rectangle 4"/>
          <p:cNvSpPr/>
          <p:nvPr/>
        </p:nvSpPr>
        <p:spPr>
          <a:xfrm>
            <a:off x="147918" y="0"/>
            <a:ext cx="8996082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سألُوا بَيُّو بالِإشَارَة شُو بَدُّو يسَمِّيه. طَلَبْ لَوح وكَتَبْ «إسْمُو يُوحَنّ</a:t>
            </a:r>
            <a:r>
              <a:rPr lang="ar-LB" sz="3200" dirty="0"/>
              <a:t>ا»</a:t>
            </a:r>
            <a:endParaRPr lang="en-US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73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Rectangle 4"/>
          <p:cNvSpPr/>
          <p:nvPr/>
        </p:nvSpPr>
        <p:spPr>
          <a:xfrm>
            <a:off x="5607422" y="0"/>
            <a:ext cx="34155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chemeClr val="bg2"/>
                </a:solidFill>
              </a:rPr>
              <a:t>اتعَجَّبُو كِلُّن وبِوَقْتَا انْفَكِّتْ عِقْدِةْ لسانُو وصَارْ يِحْكِي ويِبِارِكْ اللَّه</a:t>
            </a:r>
            <a:r>
              <a:rPr lang="en-US" sz="3200" dirty="0">
                <a:solidFill>
                  <a:schemeClr val="bg2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495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01706" y="134471"/>
            <a:ext cx="7005918" cy="107721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200" dirty="0"/>
              <a:t>وصَارُو النِّاس بِجبال اليَهودِيّة كِلّها يِحْكُو عن كِل يَلّي صَارْ وكِلْ مِين يِسمَعْ يقُول</a:t>
            </a:r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107577" y="3738282"/>
            <a:ext cx="4061011" cy="2622178"/>
          </a:xfrm>
          <a:prstGeom prst="cloudCallout">
            <a:avLst>
              <a:gd name="adj1" fmla="val 89282"/>
              <a:gd name="adj2" fmla="val -868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000" dirty="0">
                <a:solidFill>
                  <a:schemeClr val="tx1"/>
                </a:solidFill>
              </a:rPr>
              <a:t>مِدْرِي شُو رَحْ يصِيرْ مع هَالطِّفِلْ لأنُّو إيدْ اللَّه كانتْ مَعُو</a:t>
            </a:r>
            <a:r>
              <a:rPr lang="ar-LB" sz="3000" dirty="0">
                <a:solidFill>
                  <a:schemeClr val="tx1"/>
                </a:solidFill>
              </a:rPr>
              <a:t>».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9691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01353" y="0"/>
            <a:ext cx="5042647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000" dirty="0"/>
              <a:t>وصَار الصَّبِي يِكْبَرْ ورُوحُو تِقْوَا، وضَلْ عِايِشْ ب</a:t>
            </a:r>
            <a:r>
              <a:rPr lang="ar-LB" sz="3000" dirty="0"/>
              <a:t>ِ</a:t>
            </a:r>
            <a:r>
              <a:rPr lang="ar-SA" sz="3000" dirty="0"/>
              <a:t>البَرِّيِة لَ </a:t>
            </a:r>
            <a:endParaRPr lang="ar-LB" sz="3000" dirty="0"/>
          </a:p>
          <a:p>
            <a:pPr algn="ctr" rtl="1"/>
            <a:r>
              <a:rPr lang="ar-SA" sz="3000" dirty="0"/>
              <a:t>يَوم </a:t>
            </a:r>
            <a:r>
              <a:rPr lang="ar-LB" sz="3000" dirty="0"/>
              <a:t>اللي عَلَن حالو </a:t>
            </a:r>
            <a:r>
              <a:rPr lang="ar-SA" sz="3000" dirty="0"/>
              <a:t>لإسرائيل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45367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5673" y="0"/>
            <a:ext cx="6244937" cy="4007529"/>
          </a:xfrm>
          <a:prstGeom prst="cloudCallout">
            <a:avLst>
              <a:gd name="adj1" fmla="val -56112"/>
              <a:gd name="adj2" fmla="val 450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75" dirty="0"/>
              <a:t>شو عِمل يوحنّا لمّ كِبر وكيف مات؟ </a:t>
            </a:r>
          </a:p>
          <a:p>
            <a:pPr algn="ctr" rtl="1"/>
            <a:r>
              <a:rPr lang="ar-LB" sz="3375" dirty="0"/>
              <a:t>رَح منشوف كْمالِة قِصتو</a:t>
            </a:r>
          </a:p>
          <a:p>
            <a:pPr algn="ctr" rtl="1"/>
            <a:r>
              <a:rPr lang="ar-LB" sz="3375" dirty="0"/>
              <a:t>من خلال هالفيلم</a:t>
            </a:r>
            <a:endParaRPr lang="en-US" sz="337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0" y="2512613"/>
            <a:ext cx="3773112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75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246" y="2160591"/>
            <a:ext cx="6347714" cy="1806292"/>
          </a:xfrm>
          <a:solidFill>
            <a:srgbClr val="73272C"/>
          </a:solidFill>
        </p:spPr>
        <p:txBody>
          <a:bodyPr>
            <a:normAutofit fontScale="47500" lnSpcReduction="20000"/>
          </a:bodyPr>
          <a:lstStyle/>
          <a:p>
            <a:pPr algn="ctr" rtl="1"/>
            <a:r>
              <a:rPr lang="ar-LB" sz="5000" b="1" dirty="0">
                <a:solidFill>
                  <a:schemeClr val="bg1"/>
                </a:solidFill>
              </a:rPr>
              <a:t>عرض  فيلم</a:t>
            </a:r>
          </a:p>
          <a:p>
            <a:pPr algn="ctr" rtl="1"/>
            <a:r>
              <a:rPr lang="ar-LB" sz="5000" b="1" dirty="0">
                <a:solidFill>
                  <a:schemeClr val="bg1"/>
                </a:solidFill>
              </a:rPr>
              <a:t>يوحنا المعمدان 5 دقائق</a:t>
            </a:r>
          </a:p>
          <a:p>
            <a:pPr algn="ctr" rtl="1"/>
            <a:r>
              <a:rPr lang="ar-LB" sz="5000" b="1" dirty="0">
                <a:solidFill>
                  <a:schemeClr val="bg1"/>
                </a:solidFill>
              </a:rPr>
              <a:t>من القرص المدمج المرافق</a:t>
            </a:r>
            <a:endParaRPr lang="fr-FR" sz="5000" b="1" dirty="0">
              <a:solidFill>
                <a:schemeClr val="bg1"/>
              </a:solidFill>
            </a:endParaRPr>
          </a:p>
          <a:p>
            <a:pPr marL="0" indent="0" algn="ctr" rtl="1">
              <a:buNone/>
            </a:pPr>
            <a:r>
              <a:rPr lang="ar-LB" sz="5000" b="1" dirty="0">
                <a:solidFill>
                  <a:schemeClr val="bg1"/>
                </a:solidFill>
              </a:rPr>
              <a:t>للصف الأساسي السّابع</a:t>
            </a:r>
            <a:endParaRPr lang="en-US" sz="50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9636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385605" y="725837"/>
            <a:ext cx="4830550" cy="2850551"/>
          </a:xfrm>
          <a:prstGeom prst="cloudCallout">
            <a:avLst>
              <a:gd name="adj1" fmla="val -66383"/>
              <a:gd name="adj2" fmla="val 4302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75" dirty="0"/>
              <a:t>شو</a:t>
            </a:r>
            <a:r>
              <a:rPr lang="ar-SA" sz="3375" dirty="0"/>
              <a:t> ه</a:t>
            </a:r>
            <a:r>
              <a:rPr lang="ar-LB" sz="3375" dirty="0"/>
              <a:t>ِ</a:t>
            </a:r>
            <a:r>
              <a:rPr lang="ar-SA" sz="3375" dirty="0"/>
              <a:t>ي</a:t>
            </a:r>
            <a:r>
              <a:rPr lang="ar-LB" sz="3375" dirty="0"/>
              <a:t>ّي</a:t>
            </a:r>
            <a:r>
              <a:rPr lang="ar-SA" sz="3375" dirty="0"/>
              <a:t> العِبَارة أ</a:t>
            </a:r>
            <a:r>
              <a:rPr lang="ar-LB" sz="3375" dirty="0"/>
              <a:t>َ</a:t>
            </a:r>
            <a:r>
              <a:rPr lang="ar-SA" sz="3375" dirty="0"/>
              <a:t>و الحَدَث </a:t>
            </a:r>
            <a:r>
              <a:rPr lang="ar-LB" sz="3375" dirty="0"/>
              <a:t>يَلّي</a:t>
            </a:r>
            <a:r>
              <a:rPr lang="ar-SA" sz="3375" dirty="0"/>
              <a:t> لَفَت</a:t>
            </a:r>
            <a:r>
              <a:rPr lang="ar-LB" sz="3375" dirty="0"/>
              <a:t>ْ</a:t>
            </a:r>
            <a:r>
              <a:rPr lang="ar-SA" sz="3375" dirty="0"/>
              <a:t>كُم </a:t>
            </a:r>
            <a:r>
              <a:rPr lang="ar-LB" sz="3375" dirty="0"/>
              <a:t>بِ</a:t>
            </a:r>
            <a:r>
              <a:rPr lang="ar-SA" sz="3375" dirty="0"/>
              <a:t>ح</a:t>
            </a:r>
            <a:r>
              <a:rPr lang="ar-LB" sz="3375" dirty="0"/>
              <a:t>َ</a:t>
            </a:r>
            <a:r>
              <a:rPr lang="ar-SA" sz="3375" dirty="0"/>
              <a:t>يا</a:t>
            </a:r>
            <a:r>
              <a:rPr lang="ar-LB" sz="3375" dirty="0"/>
              <a:t>ة</a:t>
            </a:r>
            <a:r>
              <a:rPr lang="ar-SA" sz="3375" dirty="0"/>
              <a:t> يوح</a:t>
            </a:r>
            <a:r>
              <a:rPr lang="ar-LB" sz="3375" dirty="0"/>
              <a:t>َ</a:t>
            </a:r>
            <a:r>
              <a:rPr lang="ar-SA" sz="3375" dirty="0"/>
              <a:t>ن</a:t>
            </a:r>
            <a:r>
              <a:rPr lang="ar-LB" sz="3375" dirty="0"/>
              <a:t>َ</a:t>
            </a:r>
            <a:r>
              <a:rPr lang="ar-SA" sz="3375" dirty="0"/>
              <a:t>ّا؟</a:t>
            </a:r>
            <a:endParaRPr lang="en-US" sz="337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7459"/>
            <a:ext cx="3773112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666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7696" y="586862"/>
            <a:ext cx="5062010" cy="902826"/>
          </a:xfrm>
        </p:spPr>
        <p:txBody>
          <a:bodyPr/>
          <a:lstStyle/>
          <a:p>
            <a:pPr rtl="1"/>
            <a:r>
              <a:rPr lang="ar-LB" b="1">
                <a:solidFill>
                  <a:schemeClr val="accent2">
                    <a:lumMod val="50000"/>
                  </a:schemeClr>
                </a:solidFill>
              </a:rPr>
              <a:t>اللِّقاءُ </a:t>
            </a:r>
            <a:r>
              <a:rPr lang="ar-LB" b="1" dirty="0">
                <a:solidFill>
                  <a:schemeClr val="accent2">
                    <a:lumMod val="50000"/>
                  </a:schemeClr>
                </a:solidFill>
              </a:rPr>
              <a:t>السّادِس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38" y="4620962"/>
            <a:ext cx="6347991" cy="1971458"/>
          </a:xfrm>
        </p:spPr>
        <p:txBody>
          <a:bodyPr>
            <a:normAutofit/>
          </a:bodyPr>
          <a:lstStyle/>
          <a:p>
            <a:pPr algn="ctr" rtl="1"/>
            <a:r>
              <a:rPr lang="ar-LB" sz="3750" b="1" dirty="0">
                <a:solidFill>
                  <a:schemeClr val="accent1">
                    <a:lumMod val="50000"/>
                  </a:schemeClr>
                </a:solidFill>
              </a:rPr>
              <a:t>«يوحَنّا المَعمَدان»</a:t>
            </a:r>
          </a:p>
          <a:p>
            <a:pPr algn="ctr" rtl="1"/>
            <a:r>
              <a:rPr lang="ar-LB" sz="3750" b="1" dirty="0">
                <a:solidFill>
                  <a:schemeClr val="accent1">
                    <a:lumMod val="50000"/>
                  </a:schemeClr>
                </a:solidFill>
              </a:rPr>
              <a:t>شاهِدٌ لِلنّور</a:t>
            </a:r>
            <a:endParaRPr lang="en-US" sz="375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726697" y="819966"/>
            <a:ext cx="6244937" cy="3343846"/>
          </a:xfrm>
          <a:prstGeom prst="cloudCallout">
            <a:avLst>
              <a:gd name="adj1" fmla="val -52797"/>
              <a:gd name="adj2" fmla="val 398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75" dirty="0"/>
              <a:t>وَهَلَّق كِلّ واحَد قِدّامو، يَعمُل النَّشاط المَوجود صَفحَة 44 يَعني يحِطّ العِبارَة الصَّحيحَة تَحت صورِتها</a:t>
            </a:r>
            <a:endParaRPr lang="en-US" sz="337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9166"/>
            <a:ext cx="3773112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9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42047" y="4545108"/>
            <a:ext cx="6078069" cy="2151528"/>
          </a:xfrm>
          <a:solidFill>
            <a:srgbClr val="FFCC99"/>
          </a:solidFill>
        </p:spPr>
        <p:txBody>
          <a:bodyPr>
            <a:normAutofit fontScale="62500" lnSpcReduction="20000"/>
          </a:bodyPr>
          <a:lstStyle/>
          <a:p>
            <a:pPr algn="ctr" rtl="1"/>
            <a:r>
              <a:rPr lang="ar-LB" sz="2400" dirty="0"/>
              <a:t>إِرتَكضَ في بَطنِ أُمِّه (لوقا 1/41)</a:t>
            </a:r>
            <a:endParaRPr lang="en-US" sz="2400" dirty="0"/>
          </a:p>
          <a:p>
            <a:pPr algn="ctr" rtl="1"/>
            <a:r>
              <a:rPr lang="ar-LB" sz="2400" dirty="0"/>
              <a:t>وَبَّخَ هيرودس من دونِ خَوف (لوقا 3/19)</a:t>
            </a:r>
            <a:endParaRPr lang="en-US" sz="2400" dirty="0"/>
          </a:p>
          <a:p>
            <a:pPr algn="ctr" rtl="1"/>
            <a:r>
              <a:rPr lang="ar-LB" sz="2400" dirty="0"/>
              <a:t>بَشَّرَ المَلاكُ زَكريّا أَباه بِوِلادَتِه (لوقا 1/11-13)</a:t>
            </a:r>
            <a:endParaRPr lang="en-US" sz="2400" dirty="0"/>
          </a:p>
          <a:p>
            <a:pPr algn="ctr" rtl="1"/>
            <a:r>
              <a:rPr lang="ar-LB" sz="2400" dirty="0"/>
              <a:t>عَمَّدَ يَسوع (متّى 3/13)</a:t>
            </a:r>
            <a:endParaRPr lang="en-US" sz="2400" dirty="0"/>
          </a:p>
          <a:p>
            <a:pPr algn="ctr" rtl="1"/>
            <a:r>
              <a:rPr lang="ar-LB" sz="2400" dirty="0"/>
              <a:t>بَشَّرَ ونادى بِمَعمودِيَّةِ تَوبَةٍ لِغُفرانِ الخَطايا (لوقا 3/3)</a:t>
            </a:r>
            <a:endParaRPr lang="en-US" sz="2400" dirty="0"/>
          </a:p>
          <a:p>
            <a:pPr algn="ctr" rtl="1"/>
            <a:r>
              <a:rPr lang="ar-LB" sz="2400" dirty="0"/>
              <a:t>وَلَدَتهُ أُمُّهُ أَليصابات (لوقا 1/57)</a:t>
            </a:r>
            <a:endParaRPr lang="en-US" sz="2400" dirty="0"/>
          </a:p>
          <a:p>
            <a:pPr algn="ctr" rtl="1"/>
            <a:r>
              <a:rPr lang="ar-LB" sz="2400" dirty="0"/>
              <a:t>قَطَعَ هيرودسُ رَاسَهُ وهوَ في السِّجن (متى 14/10)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89" y="0"/>
            <a:ext cx="876158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25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10499" y="4800777"/>
            <a:ext cx="2406316" cy="12349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2475" b="1" dirty="0"/>
              <a:t>بَشَّرَ المَلاكُ زَكريّا أَباه بِوِلادَتِه</a:t>
            </a:r>
            <a:endParaRPr lang="en-US" sz="2475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87598" y="4695678"/>
            <a:ext cx="2406316" cy="1338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700" b="1" dirty="0"/>
              <a:t>إِرتَكضَ في</a:t>
            </a:r>
          </a:p>
          <a:p>
            <a:pPr algn="ctr"/>
            <a:r>
              <a:rPr lang="ar-LB" sz="2700" b="1" dirty="0"/>
              <a:t> بَطنِ </a:t>
            </a:r>
          </a:p>
          <a:p>
            <a:pPr algn="ctr"/>
            <a:r>
              <a:rPr lang="ar-LB" sz="2700" b="1" dirty="0"/>
              <a:t>أُمِّه</a:t>
            </a:r>
            <a:endParaRPr lang="en-US" sz="2475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0748" y="4664183"/>
            <a:ext cx="2406316" cy="1338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700" b="1" dirty="0"/>
              <a:t>وَلَدَتهُ</a:t>
            </a:r>
          </a:p>
          <a:p>
            <a:pPr algn="ctr" rtl="1"/>
            <a:r>
              <a:rPr lang="ar-LB" sz="2700" b="1" dirty="0"/>
              <a:t> أُمُّهُ </a:t>
            </a:r>
          </a:p>
          <a:p>
            <a:pPr algn="ctr" rtl="1"/>
            <a:r>
              <a:rPr lang="ar-LB" sz="2700" b="1" dirty="0"/>
              <a:t>أَليصابات</a:t>
            </a:r>
            <a:endParaRPr lang="en-US" sz="2475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2048" y="1869142"/>
            <a:ext cx="9654989" cy="3294530"/>
          </a:xfrm>
          <a:prstGeom prst="rect">
            <a:avLst/>
          </a:prstGeom>
        </p:spPr>
      </p:pic>
      <p:sp>
        <p:nvSpPr>
          <p:cNvPr id="9" name="10-Point Star 8"/>
          <p:cNvSpPr/>
          <p:nvPr/>
        </p:nvSpPr>
        <p:spPr>
          <a:xfrm>
            <a:off x="2111188" y="174812"/>
            <a:ext cx="4343400" cy="1479177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5000" dirty="0"/>
              <a:t>الإجابة</a:t>
            </a:r>
            <a:endParaRPr lang="en-US" sz="5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6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47511" y="4004569"/>
            <a:ext cx="2562727" cy="1338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700" b="1" dirty="0"/>
              <a:t>بَشَّرَ ونادى بِمَعمودِيَّةِ تَوبَةٍ لِغُفرانِ الخَطايا</a:t>
            </a:r>
            <a:endParaRPr lang="en-US" sz="2475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21069" y="4100468"/>
            <a:ext cx="256272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700" b="1" dirty="0"/>
              <a:t>عَمَّد</a:t>
            </a:r>
          </a:p>
          <a:p>
            <a:pPr algn="ctr" rtl="1"/>
            <a:r>
              <a:rPr lang="ar-LB" sz="2700" b="1" dirty="0"/>
              <a:t>يسوع</a:t>
            </a:r>
            <a:endParaRPr lang="en-US" sz="2475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4812" y="3959627"/>
            <a:ext cx="2562727" cy="1338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700" b="1" dirty="0"/>
              <a:t>وَبَّخَ هيرودس </a:t>
            </a:r>
          </a:p>
          <a:p>
            <a:pPr algn="ctr" rtl="1"/>
            <a:r>
              <a:rPr lang="ar-LB" sz="2700" b="1" dirty="0"/>
              <a:t>مِن دونِ</a:t>
            </a:r>
          </a:p>
          <a:p>
            <a:pPr algn="ctr" rtl="1"/>
            <a:r>
              <a:rPr lang="ar-LB" sz="2700" b="1" dirty="0"/>
              <a:t>خَوف</a:t>
            </a:r>
            <a:endParaRPr lang="en-US" sz="2475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6824"/>
            <a:ext cx="9809305" cy="3361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92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636"/>
          <a:stretch/>
        </p:blipFill>
        <p:spPr>
          <a:xfrm>
            <a:off x="1344705" y="0"/>
            <a:ext cx="5499847" cy="4788708"/>
          </a:xfrm>
        </p:spPr>
      </p:pic>
      <p:sp>
        <p:nvSpPr>
          <p:cNvPr id="5" name="TextBox 4"/>
          <p:cNvSpPr txBox="1"/>
          <p:nvPr/>
        </p:nvSpPr>
        <p:spPr>
          <a:xfrm>
            <a:off x="2629962" y="4513434"/>
            <a:ext cx="3111932" cy="13388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2700" b="1" dirty="0"/>
              <a:t>قَطَعَ هيرودسُ رَأسَهُ وهوَ في السِّجن</a:t>
            </a:r>
            <a:endParaRPr lang="en-US" sz="2475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09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63071" y="403412"/>
            <a:ext cx="6888581" cy="4326287"/>
          </a:xfrm>
          <a:prstGeom prst="cloudCallout">
            <a:avLst>
              <a:gd name="adj1" fmla="val 36937"/>
              <a:gd name="adj2" fmla="val 391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200" b="1" dirty="0">
                <a:solidFill>
                  <a:schemeClr val="bg1"/>
                </a:solidFill>
              </a:rPr>
              <a:t>هل تنبّهنا إنّو </a:t>
            </a:r>
            <a:r>
              <a:rPr lang="ar-SA" sz="3200" dirty="0">
                <a:solidFill>
                  <a:schemeClr val="bg1"/>
                </a:solidFill>
              </a:rPr>
              <a:t>شهاد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ة يُوحنَّا المَعمَدان لِلنّور (</a:t>
            </a:r>
            <a:r>
              <a:rPr lang="ar-LB" sz="3200" dirty="0">
                <a:solidFill>
                  <a:schemeClr val="bg1"/>
                </a:solidFill>
              </a:rPr>
              <a:t>يَعني شهادتو </a:t>
            </a:r>
            <a:r>
              <a:rPr lang="ar-SA" sz="3200" dirty="0">
                <a:solidFill>
                  <a:schemeClr val="bg1"/>
                </a:solidFill>
              </a:rPr>
              <a:t>المَسيح،</a:t>
            </a:r>
            <a:endParaRPr lang="ar-LB" sz="3200" dirty="0">
              <a:solidFill>
                <a:schemeClr val="bg1"/>
              </a:solidFill>
            </a:endParaRPr>
          </a:p>
          <a:p>
            <a:pPr algn="ctr"/>
            <a:r>
              <a:rPr lang="ar-LB" sz="3200" b="1" dirty="0">
                <a:solidFill>
                  <a:schemeClr val="bg1"/>
                </a:solidFill>
              </a:rPr>
              <a:t>وعرفنا</a:t>
            </a:r>
            <a:r>
              <a:rPr lang="ar-LB" sz="3200" dirty="0">
                <a:solidFill>
                  <a:schemeClr val="bg1"/>
                </a:solidFill>
              </a:rPr>
              <a:t> كيف نْكون </a:t>
            </a:r>
            <a:r>
              <a:rPr lang="ar-SA" sz="3200" dirty="0">
                <a:solidFill>
                  <a:schemeClr val="bg1"/>
                </a:solidFill>
              </a:rPr>
              <a:t>بِدَور</a:t>
            </a:r>
            <a:r>
              <a:rPr lang="ar-LB" sz="3200" dirty="0">
                <a:solidFill>
                  <a:schemeClr val="bg1"/>
                </a:solidFill>
              </a:rPr>
              <a:t>نا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r>
              <a:rPr lang="ar-LB" sz="3200" dirty="0">
                <a:solidFill>
                  <a:schemeClr val="bg1"/>
                </a:solidFill>
              </a:rPr>
              <a:t>شُهود</a:t>
            </a:r>
            <a:r>
              <a:rPr lang="ar-SA" sz="3200" dirty="0">
                <a:solidFill>
                  <a:schemeClr val="bg1"/>
                </a:solidFill>
              </a:rPr>
              <a:t> ل</a:t>
            </a:r>
            <a:r>
              <a:rPr lang="ar-LB" sz="3200" dirty="0">
                <a:solidFill>
                  <a:schemeClr val="bg1"/>
                </a:solidFill>
              </a:rPr>
              <a:t>َ</a:t>
            </a:r>
            <a:r>
              <a:rPr lang="ar-SA" sz="3200" dirty="0">
                <a:solidFill>
                  <a:schemeClr val="bg1"/>
                </a:solidFill>
              </a:rPr>
              <a:t>لْمَسيح، </a:t>
            </a:r>
            <a:r>
              <a:rPr lang="ar-LB" sz="3200" dirty="0">
                <a:solidFill>
                  <a:schemeClr val="bg1"/>
                </a:solidFill>
              </a:rPr>
              <a:t>ونِح</a:t>
            </a:r>
            <a:r>
              <a:rPr lang="ar-SA" sz="3200" dirty="0">
                <a:solidFill>
                  <a:schemeClr val="bg1"/>
                </a:solidFill>
              </a:rPr>
              <a:t>ْم</a:t>
            </a:r>
            <a:r>
              <a:rPr lang="ar-LB" sz="3200" dirty="0">
                <a:solidFill>
                  <a:schemeClr val="bg1"/>
                </a:solidFill>
              </a:rPr>
              <a:t>ُ</a:t>
            </a:r>
            <a:r>
              <a:rPr lang="ar-SA" sz="3200" dirty="0">
                <a:solidFill>
                  <a:schemeClr val="bg1"/>
                </a:solidFill>
              </a:rPr>
              <a:t>ل البُشرَى </a:t>
            </a:r>
            <a:r>
              <a:rPr lang="ar-LB" sz="3200" dirty="0">
                <a:solidFill>
                  <a:schemeClr val="bg1"/>
                </a:solidFill>
              </a:rPr>
              <a:t>ل</a:t>
            </a:r>
            <a:r>
              <a:rPr lang="ar-SA" sz="3200" dirty="0">
                <a:solidFill>
                  <a:schemeClr val="bg1"/>
                </a:solidFill>
              </a:rPr>
              <a:t> ك</a:t>
            </a:r>
            <a:r>
              <a:rPr lang="ar-LB" sz="3200" dirty="0">
                <a:solidFill>
                  <a:schemeClr val="bg1"/>
                </a:solidFill>
              </a:rPr>
              <a:t>ِ</a:t>
            </a:r>
            <a:r>
              <a:rPr lang="ar-SA" sz="3200" dirty="0">
                <a:solidFill>
                  <a:schemeClr val="bg1"/>
                </a:solidFill>
              </a:rPr>
              <a:t>لّ م</a:t>
            </a:r>
            <a:r>
              <a:rPr lang="ar-LB" sz="3200" dirty="0">
                <a:solidFill>
                  <a:schemeClr val="bg1"/>
                </a:solidFill>
              </a:rPr>
              <a:t>ي</a:t>
            </a:r>
            <a:r>
              <a:rPr lang="ar-SA" sz="3200" dirty="0">
                <a:solidFill>
                  <a:schemeClr val="bg1"/>
                </a:solidFill>
              </a:rPr>
              <a:t>ن حَول</a:t>
            </a:r>
            <a:r>
              <a:rPr lang="ar-LB" sz="3200" dirty="0">
                <a:solidFill>
                  <a:schemeClr val="bg1"/>
                </a:solidFill>
              </a:rPr>
              <a:t>نا؟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82988" y="2864224"/>
            <a:ext cx="3865248" cy="38055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63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118360" y="484094"/>
            <a:ext cx="5424208" cy="3062264"/>
          </a:xfrm>
          <a:prstGeom prst="cloudCallout">
            <a:avLst>
              <a:gd name="adj1" fmla="val -67694"/>
              <a:gd name="adj2" fmla="val 7492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b="1" dirty="0"/>
              <a:t>شو بِرَأيكُن  العُصارَة يَلّي مناخِدْها مِن هَاللِّقاء؟ </a:t>
            </a:r>
            <a:endParaRPr lang="en-US" sz="375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0" y="2512613"/>
            <a:ext cx="3773112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8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007" y="1196788"/>
            <a:ext cx="8936993" cy="504264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8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54587" y="3523129"/>
            <a:ext cx="2393579" cy="305248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941295" y="322729"/>
            <a:ext cx="6525509" cy="2232212"/>
          </a:xfrm>
          <a:prstGeom prst="cloudCallout">
            <a:avLst>
              <a:gd name="adj1" fmla="val 48117"/>
              <a:gd name="adj2" fmla="val 8035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هلق رَح مِنْصَلّي سَوا الصَّلاة المَوجودة بِكتابْكُن صَفحَة 46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3" y="2465067"/>
            <a:ext cx="6481481" cy="4500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88859" y="3106270"/>
            <a:ext cx="4040019" cy="36307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130" y="537882"/>
            <a:ext cx="6064624" cy="6212541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015753" y="161364"/>
            <a:ext cx="3738282" cy="2259105"/>
          </a:xfrm>
          <a:prstGeom prst="cloudCallout">
            <a:avLst>
              <a:gd name="adj1" fmla="val 841"/>
              <a:gd name="adj2" fmla="val 124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25" dirty="0"/>
          </a:p>
          <a:p>
            <a:pPr algn="ctr" rtl="1"/>
            <a:r>
              <a:rPr lang="ar-LB" sz="3200" dirty="0">
                <a:solidFill>
                  <a:sysClr val="windowText" lastClr="000000"/>
                </a:solidFill>
              </a:rPr>
              <a:t>وَالخِتام مَع تَرنيمَة  «يا يوحَنّا»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5668" y="0"/>
            <a:ext cx="558129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906758" y="440117"/>
            <a:ext cx="4331477" cy="3197175"/>
          </a:xfrm>
          <a:prstGeom prst="cloudCallout">
            <a:avLst>
              <a:gd name="adj1" fmla="val 77217"/>
              <a:gd name="adj2" fmla="val 631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tx2"/>
                </a:solidFill>
              </a:rPr>
              <a:t>باي باي، منلتقي الأسبوع القادم</a:t>
            </a:r>
            <a:r>
              <a:rPr lang="en-US" sz="4125" dirty="0">
                <a:solidFill>
                  <a:schemeClr val="tx2"/>
                </a:solidFill>
              </a:rPr>
              <a:t>.</a:t>
            </a:r>
            <a:endParaRPr lang="ar-LB" sz="4125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08536" y="2700872"/>
            <a:ext cx="4053076" cy="4157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344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71" y="5151528"/>
            <a:ext cx="7463118" cy="1706472"/>
          </a:xfrm>
        </p:spPr>
        <p:txBody>
          <a:bodyPr>
            <a:normAutofit/>
          </a:bodyPr>
          <a:lstStyle/>
          <a:p>
            <a:pPr algn="r" rtl="1"/>
            <a:endParaRPr lang="ar-LB" dirty="0"/>
          </a:p>
          <a:p>
            <a:pPr algn="r" rtl="1"/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688256" y="774780"/>
            <a:ext cx="3784922" cy="1545221"/>
          </a:xfrm>
          <a:prstGeom prst="cloudCallout">
            <a:avLst>
              <a:gd name="adj1" fmla="val -89294"/>
              <a:gd name="adj2" fmla="val 4612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dirty="0">
                <a:solidFill>
                  <a:schemeClr val="bg1"/>
                </a:solidFill>
              </a:rPr>
              <a:t>شو هَدَفنا مِن هَاللِّقاء؟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080931"/>
            <a:ext cx="7795932" cy="1400551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ن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ح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َ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دّ</a:t>
            </a:r>
            <a:r>
              <a:rPr lang="ar-LB" sz="3200" b="1" dirty="0">
                <a:solidFill>
                  <a:schemeClr val="accent1">
                    <a:lumMod val="50000"/>
                  </a:schemeClr>
                </a:solidFill>
              </a:rPr>
              <a:t>ِ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</a:rPr>
              <a:t>د </a:t>
            </a:r>
            <a:r>
              <a:rPr lang="ar-SA" sz="3200" dirty="0"/>
              <a:t>مَعالِ</a:t>
            </a:r>
            <a:r>
              <a:rPr lang="ar-LB" sz="3200" dirty="0"/>
              <a:t>م</a:t>
            </a:r>
            <a:r>
              <a:rPr lang="ar-SA" sz="3200" dirty="0"/>
              <a:t> شخصي</a:t>
            </a:r>
            <a:r>
              <a:rPr lang="ar-LB" sz="3200" dirty="0"/>
              <a:t>َّة</a:t>
            </a:r>
            <a:r>
              <a:rPr lang="ar-SA" sz="3200" dirty="0"/>
              <a:t> يُوحنَّا المَعمَدان، لأ</a:t>
            </a:r>
            <a:r>
              <a:rPr lang="ar-LB" sz="3200" dirty="0"/>
              <a:t>َ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م</a:t>
            </a:r>
            <a:r>
              <a:rPr lang="ar-LB" sz="3200" dirty="0"/>
              <a:t>ِ</a:t>
            </a:r>
            <a:r>
              <a:rPr lang="ar-SA" sz="3200" dirty="0"/>
              <a:t>ن الأ</a:t>
            </a:r>
            <a:r>
              <a:rPr lang="ar-LB" sz="3200" dirty="0"/>
              <a:t>َ</a:t>
            </a:r>
            <a:r>
              <a:rPr lang="ar-SA" sz="3200" dirty="0"/>
              <a:t>شخَاصِ </a:t>
            </a:r>
            <a:r>
              <a:rPr lang="ar-LB" sz="3200" dirty="0"/>
              <a:t>يَلّي</a:t>
            </a:r>
            <a:r>
              <a:rPr lang="ar-SA" sz="3200" dirty="0"/>
              <a:t> مَهَّدوا لِمَجِيء</a:t>
            </a:r>
            <a:r>
              <a:rPr lang="ar-LB" sz="3200" dirty="0"/>
              <a:t>ِ</a:t>
            </a:r>
            <a:r>
              <a:rPr lang="ar-SA" sz="3200" dirty="0"/>
              <a:t> يَسوع وَتعَرّفُوا </a:t>
            </a:r>
            <a:r>
              <a:rPr lang="ar-LB" sz="3200" dirty="0"/>
              <a:t>عليه </a:t>
            </a:r>
            <a:r>
              <a:rPr lang="ar-SA" sz="3200" dirty="0"/>
              <a:t>و</a:t>
            </a:r>
            <a:r>
              <a:rPr lang="ar-LB" sz="3200" dirty="0"/>
              <a:t>َ</a:t>
            </a:r>
            <a:r>
              <a:rPr lang="ar-SA" sz="3200" dirty="0"/>
              <a:t>شهد</a:t>
            </a:r>
            <a:r>
              <a:rPr lang="ar-LB" sz="3200" dirty="0"/>
              <a:t>ُ</a:t>
            </a:r>
            <a:r>
              <a:rPr lang="ar-SA" sz="3200" dirty="0"/>
              <a:t>وا</a:t>
            </a:r>
            <a:r>
              <a:rPr lang="ar-LB" sz="3200" dirty="0"/>
              <a:t> إِنّو</a:t>
            </a:r>
            <a:r>
              <a:rPr lang="ar-SA" sz="3200" dirty="0"/>
              <a:t> ابن اللّ</a:t>
            </a:r>
            <a:r>
              <a:rPr lang="ar-LB" sz="3200" dirty="0"/>
              <a:t>َ</a:t>
            </a:r>
            <a:r>
              <a:rPr lang="ar-SA" sz="3200" dirty="0"/>
              <a:t>ه</a:t>
            </a:r>
            <a:r>
              <a:rPr lang="en-US" sz="3200" dirty="0"/>
              <a:t>. </a:t>
            </a:r>
            <a:endParaRPr lang="ar-LB" sz="3200" dirty="0"/>
          </a:p>
          <a:p>
            <a:pPr algn="r" rtl="1"/>
            <a:endParaRPr lang="en-US" sz="13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69" y="0"/>
            <a:ext cx="3621578" cy="4602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607" y="1793787"/>
            <a:ext cx="1968179" cy="2212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1689" y="4136536"/>
            <a:ext cx="2236583" cy="2482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821" y="1808562"/>
            <a:ext cx="1831086" cy="2292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748" y="1347249"/>
            <a:ext cx="2207133" cy="267059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20961" y="201706"/>
            <a:ext cx="5742909" cy="1734670"/>
          </a:xfrm>
          <a:prstGeom prst="cloudCallout">
            <a:avLst>
              <a:gd name="adj1" fmla="val -48783"/>
              <a:gd name="adj2" fmla="val 1065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25" b="1" dirty="0">
                <a:solidFill>
                  <a:schemeClr val="accent1">
                    <a:lumMod val="50000"/>
                  </a:schemeClr>
                </a:solidFill>
              </a:rPr>
              <a:t>أَصدِقائي! تأَمَّلوا هَالصُّوَر </a:t>
            </a:r>
          </a:p>
          <a:p>
            <a:pPr algn="ctr" rtl="1"/>
            <a:r>
              <a:rPr lang="ar-LB" sz="2625" b="1" dirty="0">
                <a:solidFill>
                  <a:schemeClr val="accent1">
                    <a:lumMod val="50000"/>
                  </a:schemeClr>
                </a:solidFill>
              </a:rPr>
              <a:t>وَقولولي شو شايفين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857" y="4511490"/>
            <a:ext cx="1898106" cy="21582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02" y="3281083"/>
            <a:ext cx="3058224" cy="33694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61" y="3550909"/>
            <a:ext cx="1898106" cy="21582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414" y="3181793"/>
            <a:ext cx="2236583" cy="24827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781" y="0"/>
            <a:ext cx="1955214" cy="2690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91" y="830356"/>
            <a:ext cx="2207133" cy="267059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606717" y="1210235"/>
            <a:ext cx="3080084" cy="1596837"/>
          </a:xfrm>
          <a:prstGeom prst="cloudCallout">
            <a:avLst>
              <a:gd name="adj1" fmla="val -1028"/>
              <a:gd name="adj2" fmla="val 188240"/>
            </a:avLst>
          </a:prstGeom>
          <a:solidFill>
            <a:srgbClr val="CA8E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2"/>
                </a:solidFill>
              </a:rPr>
              <a:t>برافو ! </a:t>
            </a:r>
          </a:p>
        </p:txBody>
      </p:sp>
      <p:sp>
        <p:nvSpPr>
          <p:cNvPr id="2" name="Oval 1"/>
          <p:cNvSpPr/>
          <p:nvPr/>
        </p:nvSpPr>
        <p:spPr>
          <a:xfrm>
            <a:off x="3606642" y="5408018"/>
            <a:ext cx="1564106" cy="4211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50" b="1" dirty="0">
                <a:solidFill>
                  <a:schemeClr val="tx1"/>
                </a:solidFill>
              </a:rPr>
              <a:t>شَمس</a:t>
            </a:r>
            <a:endParaRPr lang="en-US" sz="225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4432" y="2912879"/>
            <a:ext cx="1564106" cy="4211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50" b="1" dirty="0">
                <a:solidFill>
                  <a:schemeClr val="tx1"/>
                </a:solidFill>
              </a:rPr>
              <a:t>قَمَر</a:t>
            </a:r>
            <a:endParaRPr lang="en-US" sz="225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5251607"/>
            <a:ext cx="2956937" cy="113096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50" b="1" dirty="0">
                <a:solidFill>
                  <a:schemeClr val="tx1"/>
                </a:solidFill>
              </a:rPr>
              <a:t>شَخص عَمّ يعكُس النّور</a:t>
            </a:r>
            <a:endParaRPr lang="en-US" sz="225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53588" y="2250791"/>
            <a:ext cx="2756294" cy="8722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250" b="1" dirty="0">
                <a:solidFill>
                  <a:schemeClr val="tx1"/>
                </a:solidFill>
              </a:rPr>
              <a:t>يوحنّا عمّ بيدِل عَالنّور</a:t>
            </a:r>
            <a:endParaRPr lang="en-US" sz="225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36022" y="4032526"/>
            <a:ext cx="3307977" cy="28254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9365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78956" y="309283"/>
            <a:ext cx="5606138" cy="4020670"/>
          </a:xfrm>
          <a:prstGeom prst="cloudCallout">
            <a:avLst>
              <a:gd name="adj1" fmla="val -57910"/>
              <a:gd name="adj2" fmla="val 4972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750" dirty="0">
                <a:solidFill>
                  <a:schemeClr val="tx2"/>
                </a:solidFill>
              </a:rPr>
              <a:t>و لأنّو يوحنّا كان متل المراية، وعكسلنا نور المسيح، سمَعوا قصتو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024" y="2976563"/>
            <a:ext cx="3522888" cy="3881437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4201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" y="0"/>
            <a:ext cx="9144000" cy="6858000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4000" dirty="0">
              <a:solidFill>
                <a:schemeClr val="tx1"/>
              </a:solidFill>
            </a:endParaRPr>
          </a:p>
          <a:p>
            <a:pPr algn="ctr" rtl="1"/>
            <a:endParaRPr lang="ar-LB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69140" y="0"/>
            <a:ext cx="5056095" cy="15060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dirty="0">
                <a:solidFill>
                  <a:schemeClr val="tx2"/>
                </a:solidFill>
              </a:rPr>
              <a:t>ظهور الملاك لزكريّا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9177"/>
            <a:ext cx="85523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dirty="0"/>
              <a:t>كان في عَ </a:t>
            </a:r>
            <a:r>
              <a:rPr lang="ar-LB" sz="2800" dirty="0"/>
              <a:t>إِ</a:t>
            </a:r>
            <a:r>
              <a:rPr lang="ar-SA" sz="2800" dirty="0"/>
              <a:t>يّام هيرودُوس، مَلِك اليَهودِيِّة، كاهِن إ</a:t>
            </a:r>
            <a:r>
              <a:rPr lang="ar-LB" sz="2800" dirty="0"/>
              <a:t>ِ</a:t>
            </a:r>
            <a:r>
              <a:rPr lang="ar-SA" sz="2800" dirty="0"/>
              <a:t>سمُو زَكَرِيّا، مِنْ فِرْقِة ابيا، مَرتُو من بَنَات هارُون، إ</a:t>
            </a:r>
            <a:r>
              <a:rPr lang="ar-LB" sz="2800" dirty="0"/>
              <a:t>ِ</a:t>
            </a:r>
            <a:r>
              <a:rPr lang="ar-SA" sz="2800" dirty="0"/>
              <a:t>سْمَا </a:t>
            </a:r>
            <a:r>
              <a:rPr lang="ar-LB" sz="2800" dirty="0"/>
              <a:t>أَ</a:t>
            </a:r>
            <a:r>
              <a:rPr lang="ar-SA" sz="2800" dirty="0"/>
              <a:t>ليصابَات. تنَينيتُن كانُوا صَالْحِين قِدِّام اللَّه، عَايْشِين حَسَب وَصَايَاه وَأَحْكامُو كِل</a:t>
            </a:r>
            <a:r>
              <a:rPr lang="ar-LB" sz="2800" dirty="0"/>
              <a:t>ّ</a:t>
            </a:r>
            <a:r>
              <a:rPr lang="ar-SA" sz="2800" dirty="0"/>
              <a:t>ها، ما في عْلَيهُنْ لَوم. بَسْ ما كان عِنْدُنْ وَلَدْ لِ أنُّو </a:t>
            </a:r>
            <a:r>
              <a:rPr lang="ar-LB" sz="2800" dirty="0"/>
              <a:t>أَ</a:t>
            </a:r>
            <a:r>
              <a:rPr lang="ar-SA" sz="2800" dirty="0"/>
              <a:t>ليصابَات مَا بِتْجِيب وْلاد وَتْنَيْنِيتُنْ كِبْرُو ب</a:t>
            </a:r>
            <a:r>
              <a:rPr lang="ar-LB" sz="2800" dirty="0"/>
              <a:t>ِ</a:t>
            </a:r>
            <a:r>
              <a:rPr lang="ar-SA" sz="2800" dirty="0"/>
              <a:t>العُمُر</a:t>
            </a:r>
            <a:r>
              <a:rPr lang="en-US" sz="2800" dirty="0"/>
              <a:t>.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552" y="3671047"/>
            <a:ext cx="2157981" cy="3186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0611" y="3671047"/>
            <a:ext cx="2859742" cy="3186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1814</TotalTime>
  <Words>856</Words>
  <Application>Microsoft Office PowerPoint</Application>
  <PresentationFormat>On-screen Show (4:3)</PresentationFormat>
  <Paragraphs>140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رهبانية القلبين الأقدسين </vt:lpstr>
      <vt:lpstr>PowerPoint Presentation</vt:lpstr>
      <vt:lpstr>اللِّقاءُ السّادِس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السّادِسِ أَسَاسِيّ اللِّقاءُ السّادِس</dc:title>
  <dc:creator>Michel Haddad</dc:creator>
  <cp:lastModifiedBy>Michel Haddad (Prof)</cp:lastModifiedBy>
  <cp:revision>138</cp:revision>
  <dcterms:created xsi:type="dcterms:W3CDTF">2020-06-11T06:09:44Z</dcterms:created>
  <dcterms:modified xsi:type="dcterms:W3CDTF">2021-12-29T22:12:57Z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73296245-85FE-44E8-A017-8B0D14E1F9AE</vt:lpwstr>
  </property>
  <property fmtid="{D5CDD505-2E9C-101B-9397-08002B2CF9AE}" pid="3" name="ArticulatePath">
    <vt:lpwstr>eb6-renc-06</vt:lpwstr>
  </property>
</Properties>
</file>