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1"/>
  </p:notesMasterIdLst>
  <p:sldIdLst>
    <p:sldId id="269" r:id="rId2"/>
    <p:sldId id="256" r:id="rId3"/>
    <p:sldId id="281" r:id="rId4"/>
    <p:sldId id="270" r:id="rId5"/>
    <p:sldId id="282" r:id="rId6"/>
    <p:sldId id="271" r:id="rId7"/>
    <p:sldId id="258" r:id="rId8"/>
    <p:sldId id="259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2" r:id="rId17"/>
    <p:sldId id="275" r:id="rId18"/>
    <p:sldId id="290" r:id="rId19"/>
    <p:sldId id="276" r:id="rId20"/>
    <p:sldId id="277" r:id="rId21"/>
    <p:sldId id="292" r:id="rId22"/>
    <p:sldId id="291" r:id="rId23"/>
    <p:sldId id="278" r:id="rId24"/>
    <p:sldId id="294" r:id="rId25"/>
    <p:sldId id="295" r:id="rId26"/>
    <p:sldId id="293" r:id="rId27"/>
    <p:sldId id="279" r:id="rId28"/>
    <p:sldId id="296" r:id="rId29"/>
    <p:sldId id="260" r:id="rId30"/>
    <p:sldId id="261" r:id="rId31"/>
    <p:sldId id="297" r:id="rId32"/>
    <p:sldId id="262" r:id="rId33"/>
    <p:sldId id="301" r:id="rId34"/>
    <p:sldId id="298" r:id="rId35"/>
    <p:sldId id="263" r:id="rId36"/>
    <p:sldId id="300" r:id="rId37"/>
    <p:sldId id="299" r:id="rId38"/>
    <p:sldId id="264" r:id="rId39"/>
    <p:sldId id="302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42E49-7C6C-4BBC-B878-1E33EA9BE3AF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8E198-B468-42A9-9A6A-D97DEE28B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9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1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6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7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3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5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0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4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1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24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9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9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13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5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2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7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3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7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8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7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8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1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8E198-B468-42A9-9A6A-D97DEE28B1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60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74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A03B-2E41-4058-AAB9-DC804A77B8D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B7AD2D4-EA16-4B0E-9BAA-81F221E42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0728"/>
            <a:ext cx="8118272" cy="4293461"/>
          </a:xfrm>
        </p:spPr>
        <p:txBody>
          <a:bodyPr/>
          <a:lstStyle/>
          <a:p>
            <a:pPr algn="ctr" rtl="1"/>
            <a:r>
              <a:rPr lang="ar-LB" sz="4400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sz="4400" b="1" dirty="0">
                <a:solidFill>
                  <a:schemeClr val="accent2">
                    <a:lumMod val="75000"/>
                  </a:schemeClr>
                </a:solidFill>
              </a:rPr>
              <a:t>رُهبانِيَّةُ القَلبَينِ الأقدَسَين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29" y="4390584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أَساسِيّ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6632"/>
            <a:ext cx="3923154" cy="1222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2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09" y="4269430"/>
            <a:ext cx="4572000" cy="257026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403648" y="332656"/>
            <a:ext cx="6840760" cy="3672408"/>
          </a:xfrm>
          <a:prstGeom prst="cloudCallout">
            <a:avLst>
              <a:gd name="adj1" fmla="val -41551"/>
              <a:gd name="adj2" fmla="val 6764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2"/>
                </a:solidFill>
              </a:rPr>
              <a:t>بْرافو ومين كَمان بَشّرهن المَلاك غَير مَريَم؟</a:t>
            </a:r>
          </a:p>
          <a:p>
            <a:pPr algn="ctr" rtl="1"/>
            <a:r>
              <a:rPr lang="ar-LB" sz="3200" b="1" dirty="0">
                <a:solidFill>
                  <a:schemeClr val="tx2"/>
                </a:solidFill>
              </a:rPr>
              <a:t>خَلّونا نِسمَع شو بيخَبّرنا الكْتاب المقَدّس!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2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0" y="1052736"/>
            <a:ext cx="3685084" cy="5616624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/>
              <a:t>بِيقُول التّقْلِيد إنُّو لُوقَا التَقَى بِمَريَم إِمْ يَسوع وأَخَذْ مِنها المَعلومَات اللّي ما حَدَا خَبّرَها غَيرُو.</a:t>
            </a:r>
            <a:endParaRPr lang="ar-LB" sz="3200" dirty="0"/>
          </a:p>
          <a:p>
            <a:pPr algn="r" rtl="1"/>
            <a:r>
              <a:rPr lang="ar-SA" sz="3200" dirty="0"/>
              <a:t>هُوّي يَلِّلي خبَّرْنَا عَنْ بِشارَة المَلاك بِيوحَنَّا المَعمَدان </a:t>
            </a:r>
            <a:r>
              <a:rPr lang="ar-SA" sz="3200" b="1" dirty="0"/>
              <a:t>لَزَكَرِّيَا بالهَيكَلْ  وبِشارَة مَريَم</a:t>
            </a:r>
            <a:r>
              <a:rPr lang="ar-SA" dirty="0"/>
              <a:t>. </a:t>
            </a:r>
            <a:endParaRPr lang="ar-L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962" y="0"/>
            <a:ext cx="54864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389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980728"/>
            <a:ext cx="2592288" cy="5616624"/>
          </a:xfrm>
        </p:spPr>
        <p:txBody>
          <a:bodyPr>
            <a:normAutofit/>
          </a:bodyPr>
          <a:lstStyle/>
          <a:p>
            <a:pPr algn="ctr" rtl="1"/>
            <a:r>
              <a:rPr lang="ar-SA" sz="4000" dirty="0"/>
              <a:t>والإنْجيلِي مَتّى بِيخَبِّرْنَا عن </a:t>
            </a:r>
            <a:r>
              <a:rPr lang="ar-SA" sz="4000" b="1" dirty="0"/>
              <a:t>بِشارَة المَلاك لَيُوسِف</a:t>
            </a:r>
            <a:r>
              <a:rPr lang="en-US" sz="4000" b="1" dirty="0"/>
              <a:t>…</a:t>
            </a:r>
          </a:p>
          <a:p>
            <a:pPr algn="ctr" rtl="1"/>
            <a:r>
              <a:rPr lang="ar-LB" sz="3200" b="1" dirty="0"/>
              <a:t>سْمَعوا</a:t>
            </a:r>
            <a:endParaRPr lang="ar-L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92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87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 flipH="1">
            <a:off x="10889" y="0"/>
            <a:ext cx="9144000" cy="6858000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5" y="0"/>
            <a:ext cx="9096705" cy="682253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5437237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لمَّا مَريَم كِانِتْ مخْطُوبِة لَ يُوسف وَقبَلْ ما يِسكْنُوا سوَا، كانِتْ حِبْلِي بِفِعل الرُّوح القُدس. بَسْ يوسف خَطِيبَها اللّي كِان رِجَّال تَقِي، وبَدُّو يِستِرَا، قَر</a:t>
            </a:r>
            <a:r>
              <a:rPr lang="ar-LB" sz="2800" dirty="0"/>
              <a:t>ّ</a:t>
            </a:r>
            <a:r>
              <a:rPr lang="ar-SA" sz="2800" dirty="0"/>
              <a:t>رْ يطَلِّقَا بالسِّرْ</a:t>
            </a:r>
            <a:r>
              <a:rPr lang="en-US" sz="28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46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56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1124744"/>
            <a:ext cx="8229600" cy="492941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000" dirty="0"/>
              <a:t>ووَقِتْ اللّي كان عَمْ بِفَكِّرْ بِها الشِّي ظَهَرْ ع</a:t>
            </a:r>
            <a:r>
              <a:rPr lang="ar-LB" sz="3000" dirty="0"/>
              <a:t>َ</a:t>
            </a:r>
            <a:r>
              <a:rPr lang="ar-SA" sz="3000" dirty="0"/>
              <a:t>ليه مَلاك الرَّبّ بالحِلِمْ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52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11960" y="35471"/>
            <a:ext cx="2448272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>
                <a:solidFill>
                  <a:schemeClr val="tx2"/>
                </a:solidFill>
              </a:rPr>
              <a:t>وقَلّو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83568" y="3140968"/>
            <a:ext cx="5184576" cy="3456384"/>
          </a:xfrm>
          <a:prstGeom prst="cloudCallout">
            <a:avLst>
              <a:gd name="adj1" fmla="val 65806"/>
              <a:gd name="adj2" fmla="val -903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chemeClr val="tx2"/>
              </a:solidFill>
            </a:endParaRPr>
          </a:p>
          <a:p>
            <a:pPr algn="ctr"/>
            <a:r>
              <a:rPr lang="ar-LB" sz="3000" dirty="0">
                <a:solidFill>
                  <a:schemeClr val="tx2"/>
                </a:solidFill>
              </a:rPr>
              <a:t>يا </a:t>
            </a:r>
            <a:r>
              <a:rPr lang="ar-SA" sz="3000" dirty="0">
                <a:solidFill>
                  <a:schemeClr val="tx2"/>
                </a:solidFill>
              </a:rPr>
              <a:t>يُوسِف ابِن داوُد، ما تْخَاف تِاخِدَا لَ مَرْتَكْ مَريَم</a:t>
            </a:r>
            <a:r>
              <a:rPr lang="ar-LB" sz="3000" dirty="0">
                <a:solidFill>
                  <a:schemeClr val="tx2"/>
                </a:solidFill>
              </a:rPr>
              <a:t> </a:t>
            </a:r>
            <a:r>
              <a:rPr lang="ar-LB" sz="2800" dirty="0">
                <a:solidFill>
                  <a:schemeClr val="tx2"/>
                </a:solidFill>
              </a:rPr>
              <a:t>لأنّو </a:t>
            </a:r>
            <a:r>
              <a:rPr lang="ar-SA" sz="2800" dirty="0">
                <a:solidFill>
                  <a:schemeClr val="tx2"/>
                </a:solidFill>
              </a:rPr>
              <a:t>الجَنِين يَلِّي بِبَطنَا جِايِي من الرُّوح القُدُس</a:t>
            </a:r>
            <a:r>
              <a:rPr lang="ar-LB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3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61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0" y="0"/>
            <a:ext cx="9036496" cy="685514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07504" y="0"/>
            <a:ext cx="5472608" cy="2564904"/>
          </a:xfrm>
          <a:prstGeom prst="cloudCallout">
            <a:avLst>
              <a:gd name="adj1" fmla="val 89231"/>
              <a:gd name="adj2" fmla="val 2458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>
                <a:solidFill>
                  <a:schemeClr val="tx1"/>
                </a:solidFill>
              </a:rPr>
              <a:t>ورَحْ تْجِيبْ صَبِي، تْسَمِّيه يَسوع، وهُوِّي الرَّحْ يخَلِّصْ شَعبُو من خَطايَاه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34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0" y="2852"/>
            <a:ext cx="9140197" cy="68551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777880"/>
            <a:ext cx="7200800" cy="10801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LB" sz="3200" dirty="0"/>
              <a:t>ب</a:t>
            </a:r>
            <a:r>
              <a:rPr lang="ar-SA" sz="3200" dirty="0"/>
              <a:t>سْ قِامْ يُوسِفْ من النَّوم، عِمِلْ مِتِلْ ما أمَرُو مَلاكِ الرَّبّ ورَاح جِاب عَرُوسْتُو لَ عِندُو عَ البَيت وبِدُون مَا يَعْرِفَا يعني يقَرِّب منَّا، جِابِتْ صَبِي وسَمّاه يَسوع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44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" y="4437112"/>
            <a:ext cx="4572000" cy="2570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187624" y="260648"/>
            <a:ext cx="7416824" cy="4248472"/>
          </a:xfrm>
          <a:prstGeom prst="cloudCallout">
            <a:avLst>
              <a:gd name="adj1" fmla="val -31922"/>
              <a:gd name="adj2" fmla="val 56756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>
                <a:solidFill>
                  <a:schemeClr val="tx1"/>
                </a:solidFill>
              </a:rPr>
              <a:t>ه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البِشارَات مْهِمِّة. تَعُو سَوا نِتْعَمّق بِسرّ بِشارَة مَريَم ونْشُوف كيفْ صَار هَالشِّي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500" dirty="0">
                <a:solidFill>
                  <a:schemeClr val="tx1"/>
                </a:solidFill>
              </a:rPr>
              <a:t>ب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دّي أُطلُبْ مِنْ (يُسمّي بعض التّلاميذ) أنّ يِنْتِبْهُوا </a:t>
            </a:r>
            <a:r>
              <a:rPr lang="ar-SA" sz="2500" b="1" dirty="0">
                <a:solidFill>
                  <a:schemeClr val="tx1"/>
                </a:solidFill>
              </a:rPr>
              <a:t>لَقَول المَلاك. </a:t>
            </a:r>
            <a:endParaRPr lang="ar-LB" sz="2500" b="1" dirty="0">
              <a:solidFill>
                <a:schemeClr val="tx1"/>
              </a:solidFill>
            </a:endParaRPr>
          </a:p>
          <a:p>
            <a:pPr algn="ctr" rtl="1"/>
            <a:r>
              <a:rPr lang="ar-SA" sz="2500" dirty="0">
                <a:solidFill>
                  <a:schemeClr val="tx1"/>
                </a:solidFill>
              </a:rPr>
              <a:t>بدّي أُطلُبْ مِنْ (يُسمّي آخرين)  ينتِبْهوا </a:t>
            </a:r>
            <a:r>
              <a:rPr lang="ar-SA" sz="2500" b="1" dirty="0">
                <a:solidFill>
                  <a:schemeClr val="tx1"/>
                </a:solidFill>
              </a:rPr>
              <a:t>لَجَواب م</a:t>
            </a:r>
            <a:r>
              <a:rPr lang="ar-LB" sz="2500" b="1" dirty="0">
                <a:solidFill>
                  <a:schemeClr val="tx1"/>
                </a:solidFill>
              </a:rPr>
              <a:t>َ</a:t>
            </a:r>
            <a:r>
              <a:rPr lang="ar-SA" sz="2500" b="1" dirty="0">
                <a:solidFill>
                  <a:schemeClr val="tx1"/>
                </a:solidFill>
              </a:rPr>
              <a:t>ريم</a:t>
            </a:r>
            <a:r>
              <a:rPr lang="ar-SA" sz="2500" dirty="0">
                <a:solidFill>
                  <a:schemeClr val="tx1"/>
                </a:solidFill>
              </a:rPr>
              <a:t> </a:t>
            </a:r>
            <a:endParaRPr lang="ar-LB" sz="2500" dirty="0">
              <a:solidFill>
                <a:schemeClr val="tx1"/>
              </a:solidFill>
            </a:endParaRPr>
          </a:p>
          <a:p>
            <a:pPr algn="ctr" rtl="1"/>
            <a:r>
              <a:rPr lang="ar-SA" sz="2500" dirty="0">
                <a:solidFill>
                  <a:schemeClr val="tx1"/>
                </a:solidFill>
              </a:rPr>
              <a:t>وإنتُو (يُسمّي آخ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رين) </a:t>
            </a:r>
            <a:r>
              <a:rPr lang="ar-SA" sz="2500" b="1" dirty="0">
                <a:solidFill>
                  <a:schemeClr val="tx1"/>
                </a:solidFill>
              </a:rPr>
              <a:t>لمَوقَف م</a:t>
            </a:r>
            <a:r>
              <a:rPr lang="ar-LB" sz="2500" b="1" dirty="0">
                <a:solidFill>
                  <a:schemeClr val="tx1"/>
                </a:solidFill>
              </a:rPr>
              <a:t>َ</a:t>
            </a:r>
            <a:r>
              <a:rPr lang="ar-SA" sz="2500" b="1" dirty="0">
                <a:solidFill>
                  <a:schemeClr val="tx1"/>
                </a:solidFill>
              </a:rPr>
              <a:t>ري</a:t>
            </a:r>
            <a:r>
              <a:rPr lang="ar-LB" sz="2500" b="1" dirty="0">
                <a:solidFill>
                  <a:schemeClr val="tx1"/>
                </a:solidFill>
              </a:rPr>
              <a:t>َ</a:t>
            </a:r>
            <a:r>
              <a:rPr lang="ar-SA" sz="2500" b="1" dirty="0">
                <a:solidFill>
                  <a:schemeClr val="tx1"/>
                </a:solidFill>
              </a:rPr>
              <a:t>م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237281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"/>
            <a:ext cx="9180512" cy="68579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75648" y="0"/>
            <a:ext cx="316835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بِشارَةُ مريَم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ar-SA" sz="2000" dirty="0">
                <a:solidFill>
                  <a:schemeClr val="tx1"/>
                </a:solidFill>
              </a:rPr>
              <a:t>لوقا ١/٢٦-٣٨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692696"/>
            <a:ext cx="550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وبالشَّهر السَّادِسْ، اللّه بَعَتْ المَلاكْ جِبْراَئيل عَ مَدِينِي بالجَلِيل إسْمَا النَّاصرَا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5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maksour\Desktop\Travail online 2020\liste des livres pour ecran\EB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65892"/>
            <a:ext cx="4824536" cy="67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322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" y="6274"/>
            <a:ext cx="9135633" cy="6851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" y="116632"/>
            <a:ext cx="5123578" cy="15121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3000" dirty="0"/>
              <a:t>ل</a:t>
            </a:r>
            <a:r>
              <a:rPr lang="ar-SA" sz="3000" dirty="0"/>
              <a:t>عِندْ صَبِيّة مَخْطُوبِي لَ رِجّال مِنْ بَيتْ دَاوُد إسْمُو يُوسِف، وإسم الصَبِيِّة العَدْرَا مريَم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41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"/>
            <a:ext cx="9136014" cy="68520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3848" y="332656"/>
            <a:ext cx="30684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b="1" dirty="0"/>
              <a:t>فِات لَ عِنْدَا وقَلاّ </a:t>
            </a:r>
            <a:endParaRPr lang="en-US" sz="3000" b="1" dirty="0"/>
          </a:p>
        </p:txBody>
      </p:sp>
      <p:sp>
        <p:nvSpPr>
          <p:cNvPr id="5" name="Cloud Callout 4"/>
          <p:cNvSpPr/>
          <p:nvPr/>
        </p:nvSpPr>
        <p:spPr>
          <a:xfrm>
            <a:off x="2843808" y="3501008"/>
            <a:ext cx="4032448" cy="2160240"/>
          </a:xfrm>
          <a:prstGeom prst="cloudCallout">
            <a:avLst>
              <a:gd name="adj1" fmla="val -54847"/>
              <a:gd name="adj2" fmla="val -1220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إفْرَحِي، يا مِتْلانِي من النِّعمِي، اللَّه مَعِك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16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7384"/>
            <a:ext cx="9180512" cy="68853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04664"/>
            <a:ext cx="6768752" cy="136815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LB" sz="3000" b="1" dirty="0"/>
              <a:t>ت</a:t>
            </a:r>
            <a:r>
              <a:rPr lang="ar-SA" sz="3000" b="1" dirty="0"/>
              <a:t>لَبّكِتْ مَريَم من حَكِي المَلاك، وصَارِتْ تْفَكرّ، شُو مِعنَى هَالسَّلام</a:t>
            </a:r>
            <a:r>
              <a:rPr lang="en-US" b="1" dirty="0"/>
              <a:t>!...«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05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66" y="-1"/>
            <a:ext cx="9154865" cy="68661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4168" y="188640"/>
            <a:ext cx="2008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b="1" dirty="0"/>
              <a:t>قَلاّ المَلاك </a:t>
            </a:r>
            <a:endParaRPr lang="en-US" sz="3000" b="1" dirty="0"/>
          </a:p>
        </p:txBody>
      </p:sp>
      <p:sp>
        <p:nvSpPr>
          <p:cNvPr id="6" name="Cloud Callout 5"/>
          <p:cNvSpPr/>
          <p:nvPr/>
        </p:nvSpPr>
        <p:spPr>
          <a:xfrm>
            <a:off x="4732610" y="980728"/>
            <a:ext cx="4392488" cy="2952328"/>
          </a:xfrm>
          <a:prstGeom prst="cloudCallout">
            <a:avLst>
              <a:gd name="adj1" fmla="val 35649"/>
              <a:gd name="adj2" fmla="val -6634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ما تْخَافِي يا مَريَم، لِ أَنوّ أللّه، نِعم عَليكِي. رَحْ تِحْبَلِي، وتْجِيبِي صَبي، وتْسَمّيه يَسوع</a:t>
            </a:r>
            <a:r>
              <a:rPr lang="ar-SA" sz="2800" dirty="0"/>
              <a:t>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2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4168" y="188640"/>
            <a:ext cx="2008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b="1" dirty="0"/>
              <a:t>قَلاّ المَلاك </a:t>
            </a:r>
            <a:endParaRPr lang="en-US" sz="3000" b="1" dirty="0"/>
          </a:p>
        </p:txBody>
      </p:sp>
      <p:sp>
        <p:nvSpPr>
          <p:cNvPr id="6" name="Cloud Callout 5"/>
          <p:cNvSpPr/>
          <p:nvPr/>
        </p:nvSpPr>
        <p:spPr>
          <a:xfrm>
            <a:off x="395536" y="1196752"/>
            <a:ext cx="2952328" cy="4320480"/>
          </a:xfrm>
          <a:prstGeom prst="cloudCallout">
            <a:avLst>
              <a:gd name="adj1" fmla="val -41916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ورَحْ يكُونْ عَظِيم، ويَسمُّوه إبِن أللَّه، والرَّب الإلِه رَحْ يَعْطِيه عَرش بَيّو دَاوُد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802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15808" y="0"/>
            <a:ext cx="172819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b="1" dirty="0"/>
              <a:t>قِالِتْ</a:t>
            </a:r>
            <a:r>
              <a:rPr lang="en-US" sz="3000" b="1" dirty="0"/>
              <a:t> </a:t>
            </a:r>
            <a:r>
              <a:rPr lang="ar-SA" sz="3000" b="1" dirty="0"/>
              <a:t>مريَم</a:t>
            </a:r>
            <a:endParaRPr lang="ar-LB" sz="3000" b="1" dirty="0"/>
          </a:p>
          <a:p>
            <a:pPr algn="ctr" rtl="1"/>
            <a:r>
              <a:rPr lang="ar-SA" sz="3000" b="1" dirty="0"/>
              <a:t>للمَلاك</a:t>
            </a:r>
            <a:endParaRPr lang="en-US" sz="3000" b="1" dirty="0"/>
          </a:p>
        </p:txBody>
      </p:sp>
      <p:sp>
        <p:nvSpPr>
          <p:cNvPr id="2" name="Oval Callout 1"/>
          <p:cNvSpPr/>
          <p:nvPr/>
        </p:nvSpPr>
        <p:spPr>
          <a:xfrm>
            <a:off x="323528" y="3284984"/>
            <a:ext cx="4248472" cy="1872208"/>
          </a:xfrm>
          <a:prstGeom prst="wedgeEllipseCallout">
            <a:avLst>
              <a:gd name="adj1" fmla="val 23895"/>
              <a:gd name="adj2" fmla="val -84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كِيفْ بَدّو يصِيرْ هالشِّي، وأنَا ما بَعرِفْ رِجّال؟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567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7684"/>
            <a:ext cx="9505056" cy="6840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96752"/>
            <a:ext cx="6347714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3059832" y="260648"/>
            <a:ext cx="5400600" cy="2376264"/>
          </a:xfrm>
          <a:prstGeom prst="cloudCallout">
            <a:avLst>
              <a:gd name="adj1" fmla="val -59906"/>
              <a:gd name="adj2" fmla="val 662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>
                <a:solidFill>
                  <a:schemeClr val="tx1"/>
                </a:solidFill>
              </a:rPr>
              <a:t>الرُّوح القُ</a:t>
            </a:r>
            <a:r>
              <a:rPr lang="ar-LB" sz="2500" dirty="0">
                <a:solidFill>
                  <a:schemeClr val="tx1"/>
                </a:solidFill>
              </a:rPr>
              <a:t>د</a:t>
            </a:r>
            <a:r>
              <a:rPr lang="ar-SA" sz="2500" dirty="0">
                <a:solidFill>
                  <a:schemeClr val="tx1"/>
                </a:solidFill>
              </a:rPr>
              <a:t>س رَحْ يِحلّ عَليكِي، وقُدرِة أللّه بِتْغَطِّيكِي. ولَ هَالسَّبَبْ، المَولُودْ رَحْ يكُونْ قُدُّوس، ويِتْسِمّا إبن أللّه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592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1" y="-339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4288" y="188640"/>
            <a:ext cx="18822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/>
              <a:t>قاَلتْ مَريَم</a:t>
            </a:r>
            <a:endParaRPr lang="ar-LB" sz="3200" dirty="0"/>
          </a:p>
          <a:p>
            <a:r>
              <a:rPr lang="ar-SA" sz="3200" dirty="0"/>
              <a:t> للمَلاك :</a:t>
            </a:r>
            <a:endParaRPr lang="en-US" sz="3200" dirty="0"/>
          </a:p>
        </p:txBody>
      </p:sp>
      <p:sp>
        <p:nvSpPr>
          <p:cNvPr id="6" name="Oval Callout 5"/>
          <p:cNvSpPr/>
          <p:nvPr/>
        </p:nvSpPr>
        <p:spPr>
          <a:xfrm>
            <a:off x="467544" y="3501008"/>
            <a:ext cx="4248472" cy="1872208"/>
          </a:xfrm>
          <a:prstGeom prst="wedgeEllipseCallout">
            <a:avLst>
              <a:gd name="adj1" fmla="val 50463"/>
              <a:gd name="adj2" fmla="val -13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أنَا خِادْمِة الرَّبّ، ونْشلاّ يصِرْلِي مِتِلْ مَ إنْت قِلت.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166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55776" y="404664"/>
            <a:ext cx="5616624" cy="2592288"/>
          </a:xfrm>
          <a:prstGeom prst="cloudCallout">
            <a:avLst>
              <a:gd name="adj1" fmla="val -39255"/>
              <a:gd name="adj2" fmla="val 95308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مِن بَعد ما سْمِعنا </a:t>
            </a:r>
            <a:r>
              <a:rPr lang="ar-SA" sz="3200" dirty="0">
                <a:solidFill>
                  <a:schemeClr val="tx1"/>
                </a:solidFill>
              </a:rPr>
              <a:t>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البِشارَات </a:t>
            </a:r>
            <a:r>
              <a:rPr lang="ar-LB" sz="3200" dirty="0">
                <a:solidFill>
                  <a:schemeClr val="tx1"/>
                </a:solidFill>
              </a:rPr>
              <a:t>ال</a:t>
            </a:r>
            <a:r>
              <a:rPr lang="ar-SA" sz="3200" dirty="0">
                <a:solidFill>
                  <a:schemeClr val="tx1"/>
                </a:solidFill>
              </a:rPr>
              <a:t>مْهِمِّة.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جَرْبوا عْمِلوا هَالنّشاطات!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" y="3501008"/>
            <a:ext cx="6237147" cy="3506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346817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9717" y="-1169718"/>
            <a:ext cx="6804564" cy="9144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3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696" y="586862"/>
            <a:ext cx="506201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50000"/>
                  </a:schemeClr>
                </a:solidFill>
              </a:rPr>
              <a:t>اللِّقاءُ السّابِع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694435"/>
            <a:ext cx="6916497" cy="2163565"/>
          </a:xfrm>
        </p:spPr>
        <p:txBody>
          <a:bodyPr>
            <a:normAutofit/>
          </a:bodyPr>
          <a:lstStyle/>
          <a:p>
            <a:pPr algn="ctr" rtl="1"/>
            <a:r>
              <a:rPr lang="ar-LB" sz="3750" b="1" dirty="0">
                <a:solidFill>
                  <a:schemeClr val="accent1">
                    <a:lumMod val="50000"/>
                  </a:schemeClr>
                </a:solidFill>
              </a:rPr>
              <a:t>«السَّلامُ عَلَيكِ يا مَريَم»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7083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0272" y="1844824"/>
            <a:ext cx="1944216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b="1" dirty="0"/>
              <a:t>أَجدُ الصّورَةَ الدَّخيلة...</a:t>
            </a:r>
          </a:p>
          <a:p>
            <a:pPr algn="ctr" rtl="1"/>
            <a:r>
              <a:rPr lang="ar-LB" sz="2800" b="1" dirty="0"/>
              <a:t>الثّلاث الأخرَى تُعبّرُ عَن أَيّ حَدَث؟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Dataserver\cer\All\Rima Fares Eid\Christine rima\الكتروني كانون الاول\eb6\New EB6\Untitled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" y="116632"/>
            <a:ext cx="699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78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55776" y="404664"/>
            <a:ext cx="5616624" cy="2592288"/>
          </a:xfrm>
          <a:prstGeom prst="cloudCallout">
            <a:avLst>
              <a:gd name="adj1" fmla="val -41209"/>
              <a:gd name="adj2" fmla="val 88254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مِن هَاللِّقاء الحْلو لازِم نِتذَكَّر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" y="3501008"/>
            <a:ext cx="6237147" cy="3506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360437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\\Dataserver\cer\All\Rima Fares Eid\Christine rima\الكتروني كانون الاول\eb6\New EB6\Untitled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34993"/>
            <a:ext cx="9161463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011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\\Dataserver\cer\All\Rima Fares Eid\Christine rima\الكتروني كانون الاول\eb6\New EB6\Untitled0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03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079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475656" y="476672"/>
            <a:ext cx="6984776" cy="2592288"/>
          </a:xfrm>
          <a:prstGeom prst="cloudCallout">
            <a:avLst>
              <a:gd name="adj1" fmla="val -26161"/>
              <a:gd name="adj2" fmla="val 85432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وهَلَّق كِلّ واحَد فيكُن ينَقّي عِبارَة مِن هَالعِبارات ويْقولها عَ صَوت عالي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" y="3501008"/>
            <a:ext cx="6237147" cy="3506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068901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\\Dataserver\cer\All\Rima Fares Eid\Christine rima\الكتروني كانون الاول\eb6\New EB6\Untitled07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23748">
            <a:off x="364803" y="337331"/>
            <a:ext cx="7860919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524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07704" y="476672"/>
            <a:ext cx="5616624" cy="2592288"/>
          </a:xfrm>
          <a:prstGeom prst="cloudCallout">
            <a:avLst>
              <a:gd name="adj1" fmla="val -29161"/>
              <a:gd name="adj2" fmla="val 86490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ومنِختُم بِهَالصَّلاة وهَالتّرنيمِة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" y="3501008"/>
            <a:ext cx="6237147" cy="3506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399265"/>
      </p:ext>
    </p:extLst>
  </p:cSld>
  <p:clrMapOvr>
    <a:masterClrMapping/>
  </p:clrMapOvr>
  <p:transition spd="slow"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\\Dataserver\cer\All\Rima Fares Eid\Christine rima\الكتروني كانون الاول\eb6\New EB6\Untitled0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813" y="6350"/>
            <a:ext cx="6808787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21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\\Dataserver\cer\All\Rima Fares Eid\Christine rima\الكتروني كانون الاول\eb6\New EB6\Untitled0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13" y="161925"/>
            <a:ext cx="754697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250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07704" y="476672"/>
            <a:ext cx="5616624" cy="2592288"/>
          </a:xfrm>
          <a:prstGeom prst="cloudCallout">
            <a:avLst>
              <a:gd name="adj1" fmla="val -28022"/>
              <a:gd name="adj2" fmla="val 87548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إلى اللِّقاء!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مْنِلتِقي الأسْبوع المُقبِل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" y="3501008"/>
            <a:ext cx="6237147" cy="3506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8163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09" y="4269430"/>
            <a:ext cx="4572000" cy="257026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403649" y="188640"/>
            <a:ext cx="6624736" cy="3456384"/>
          </a:xfrm>
          <a:prstGeom prst="cloudCallout">
            <a:avLst>
              <a:gd name="adj1" fmla="val -31846"/>
              <a:gd name="adj2" fmla="val 8939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2"/>
                </a:solidFill>
              </a:rPr>
              <a:t>سَلام المَسيح كيفكُن اليَوم؟ انْشالله مَبْسوطين إِنّو رَح نِلتِقي مِن جْديد؟ </a:t>
            </a:r>
            <a:endParaRPr lang="en-US" sz="38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772816"/>
            <a:ext cx="8367825" cy="5219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691680" y="332656"/>
            <a:ext cx="5544616" cy="2304256"/>
          </a:xfrm>
          <a:prstGeom prst="wedgeRoundRectCallout">
            <a:avLst>
              <a:gd name="adj1" fmla="val -31140"/>
              <a:gd name="adj2" fmla="val 7242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لِقاءْنا اليَوم كْتير حِلو بَدْنا</a:t>
            </a:r>
          </a:p>
          <a:p>
            <a:pPr algn="ctr" rtl="1"/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نِلتِقي بِإمّنا مريَم ونِ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كت</a:t>
            </a:r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شِف شَخص</a:t>
            </a:r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يّ</a:t>
            </a:r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تها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الطَّيّعَة ب</a:t>
            </a:r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ين </a:t>
            </a:r>
            <a:r>
              <a:rPr lang="ar-L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إيدَيْن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اللَّه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9085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11760" y="332656"/>
            <a:ext cx="5700712" cy="3374639"/>
          </a:xfrm>
          <a:prstGeom prst="cloudCallout">
            <a:avLst>
              <a:gd name="adj1" fmla="val -36031"/>
              <a:gd name="adj2" fmla="val 74422"/>
            </a:avLst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908720"/>
            <a:ext cx="5057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solidFill>
                  <a:schemeClr val="tx2"/>
                </a:solidFill>
              </a:rPr>
              <a:t>بِالبِداية شوفو ولْاد مِتِلكُن شو قالوا إِنّن بيَعرْفوا عَن عُنوان اللّقاء:</a:t>
            </a:r>
          </a:p>
          <a:p>
            <a:pPr algn="ctr" rtl="1"/>
            <a:r>
              <a:rPr lang="ar-LB" sz="3600" dirty="0">
                <a:solidFill>
                  <a:schemeClr val="tx2"/>
                </a:solidFill>
              </a:rPr>
              <a:t>«السّلامُ عَلَيكِ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" y="4437112"/>
            <a:ext cx="4572000" cy="2570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28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68784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\\Dataserver\cer\All\Rima Fares Eid\Christine rima\الكتروني كانون الاول\eb6\New EB6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057830"/>
            <a:ext cx="4394092" cy="33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taserver\cer\All\Rima Fares Eid\Christine rima\الكتروني كانون الاول\eb6\New EB6\Untitled0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54" y="669797"/>
            <a:ext cx="434657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87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\\Dataserver\cer\All\Rima Fares Eid\Christine rima\الكتروني كانون الاول\eb6\New EB6\Untitled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2700"/>
            <a:ext cx="913765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44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0" y="980728"/>
            <a:ext cx="4702293" cy="5975530"/>
          </a:xfrm>
        </p:spPr>
      </p:pic>
      <p:sp>
        <p:nvSpPr>
          <p:cNvPr id="5" name="Rounded Rectangular Callout 4"/>
          <p:cNvSpPr/>
          <p:nvPr/>
        </p:nvSpPr>
        <p:spPr>
          <a:xfrm>
            <a:off x="5076056" y="188640"/>
            <a:ext cx="3888432" cy="2736304"/>
          </a:xfrm>
          <a:prstGeom prst="wedgeRoundRectCallout">
            <a:avLst>
              <a:gd name="adj1" fmla="val -90178"/>
              <a:gd name="adj2" fmla="val 3184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2"/>
                </a:solidFill>
              </a:rPr>
              <a:t>هَيدي العِبارَة يَلّي قالَها المَلاك</a:t>
            </a:r>
          </a:p>
          <a:p>
            <a:pPr algn="ctr" rtl="1"/>
            <a:r>
              <a:rPr lang="ar-LB" sz="3200" dirty="0">
                <a:solidFill>
                  <a:schemeClr val="tx2"/>
                </a:solidFill>
              </a:rPr>
              <a:t>أَوّل شي لَمَريَم لَمّا بَشَّرها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830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4A7D2C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550</Words>
  <Application>Microsoft Office PowerPoint</Application>
  <PresentationFormat>On-screen Show (4:3)</PresentationFormat>
  <Paragraphs>95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القَلبَينِ الأقدَسَين   </vt:lpstr>
      <vt:lpstr>PowerPoint Presentation</vt:lpstr>
      <vt:lpstr>اللِّقاءُ السّابِع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السّادِسِ أَسَاسِيّ اللِّقاءُ السّابِع</dc:title>
  <dc:creator>Michel Haddad</dc:creator>
  <cp:lastModifiedBy>Michel Haddad (Prof)</cp:lastModifiedBy>
  <cp:revision>24</cp:revision>
  <dcterms:created xsi:type="dcterms:W3CDTF">2020-12-16T07:45:30Z</dcterms:created>
  <dcterms:modified xsi:type="dcterms:W3CDTF">2022-02-04T21:01:12Z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B2FCA8C8-45DF-4978-B587-C7A6436B18CC</vt:lpwstr>
  </property>
  <property fmtid="{D5CDD505-2E9C-101B-9397-08002B2CF9AE}" pid="3" name="ArticulatePath">
    <vt:lpwstr>eb6-renc-07</vt:lpwstr>
  </property>
</Properties>
</file>