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tags/tag40.xml" ContentType="application/vnd.openxmlformats-officedocument.presentationml.tags+xml"/>
  <Override PartName="/ppt/notesSlides/notesSlide39.xml" ContentType="application/vnd.openxmlformats-officedocument.presentationml.notesSlide+xml"/>
  <Override PartName="/ppt/tags/tag41.xml" ContentType="application/vnd.openxmlformats-officedocument.presentationml.tags+xml"/>
  <Override PartName="/ppt/notesSlides/notesSlide40.xml" ContentType="application/vnd.openxmlformats-officedocument.presentationml.notesSlide+xml"/>
  <Override PartName="/ppt/tags/tag42.xml" ContentType="application/vnd.openxmlformats-officedocument.presentationml.tags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43"/>
  </p:notesMasterIdLst>
  <p:sldIdLst>
    <p:sldId id="257" r:id="rId2"/>
    <p:sldId id="331" r:id="rId3"/>
    <p:sldId id="258" r:id="rId4"/>
    <p:sldId id="301" r:id="rId5"/>
    <p:sldId id="289" r:id="rId6"/>
    <p:sldId id="259" r:id="rId7"/>
    <p:sldId id="290" r:id="rId8"/>
    <p:sldId id="380" r:id="rId9"/>
    <p:sldId id="303" r:id="rId10"/>
    <p:sldId id="343" r:id="rId11"/>
    <p:sldId id="381" r:id="rId12"/>
    <p:sldId id="428" r:id="rId13"/>
    <p:sldId id="429" r:id="rId14"/>
    <p:sldId id="430" r:id="rId15"/>
    <p:sldId id="431" r:id="rId16"/>
    <p:sldId id="432" r:id="rId17"/>
    <p:sldId id="434" r:id="rId18"/>
    <p:sldId id="435" r:id="rId19"/>
    <p:sldId id="436" r:id="rId20"/>
    <p:sldId id="437" r:id="rId21"/>
    <p:sldId id="438" r:id="rId22"/>
    <p:sldId id="440" r:id="rId23"/>
    <p:sldId id="439" r:id="rId24"/>
    <p:sldId id="441" r:id="rId25"/>
    <p:sldId id="442" r:id="rId26"/>
    <p:sldId id="443" r:id="rId27"/>
    <p:sldId id="445" r:id="rId28"/>
    <p:sldId id="447" r:id="rId29"/>
    <p:sldId id="449" r:id="rId30"/>
    <p:sldId id="451" r:id="rId31"/>
    <p:sldId id="452" r:id="rId32"/>
    <p:sldId id="458" r:id="rId33"/>
    <p:sldId id="330" r:id="rId34"/>
    <p:sldId id="317" r:id="rId35"/>
    <p:sldId id="453" r:id="rId36"/>
    <p:sldId id="305" r:id="rId37"/>
    <p:sldId id="459" r:id="rId38"/>
    <p:sldId id="454" r:id="rId39"/>
    <p:sldId id="287" r:id="rId40"/>
    <p:sldId id="285" r:id="rId41"/>
    <p:sldId id="283" r:id="rId42"/>
  </p:sldIdLst>
  <p:sldSz cx="9144000" cy="6858000" type="screen4x3"/>
  <p:notesSz cx="6858000" cy="9144000"/>
  <p:custDataLst>
    <p:tags r:id="rId4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99FF"/>
    <a:srgbClr val="FFCCCC"/>
    <a:srgbClr val="FF6699"/>
    <a:srgbClr val="E2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9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D2133-FE35-45EC-BB64-BC2F9FEA25E4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B8686-D751-41CD-B888-A4163C8882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55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01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10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69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69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694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69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69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694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23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694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69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369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694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694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694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694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694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694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694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894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588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82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202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978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101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101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980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07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07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316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92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316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00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566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339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63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45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60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21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42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93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90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78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2987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29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6350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04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29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6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10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55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46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96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1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8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44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3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0762" y="2241199"/>
            <a:ext cx="7211291" cy="1234727"/>
          </a:xfrm>
        </p:spPr>
        <p:txBody>
          <a:bodyPr/>
          <a:lstStyle/>
          <a:p>
            <a:pPr algn="ctr" rtl="1"/>
            <a:r>
              <a:rPr lang="ar-LB" dirty="0">
                <a:solidFill>
                  <a:schemeClr val="tx2"/>
                </a:solidFill>
              </a:rPr>
              <a:t>مَركَزُ التَّربِيَّةِ الدّينِيَّة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ar-LB" dirty="0"/>
              <a:t>رهبانية القلبين الأقدسين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129" y="4558420"/>
            <a:ext cx="5825202" cy="822674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</a:t>
            </a:r>
            <a:r>
              <a:rPr lang="en-US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الأساسيَّ السّادس</a:t>
            </a:r>
            <a:endParaRPr lang="en-US" sz="5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905" y="363070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0"/>
            <a:ext cx="9144000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9768" y="2059606"/>
            <a:ext cx="688489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000" dirty="0"/>
              <a:t>وبَعد تْمان- تيّام من الوِلادِة، إجَا الوَقت إنُّنْ يِختْنُو الطّفِل. و سَمّوه يَسوع، مِتِل مَ سَمّاه المَلاك، مِنْ قَبَل مَ إمّو تِحْبَل فيه .ولَمّنْ إجَا يَوم  تِطْهيرُن، حَسَب شَريعِة مُوسا، طِلْعُو فيه عَ أورَشَليم تَ يقَدْمُوه للرَّب</a:t>
            </a:r>
            <a:endParaRPr lang="en-US" sz="4000" dirty="0"/>
          </a:p>
        </p:txBody>
      </p:sp>
      <p:sp>
        <p:nvSpPr>
          <p:cNvPr id="6" name="Oval 5"/>
          <p:cNvSpPr/>
          <p:nvPr/>
        </p:nvSpPr>
        <p:spPr>
          <a:xfrm>
            <a:off x="1695736" y="191069"/>
            <a:ext cx="4881282" cy="16808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/>
              <a:t>تقدِمِة يسوع للهيكل</a:t>
            </a:r>
            <a:endParaRPr lang="en-US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3784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Liliane\Desktop\work from home\eb6\EB6\takdima\001-gnpi-010-simeon-an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080069" y="242388"/>
            <a:ext cx="2063931" cy="64940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LB" sz="2600" dirty="0"/>
              <a:t>وراحوا ع</a:t>
            </a:r>
            <a:r>
              <a:rPr lang="ar-SA" sz="2600" dirty="0"/>
              <a:t>الهيكَل مِتِل مَ مَكتُوب بِشَريعِة الرَّبّ: كِلْ بِكِرْ بْيِندْرُوه للرَّب وَبِيقدّمُولُو يَلِّي بْتِفرْضُو شَريعِة الرَّب: جَوز يَمام أو فِرْخَين حَمام. مِتِل ما كانُوا الفُقَراء بِقَدمُو لأنُّو الأغنِياء كانُو يقَدْمُوا حَمَل</a:t>
            </a:r>
            <a:r>
              <a:rPr lang="en-US" sz="26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1299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Liliane\Desktop\work from home\eb6\EB6\takdima\003-gnpi-010-simeon-an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2" y="39189"/>
            <a:ext cx="9144001" cy="67797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7829" y="216262"/>
            <a:ext cx="266482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000" b="1" dirty="0"/>
              <a:t>وكان في  أورشليم رِجّال إسمُو سِمعَان، رِجّال صَالِح وتَقِي، نَاطِر الخَلاص لَ إسرَائيل، والرّوح نازِل عَليه</a:t>
            </a:r>
            <a:endParaRPr lang="en-US" sz="30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1299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iliane\Desktop\work from home\eb6\EB6\takdima\004-gnpi-010-simeon-an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186723" y="0"/>
            <a:ext cx="9330722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20441" y="243156"/>
            <a:ext cx="266482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/>
              <a:t>كان الرُّوح القُدُس لهَمُو إنّو مِش رَح يمُوت قَبِل مَ يشُوف مَسيح الرَّب</a:t>
            </a:r>
            <a:endParaRPr lang="en-US" sz="30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1299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iliane\Desktop\work from home\eb6\EB6\takdima\006-gnpi-010-simeon-an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04948" y="5141728"/>
            <a:ext cx="8530046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إجا عَ الهيكَلْ بْ إلهام من الرُّوح. ولَمَّ</a:t>
            </a:r>
            <a:r>
              <a:rPr lang="ar-LB" sz="2800" dirty="0"/>
              <a:t>ا</a:t>
            </a:r>
            <a:r>
              <a:rPr lang="ar-SA" sz="2800" dirty="0"/>
              <a:t> البَيّ والامّ جابُو الطِّفل تَ يقَدْمُو عَنّو يَلّي بْتِفرْضُو الشّريعَا، حَمَلُو سِمعَان عَ إيدَيه، وبارَك اللَّه وقال</a:t>
            </a:r>
            <a:r>
              <a:rPr lang="en-US" sz="2800" dirty="0"/>
              <a:t>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1299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Liliane\Desktop\work from home\eb6\EB6\takdima\007-gnpi-010-simeon-an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Cloud Callout 3"/>
          <p:cNvSpPr/>
          <p:nvPr/>
        </p:nvSpPr>
        <p:spPr>
          <a:xfrm>
            <a:off x="2325187" y="1449977"/>
            <a:ext cx="4023361" cy="2834640"/>
          </a:xfrm>
          <a:prstGeom prst="cloudCallout">
            <a:avLst>
              <a:gd name="adj1" fmla="val -57522"/>
              <a:gd name="adj2" fmla="val -99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2800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</a:rPr>
              <a:t>هلّق يا رَبّ، خلي عَبدَك يرُوح بِسلام، حَسَب وَعدَك، لِ إنّو عينيّ شافُو خَلاصَك</a:t>
            </a:r>
            <a:r>
              <a:rPr lang="ar-LB" sz="2800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</a:rPr>
              <a:t>...</a:t>
            </a:r>
            <a:endParaRPr lang="ar-SA" sz="28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1299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:\Users\Liliane\Desktop\work from home\eb6\EB6\takdima\008-gnpi-010-simeon-an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Cloud Callout 3"/>
          <p:cNvSpPr/>
          <p:nvPr/>
        </p:nvSpPr>
        <p:spPr>
          <a:xfrm>
            <a:off x="3448592" y="3487781"/>
            <a:ext cx="4023361" cy="2312126"/>
          </a:xfrm>
          <a:prstGeom prst="cloudCallout">
            <a:avLst>
              <a:gd name="adj1" fmla="val 19750"/>
              <a:gd name="adj2" fmla="val -805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>
                <a:solidFill>
                  <a:schemeClr val="tx1"/>
                </a:solidFill>
              </a:rPr>
              <a:t>نُور يضوّي عَ الأمم، ومَجِد </a:t>
            </a:r>
            <a:endParaRPr lang="ar-LB" sz="2800" b="1" dirty="0">
              <a:solidFill>
                <a:schemeClr val="tx1"/>
              </a:solidFill>
            </a:endParaRPr>
          </a:p>
          <a:p>
            <a:pPr algn="ctr" rtl="1"/>
            <a:r>
              <a:rPr lang="ar-SA" sz="2800" b="1" dirty="0">
                <a:solidFill>
                  <a:schemeClr val="tx1"/>
                </a:solidFill>
              </a:rPr>
              <a:t>لَ شعبَكْ إسرَائِيل</a:t>
            </a:r>
            <a:r>
              <a:rPr lang="en-US" sz="28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65760" y="6082254"/>
            <a:ext cx="853004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/>
              <a:t>وكان بَيّو وإمُّو يستَغِرْبُو هالحَكِي يَلِّي عَمْ يِنْقال عنّو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1299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682" name="Picture 2" descr="C:\Users\Liliane\Desktop\work from home\eb6\EB6\takdima\12 years\002-gnpi-011-jesus-fo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1022901" y="141937"/>
            <a:ext cx="4095010" cy="17414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3200" b="1" dirty="0"/>
              <a:t> </a:t>
            </a:r>
            <a:r>
              <a:rPr lang="ar-SA" sz="3200" b="1" dirty="0">
                <a:solidFill>
                  <a:schemeClr val="tx2"/>
                </a:solidFill>
              </a:rPr>
              <a:t>يسوع بالهيكل بين المعلّمين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3889" y="5903893"/>
            <a:ext cx="8240554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sz="2800" dirty="0"/>
              <a:t>ولمّن صار عُمْرُو ْنَعْشَرْ سِنِي، طِلْعُو مِتِلْ عَادِتُن كِلْ سِنِي عَ أورَشليم بْ عِيد الفصح</a:t>
            </a:r>
            <a:r>
              <a:rPr lang="en-US" sz="2800" dirty="0"/>
              <a:t>.</a:t>
            </a: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:\Users\Liliane\Desktop\work from home\eb6\EB6\takdima\12 years\003-gnpi-011-jesus-fo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753497" y="3553097"/>
            <a:ext cx="239050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وبَس خِلْصُو إيّام العِيد ورِجْعو، بِقي الصّبي يَسوع بْ أورَشليم ، بِدُون عِلِمْ أهلو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1299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C:\Users\Liliane\Desktop\work from home\eb6\EB6\takdima\12 years\005-gnpi-011-jesus-fo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82881" y="5721531"/>
            <a:ext cx="8556172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وبِما إنُّنْ كانُو مْفَكْرِينُو مع القِافْلِي، قَطَعُو يَوم مَشِي، بَعدِين صارُو يِسئَلُو عَنّو بين القَرَايِب والأَصْحاب</a:t>
            </a:r>
            <a:r>
              <a:rPr lang="en-US" sz="28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1299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Liliane\Desktop\work from home\eb6\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5669" y="0"/>
            <a:ext cx="5147461" cy="672267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2912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:\Users\Liliane\Desktop\work from home\eb6\EB6\takdima\12 years\006-gnpi-011-jesus-fo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69817" y="6139543"/>
            <a:ext cx="855617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ولمَّنْ ما لاقُوه رِجْعُو عَ أورَشليم وصَارُو يْفَتْشُو عْلَيه</a:t>
            </a:r>
            <a:r>
              <a:rPr lang="en-US" sz="28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1299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3" descr="C:\Users\Liliane\Desktop\work from home\eb6\EB6\takdima\12 years\007-gnpi-011-jesus-fo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014754" y="1031966"/>
            <a:ext cx="176348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200" dirty="0"/>
              <a:t>وبَعد </a:t>
            </a:r>
            <a:endParaRPr lang="ar-LB" sz="3200" dirty="0"/>
          </a:p>
          <a:p>
            <a:pPr algn="ctr" rtl="1"/>
            <a:r>
              <a:rPr lang="ar-SA" sz="3200" dirty="0"/>
              <a:t>تلات تِيّام لاقُوه بالهَيكَلْ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1299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:\Users\Liliane\Desktop\work from home\eb6\EB6\takdima\12 years\008-gnpi-011-jesus-fo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74320" y="5903893"/>
            <a:ext cx="8556172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قاعِدْ بَين المعَلْمِين عَمْ يِسْمَعْلُنْ ويِسْئَلُنْ</a:t>
            </a:r>
            <a:r>
              <a:rPr lang="ar-LB" sz="2800" dirty="0"/>
              <a:t> و</a:t>
            </a:r>
            <a:r>
              <a:rPr lang="ar-SA" sz="2800" dirty="0"/>
              <a:t>كِلْ يَلِّي عَمْ يِسْمَعُوه كِانُوا مَدهُوشِين مِنْ زَكِاه وَأجْوِبْتُو</a:t>
            </a:r>
            <a:r>
              <a:rPr lang="en-US" sz="2800" dirty="0"/>
              <a:t>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1299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C:\Users\Liliane\Desktop\work from home\eb6\EB6\takdima\12 years\009-gnpi-011-jesus-fo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8007531" y="339635"/>
            <a:ext cx="966652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LB" sz="2800" dirty="0"/>
              <a:t>قالتلو إمو:</a:t>
            </a:r>
            <a:endParaRPr lang="en-US" sz="2800" dirty="0"/>
          </a:p>
        </p:txBody>
      </p:sp>
      <p:sp>
        <p:nvSpPr>
          <p:cNvPr id="6" name="Cloud Callout 5"/>
          <p:cNvSpPr/>
          <p:nvPr/>
        </p:nvSpPr>
        <p:spPr>
          <a:xfrm>
            <a:off x="659726" y="0"/>
            <a:ext cx="4813610" cy="2377440"/>
          </a:xfrm>
          <a:prstGeom prst="cloudCallout">
            <a:avLst>
              <a:gd name="adj1" fmla="val 60300"/>
              <a:gd name="adj2" fmla="val 10193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يَبْنِي، لَيش عمِلِتْ فينَا هَيك؟ أنَا وبَيَّكْ كِنّا عَمْ نْفَتِّشْ علَيك وِنتْعَزَّبْ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129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C:\Users\Liliane\Desktop\work from home\eb6\EB6\takdima\12 years\010-gnpi-011-jesus-fo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3" y="-1"/>
            <a:ext cx="9144001" cy="68580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460274" y="0"/>
            <a:ext cx="18810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LB" sz="4000" dirty="0"/>
              <a:t>جاوبها:</a:t>
            </a:r>
            <a:endParaRPr lang="en-US" sz="4000" dirty="0"/>
          </a:p>
        </p:txBody>
      </p:sp>
      <p:sp>
        <p:nvSpPr>
          <p:cNvPr id="6" name="Cloud Callout 5"/>
          <p:cNvSpPr/>
          <p:nvPr/>
        </p:nvSpPr>
        <p:spPr>
          <a:xfrm>
            <a:off x="548640" y="4036422"/>
            <a:ext cx="4513164" cy="2377440"/>
          </a:xfrm>
          <a:prstGeom prst="cloudCallout">
            <a:avLst>
              <a:gd name="adj1" fmla="val 60572"/>
              <a:gd name="adj2" fmla="val -6509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لَيش عَمْ تفَتْشُو علَيِيّ؟ مَا بْتَعرْفُو إنّي لازِمْ كوِن عِند بَيّي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129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C:\Users\Liliane\Desktop\work from home\eb6\EB6\takdima\12 years\011-gnpi-011-jesus-fo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-1" y="0"/>
            <a:ext cx="59305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/>
              <a:t>ومِنْ بَعدَا نِزِلْ مَعُنْ، ورِجِعْ عَ النّاصْرا، وكان طَايِعْلُنْ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12994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C:\Users\Liliane\Desktop\work from home\eb6\EB6\takdima\12 years\012-gnpi-011-jesus-fo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199017" y="809897"/>
            <a:ext cx="394498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وكانِتْ إمّو تْحُطّ كِلْ هَالإِشْيا بْقَلْبا</a:t>
            </a:r>
            <a:r>
              <a:rPr lang="en-US" sz="2800" dirty="0"/>
              <a:t>.</a:t>
            </a:r>
          </a:p>
          <a:p>
            <a:pPr algn="ctr" rtl="1"/>
            <a:r>
              <a:rPr lang="ar-SA" sz="2800" dirty="0"/>
              <a:t>ويَسوع يِنْمَا بالحِكْمي، والقامِي، وبالنّعمِي، قِدّام أللّـا والنّاس</a:t>
            </a:r>
            <a:r>
              <a:rPr lang="en-US" sz="28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12994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1138" name="Picture 2" descr="C:\Users\Liliane\Desktop\work from home\eb6\EB6\takdima\12 years\002-jesus-cleansing-temp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4163932" y="0"/>
            <a:ext cx="3205860" cy="16808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3200" b="1" dirty="0">
                <a:solidFill>
                  <a:schemeClr val="tx1"/>
                </a:solidFill>
              </a:rPr>
              <a:t> </a:t>
            </a:r>
            <a:r>
              <a:rPr lang="ar-SA" sz="3200" b="1" dirty="0">
                <a:solidFill>
                  <a:schemeClr val="tx1"/>
                </a:solidFill>
              </a:rPr>
              <a:t>طرد</a:t>
            </a:r>
            <a:r>
              <a:rPr lang="ar-LB" sz="3200" b="1" dirty="0">
                <a:solidFill>
                  <a:schemeClr val="tx1"/>
                </a:solidFill>
              </a:rPr>
              <a:t> </a:t>
            </a:r>
            <a:r>
              <a:rPr lang="ar-SA" sz="3200" b="1" dirty="0">
                <a:solidFill>
                  <a:schemeClr val="tx1"/>
                </a:solidFill>
              </a:rPr>
              <a:t>الباعَة</a:t>
            </a:r>
            <a:r>
              <a:rPr lang="ar-LB" sz="3200" b="1" dirty="0">
                <a:solidFill>
                  <a:schemeClr val="tx1"/>
                </a:solidFill>
              </a:rPr>
              <a:t> من الهيكل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779379"/>
            <a:ext cx="9260005" cy="89255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600" dirty="0"/>
              <a:t>لَمّا قَرَّبْ عِيد الفِصح طِلِعْ يَسوع عَ أورَشَليم</a:t>
            </a:r>
            <a:r>
              <a:rPr lang="en-US" sz="2600" dirty="0"/>
              <a:t>.</a:t>
            </a:r>
            <a:r>
              <a:rPr lang="ar-SA" sz="2600" dirty="0"/>
              <a:t>شِاف بالهَيكَلْ بيّاعِين البَقَرْ والغَنَمْ والحمَام، والصّيرَفِيِّ، مْبَسْطِين وقِاعْدِين</a:t>
            </a:r>
            <a:endParaRPr lang="en-US" sz="2600" dirty="0"/>
          </a:p>
        </p:txBody>
      </p:sp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62" name="Picture 2" descr="C:\Users\Liliane\Desktop\work from home\eb6\EB6\takdima\12 years\003-jesus-cleansing-temp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070143" y="0"/>
            <a:ext cx="4073857" cy="267765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جاب حَبَلْ عِمِلْ مِنُّو كِرْبِاج، وشَحَطُنْ من الهَيكَلْ، هِنّي وغَنْمِاتُنْ وبَقْرَاتُنْ، وطَيشَرْ مِصريّات الصِّرّافِي، وخَرْبَطْلُنْ بَسْتاطُنْ،</a:t>
            </a:r>
            <a:endParaRPr lang="en-US" sz="2800" dirty="0"/>
          </a:p>
          <a:p>
            <a:pPr algn="ctr" rtl="1"/>
            <a:r>
              <a:rPr lang="ar-SA" sz="2800" dirty="0"/>
              <a:t>وقال لَ بِيّعين الحَمَام</a:t>
            </a:r>
            <a:r>
              <a:rPr lang="en-US" sz="2800" dirty="0"/>
              <a:t>:</a:t>
            </a:r>
            <a:endParaRPr lang="ar-LB" sz="2800" dirty="0"/>
          </a:p>
        </p:txBody>
      </p:sp>
      <p:sp>
        <p:nvSpPr>
          <p:cNvPr id="5" name="Cloud Callout 4"/>
          <p:cNvSpPr/>
          <p:nvPr/>
        </p:nvSpPr>
        <p:spPr>
          <a:xfrm>
            <a:off x="3657602" y="3343701"/>
            <a:ext cx="4189862" cy="2224586"/>
          </a:xfrm>
          <a:prstGeom prst="cloudCallout">
            <a:avLst>
              <a:gd name="adj1" fmla="val -36660"/>
              <a:gd name="adj2" fmla="val -85001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600" b="1" dirty="0">
                <a:solidFill>
                  <a:schemeClr val="bg1">
                    <a:lumMod val="95000"/>
                  </a:schemeClr>
                </a:solidFill>
              </a:rPr>
              <a:t>شِيلُولِي هَودِي من هَون، مَا تَعِمْلُو بَيت بَيّي بَيت للتِّجَارا</a:t>
            </a:r>
            <a:r>
              <a:rPr lang="en-US" sz="2600" b="1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308980"/>
            <a:ext cx="4326340" cy="138499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ساعتا تْزَكَّرُو تْلامِيزُو إنّو الكتاب بِيقُولْ: </a:t>
            </a:r>
            <a:endParaRPr lang="ar-LB" sz="2800" dirty="0"/>
          </a:p>
          <a:p>
            <a:pPr algn="ctr" rtl="1"/>
            <a:r>
              <a:rPr lang="ar-SA" sz="2800" b="1" dirty="0"/>
              <a:t>الغِيرِي عَ بَيْتَكْ رَحْ تِاكِلْنِي</a:t>
            </a:r>
            <a:endParaRPr lang="ar-LB" sz="2800" b="1" dirty="0"/>
          </a:p>
        </p:txBody>
      </p:sp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3186" name="Picture 2" descr="C:\Users\Liliane\Desktop\work from home\eb6\EB6\takdima\12 years\005-jesus-cleansing-temp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297340" y="214531"/>
            <a:ext cx="437812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800" dirty="0"/>
              <a:t>رَدُّو عليه اليَهود وقالو</a:t>
            </a:r>
            <a:r>
              <a:rPr lang="en-US" sz="3800" dirty="0"/>
              <a:t>:</a:t>
            </a:r>
            <a:endParaRPr lang="ar-LB" sz="3800" dirty="0"/>
          </a:p>
        </p:txBody>
      </p:sp>
      <p:sp>
        <p:nvSpPr>
          <p:cNvPr id="5" name="Oval Callout 4"/>
          <p:cNvSpPr/>
          <p:nvPr/>
        </p:nvSpPr>
        <p:spPr>
          <a:xfrm>
            <a:off x="2047163" y="3452884"/>
            <a:ext cx="3507475" cy="2483893"/>
          </a:xfrm>
          <a:prstGeom prst="wedgeEllipseCallout">
            <a:avLst>
              <a:gd name="adj1" fmla="val 75063"/>
              <a:gd name="adj2" fmla="val -809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فَرْجِينا شِي (علامي خارْقا)، بِتْسَبِّتْ إنّو مَعَكْ حَقْ تَعْمِلْ هَيك</a:t>
            </a:r>
            <a:r>
              <a:rPr lang="ar-SA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5695" y="1081041"/>
            <a:ext cx="4787152" cy="902826"/>
          </a:xfrm>
        </p:spPr>
        <p:txBody>
          <a:bodyPr/>
          <a:lstStyle/>
          <a:p>
            <a:pPr rtl="1"/>
            <a:r>
              <a:rPr lang="ar-LB" dirty="0"/>
              <a:t>اللِّقاءُ</a:t>
            </a:r>
            <a:r>
              <a:rPr lang="en-US" dirty="0"/>
              <a:t> </a:t>
            </a:r>
            <a:r>
              <a:rPr lang="ar-LB" dirty="0"/>
              <a:t>العاشر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33768" y="4377920"/>
            <a:ext cx="6521824" cy="1707777"/>
          </a:xfrm>
        </p:spPr>
        <p:txBody>
          <a:bodyPr>
            <a:noAutofit/>
          </a:bodyPr>
          <a:lstStyle/>
          <a:p>
            <a:pPr algn="ctr" rtl="1"/>
            <a:endParaRPr lang="ar-LB" sz="4500" b="1" dirty="0">
              <a:solidFill>
                <a:schemeClr val="accent6">
                  <a:lumMod val="50000"/>
                </a:schemeClr>
              </a:solidFill>
            </a:endParaRPr>
          </a:p>
          <a:p>
            <a:pPr rtl="1"/>
            <a:r>
              <a:rPr lang="ar-LB" sz="3750" b="1" dirty="0">
                <a:solidFill>
                  <a:schemeClr val="accent6">
                    <a:lumMod val="50000"/>
                  </a:schemeClr>
                </a:solidFill>
              </a:rPr>
              <a:t>يسوع في الهيكل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887022"/>
      </p:ext>
    </p:extLst>
  </p:cSld>
  <p:clrMapOvr>
    <a:masterClrMapping/>
  </p:clrMapOvr>
  <p:transition spd="slow" advTm="81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4210" name="Picture 2" descr="C:\Users\Liliane\Desktop\work from home\eb6\EB6\takdima\12 years\006-jesus-cleansing-temp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939079" y="173588"/>
            <a:ext cx="33874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LB" sz="3000" dirty="0"/>
              <a:t>ردّ علَيُن يسوع وقال: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4735772" y="2238234"/>
            <a:ext cx="3507475" cy="2483893"/>
          </a:xfrm>
          <a:prstGeom prst="wedgeEllipseCallout">
            <a:avLst>
              <a:gd name="adj1" fmla="val -104314"/>
              <a:gd name="adj2" fmla="val -473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اهدُمُو هالهَيْكَل، وأنا بْعَمْرُو بِتْلات- تِيّام</a:t>
            </a:r>
            <a:r>
              <a:rPr lang="ar-LB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...</a:t>
            </a:r>
            <a:endParaRPr lang="ar-LB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882185"/>
            <a:ext cx="7192564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sz="4000" dirty="0"/>
              <a:t>وكان يَسوع عَمْ يِعْنِي جَسَدو. </a:t>
            </a:r>
            <a:endParaRPr lang="en-US" sz="4000" dirty="0"/>
          </a:p>
        </p:txBody>
      </p: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0"/>
            <a:ext cx="9144000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1" y="1162984"/>
            <a:ext cx="73052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600" dirty="0"/>
              <a:t>و</a:t>
            </a:r>
            <a:r>
              <a:rPr lang="ar-LB" sz="3600" dirty="0"/>
              <a:t>فعلا تهدم الهيكل سنة 70 </a:t>
            </a:r>
            <a:r>
              <a:rPr lang="ar-SA" sz="3600" dirty="0"/>
              <a:t>لكن اللَّه مَا غاب وبِقِي حاضِرْ بِهيكَلْ جْديِدْ مِشْ مِبْنِي مِنْ حَجَرْ أو جامِدْ ولكن مِبْنِي من حْجَارَة حَيّة. وهَيْدَا الهَيْكَل مِنْقِلُّو الكنيسة وكِرْمِال هَيك بِيقُولْ القِدِّيس بُولس</a:t>
            </a:r>
            <a:r>
              <a:rPr lang="ar-LB" sz="3600" dirty="0"/>
              <a:t>:</a:t>
            </a:r>
            <a:r>
              <a:rPr lang="ar-SA" sz="3600" dirty="0"/>
              <a:t> </a:t>
            </a:r>
            <a:r>
              <a:rPr lang="ar-LB" sz="3600" b="1" dirty="0"/>
              <a:t>”</a:t>
            </a:r>
            <a:r>
              <a:rPr lang="ar-SA" sz="3600" b="1" dirty="0"/>
              <a:t>إنْتُو هياكِلْ الرّوح القُدُس</a:t>
            </a:r>
            <a:r>
              <a:rPr lang="ar-LB" sz="3600" b="1" dirty="0"/>
              <a:t>“.</a:t>
            </a:r>
          </a:p>
          <a:p>
            <a:pPr algn="ctr" rtl="1"/>
            <a:r>
              <a:rPr lang="ar-LB" sz="3600" dirty="0"/>
              <a:t> </a:t>
            </a:r>
            <a:r>
              <a:rPr lang="ar-SA" sz="3600" dirty="0"/>
              <a:t>و نحنا، مْنِنْتِبه يا تُرى إنّآ بِحياتْنا  هياكِل ِلْرُّوح القُدُس ؟خَلّونا نَتَأَمَّل بهالهيكَل الجديد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37844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-160020" y="57150"/>
            <a:ext cx="9144000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7616" y="2800668"/>
            <a:ext cx="5471995" cy="3881437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354330" y="234315"/>
            <a:ext cx="5623560" cy="3120390"/>
          </a:xfrm>
          <a:prstGeom prst="wedgeEllipseCallout">
            <a:avLst>
              <a:gd name="adj1" fmla="val 32427"/>
              <a:gd name="adj2" fmla="val 60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611505" y="542885"/>
            <a:ext cx="5109209" cy="250324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0" lvl="4" indent="0" algn="r" rtl="1">
              <a:buNone/>
            </a:pPr>
            <a:r>
              <a:rPr lang="ar-SA" sz="2800" dirty="0">
                <a:solidFill>
                  <a:prstClr val="black"/>
                </a:solidFill>
              </a:rPr>
              <a:t>ونحنا،</a:t>
            </a:r>
            <a:r>
              <a:rPr lang="ar-LB" sz="2800" dirty="0">
                <a:solidFill>
                  <a:prstClr val="black"/>
                </a:solidFill>
              </a:rPr>
              <a:t>هل </a:t>
            </a:r>
            <a:r>
              <a:rPr lang="ar-SA" sz="2800" dirty="0">
                <a:solidFill>
                  <a:prstClr val="black"/>
                </a:solidFill>
              </a:rPr>
              <a:t>يا تُرى </a:t>
            </a:r>
            <a:endParaRPr lang="ar-LB" sz="2800" dirty="0">
              <a:solidFill>
                <a:prstClr val="black"/>
              </a:solidFill>
            </a:endParaRPr>
          </a:p>
          <a:p>
            <a:pPr algn="ctr" rtl="1"/>
            <a:r>
              <a:rPr lang="ar-SA" sz="2800" dirty="0">
                <a:solidFill>
                  <a:prstClr val="black"/>
                </a:solidFill>
              </a:rPr>
              <a:t> مْنِنْتِبه بِحياتْنا إنّآ </a:t>
            </a:r>
            <a:r>
              <a:rPr lang="ar-SA" sz="2800" b="1" dirty="0">
                <a:solidFill>
                  <a:prstClr val="black"/>
                </a:solidFill>
              </a:rPr>
              <a:t>هياكِل ِلْرُّوح القُدُس ؟</a:t>
            </a:r>
            <a:endParaRPr lang="ar-LB" sz="2800" b="1" dirty="0">
              <a:solidFill>
                <a:prstClr val="black"/>
              </a:solidFill>
            </a:endParaRPr>
          </a:p>
          <a:p>
            <a:pPr algn="ctr" rtl="1"/>
            <a:r>
              <a:rPr lang="ar-SA" sz="2800" dirty="0">
                <a:solidFill>
                  <a:prstClr val="black"/>
                </a:solidFill>
              </a:rPr>
              <a:t>خَلّونا نَتَأَمَّل بهالهيكَل الجديد</a:t>
            </a:r>
            <a:r>
              <a:rPr lang="ar-LB" sz="2800" dirty="0">
                <a:solidFill>
                  <a:prstClr val="black"/>
                </a:solidFill>
              </a:rPr>
              <a:t> اللي هوي كل واحد منا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1248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3953" y="2871546"/>
            <a:ext cx="5620047" cy="3986454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463784" y="524436"/>
            <a:ext cx="4283027" cy="3471838"/>
          </a:xfrm>
          <a:prstGeom prst="cloudCallout">
            <a:avLst>
              <a:gd name="adj1" fmla="val 77221"/>
              <a:gd name="adj2" fmla="val 3625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LB" sz="3000" b="1" dirty="0">
              <a:solidFill>
                <a:srgbClr val="C00000"/>
              </a:solidFill>
            </a:endParaRPr>
          </a:p>
          <a:p>
            <a:pPr algn="ctr" rtl="1"/>
            <a:r>
              <a:rPr lang="ar-LB" sz="3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وهَلَّق بَدّي ياكُن تَعمْلوا هَالنَّشاطات</a:t>
            </a:r>
            <a:endParaRPr lang="ar-LB" sz="38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508490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1" name="Picture 1" descr="C:\Users\Liliane\Desktop\work from home\eb6\4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42367" y="280580"/>
            <a:ext cx="8505451" cy="6094341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69742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Users\Liliane\Desktop\work from home\eb6\4.png">
            <a:extLst>
              <a:ext uri="{FF2B5EF4-FFF2-40B4-BE49-F238E27FC236}">
                <a16:creationId xmlns:a16="http://schemas.microsoft.com/office/drawing/2014/main" id="{FE3086E8-8D64-4B74-9827-FA195D4B3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8950" y="154059"/>
            <a:ext cx="8505451" cy="609434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flipH="1">
            <a:off x="4069138" y="1708030"/>
            <a:ext cx="1710561" cy="344194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4132053" y="2959819"/>
            <a:ext cx="1647646" cy="97348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 flipH="1" flipV="1">
            <a:off x="4032069" y="1639019"/>
            <a:ext cx="1827963" cy="229791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 flipH="1" flipV="1">
            <a:off x="4062549" y="2881223"/>
            <a:ext cx="1734568" cy="226874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469742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275526" y="268940"/>
            <a:ext cx="4309921" cy="2608729"/>
          </a:xfrm>
          <a:prstGeom prst="cloudCallout">
            <a:avLst>
              <a:gd name="adj1" fmla="val 73007"/>
              <a:gd name="adj2" fmla="val 821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قروا معي هالفقرتين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9570" y="242047"/>
            <a:ext cx="3374430" cy="2393576"/>
          </a:xfrm>
          <a:prstGeom prst="rect">
            <a:avLst/>
          </a:prstGeom>
        </p:spPr>
      </p:pic>
      <p:pic>
        <p:nvPicPr>
          <p:cNvPr id="20481" name="Picture 1" descr="C:\Users\Liliane\Desktop\work from home\eb6\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3413" y="2997809"/>
            <a:ext cx="7542129" cy="32593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5826606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074" y="0"/>
            <a:ext cx="8919906" cy="6275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19039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275526" y="268941"/>
            <a:ext cx="4309921" cy="1990934"/>
          </a:xfrm>
          <a:prstGeom prst="cloudCallout">
            <a:avLst>
              <a:gd name="adj1" fmla="val 73007"/>
              <a:gd name="adj2" fmla="val 821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عصارة هاللقاء هيي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9570" y="242047"/>
            <a:ext cx="3374430" cy="2393576"/>
          </a:xfrm>
          <a:prstGeom prst="rect">
            <a:avLst/>
          </a:prstGeom>
        </p:spPr>
      </p:pic>
      <p:pic>
        <p:nvPicPr>
          <p:cNvPr id="95234" name="Picture 2" descr="C:\Users\Liliane\Desktop\work from home\eb6\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817" y="2276114"/>
            <a:ext cx="8112033" cy="4320629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5826606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128871" y="820272"/>
            <a:ext cx="5015129" cy="3998497"/>
          </a:xfrm>
          <a:prstGeom prst="cloudCallout">
            <a:avLst>
              <a:gd name="adj1" fmla="val -67108"/>
              <a:gd name="adj2" fmla="val 438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4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ومن</a:t>
            </a:r>
            <a:r>
              <a:rPr lang="ar-LB" sz="4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AE" sz="4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خت</a:t>
            </a:r>
            <a:r>
              <a:rPr lang="ar-LB" sz="4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ُ</a:t>
            </a:r>
            <a:r>
              <a:rPr lang="ar-AE" sz="4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 ل</a:t>
            </a:r>
            <a:r>
              <a:rPr lang="ar-LB" sz="4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AE" sz="4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قا</a:t>
            </a:r>
            <a:r>
              <a:rPr lang="ar-LB" sz="4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ءْ</a:t>
            </a:r>
            <a:r>
              <a:rPr lang="ar-AE" sz="4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نا الي</a:t>
            </a:r>
            <a:r>
              <a:rPr lang="ar-LB" sz="4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AE" sz="4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وم ب</a:t>
            </a:r>
            <a:r>
              <a:rPr lang="ar-LB" sz="4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ِهال</a:t>
            </a:r>
            <a:r>
              <a:rPr lang="ar-AE" sz="4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ص</a:t>
            </a:r>
            <a:r>
              <a:rPr lang="ar-LB" sz="4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َّ</a:t>
            </a:r>
            <a:r>
              <a:rPr lang="ar-AE" sz="4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لاة</a:t>
            </a:r>
            <a:endParaRPr lang="ar-LB" sz="4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55142"/>
            <a:ext cx="3658792" cy="25952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6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C:\Users\Liliane\Desktop\work from home\eb6\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634549" cy="68580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49346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Liliane\Desktop\work from home\eb6\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074" y="587828"/>
            <a:ext cx="8281852" cy="587828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93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6"/>
    </mc:Choice>
    <mc:Fallback xmlns="">
      <p:transition spd="slow" advTm="23886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838217" y="776295"/>
            <a:ext cx="4331477" cy="3197175"/>
          </a:xfrm>
          <a:prstGeom prst="cloudCallout">
            <a:avLst>
              <a:gd name="adj1" fmla="val -67541"/>
              <a:gd name="adj2" fmla="val 681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125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منِلتِقي الأسْبوع القادِم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364" y="4101354"/>
            <a:ext cx="3658792" cy="25952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3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"/>
    </mc:Choice>
    <mc:Fallback xmlns="">
      <p:transition spd="slow" advTm="4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3953" y="2884993"/>
            <a:ext cx="5620047" cy="3986454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690975" y="504967"/>
            <a:ext cx="4208571" cy="2773810"/>
          </a:xfrm>
          <a:prstGeom prst="cloudCallout">
            <a:avLst>
              <a:gd name="adj1" fmla="val 81454"/>
              <a:gd name="adj2" fmla="val 25002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bg1"/>
                </a:solidFill>
              </a:rPr>
              <a:t>سَلام المَسيح أَصدِقائي...شو رح نعمل اليوم؟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12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95943" y="2978331"/>
            <a:ext cx="5525588" cy="2808515"/>
          </a:xfrm>
          <a:prstGeom prst="cloudCallout">
            <a:avLst>
              <a:gd name="adj1" fmla="val 53660"/>
              <a:gd name="adj2" fmla="val 47421"/>
            </a:avLst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>
                <a:solidFill>
                  <a:schemeClr val="tx1"/>
                </a:solidFill>
              </a:rPr>
              <a:t>نتنبّه ل</a:t>
            </a:r>
            <a:r>
              <a:rPr lang="ar-SA" sz="2800" dirty="0">
                <a:solidFill>
                  <a:schemeClr val="tx1"/>
                </a:solidFill>
              </a:rPr>
              <a:t>احترام يَسوع العَميق </a:t>
            </a:r>
            <a:r>
              <a:rPr lang="ar-LB" sz="2800" dirty="0">
                <a:solidFill>
                  <a:schemeClr val="tx1"/>
                </a:solidFill>
              </a:rPr>
              <a:t>ل</a:t>
            </a:r>
            <a:r>
              <a:rPr lang="ar-SA" sz="2800" dirty="0">
                <a:solidFill>
                  <a:schemeClr val="tx1"/>
                </a:solidFill>
              </a:rPr>
              <a:t>بيتَ </a:t>
            </a:r>
            <a:r>
              <a:rPr lang="ar-LB" sz="2800" dirty="0">
                <a:solidFill>
                  <a:schemeClr val="tx1"/>
                </a:solidFill>
              </a:rPr>
              <a:t>بيّو</a:t>
            </a:r>
            <a:r>
              <a:rPr lang="ar-SA" sz="2800" dirty="0">
                <a:solidFill>
                  <a:schemeClr val="tx1"/>
                </a:solidFill>
              </a:rPr>
              <a:t> لأنَّ</a:t>
            </a:r>
            <a:r>
              <a:rPr lang="ar-LB" sz="2800" dirty="0">
                <a:solidFill>
                  <a:schemeClr val="tx1"/>
                </a:solidFill>
              </a:rPr>
              <a:t>و</a:t>
            </a:r>
            <a:r>
              <a:rPr lang="ar-SA" sz="2800" dirty="0">
                <a:solidFill>
                  <a:schemeClr val="tx1"/>
                </a:solidFill>
              </a:rPr>
              <a:t> بيتُ الصَّلاة، </a:t>
            </a:r>
            <a:r>
              <a:rPr lang="ar-LB" sz="2800" dirty="0">
                <a:solidFill>
                  <a:schemeClr val="tx1"/>
                </a:solidFill>
              </a:rPr>
              <a:t>ونحترم</a:t>
            </a:r>
            <a:r>
              <a:rPr lang="ar-SA" sz="2800" dirty="0">
                <a:solidFill>
                  <a:schemeClr val="tx1"/>
                </a:solidFill>
              </a:rPr>
              <a:t> حُضُور اللّه </a:t>
            </a:r>
            <a:r>
              <a:rPr lang="ar-LB" sz="2800" dirty="0">
                <a:solidFill>
                  <a:schemeClr val="tx1"/>
                </a:solidFill>
              </a:rPr>
              <a:t>ب</a:t>
            </a:r>
            <a:r>
              <a:rPr lang="ar-SA" sz="2800" dirty="0">
                <a:solidFill>
                  <a:schemeClr val="tx1"/>
                </a:solidFill>
              </a:rPr>
              <a:t>كلّ</a:t>
            </a:r>
            <a:r>
              <a:rPr lang="ar-LB" sz="2800" dirty="0">
                <a:solidFill>
                  <a:schemeClr val="tx1"/>
                </a:solidFill>
              </a:rPr>
              <a:t> </a:t>
            </a:r>
            <a:r>
              <a:rPr lang="ar-SA" sz="2800" dirty="0">
                <a:solidFill>
                  <a:schemeClr val="tx1"/>
                </a:solidFill>
              </a:rPr>
              <a:t>واحِدٍ منَّا و </a:t>
            </a:r>
            <a:r>
              <a:rPr lang="ar-LB" sz="2800" dirty="0">
                <a:solidFill>
                  <a:schemeClr val="tx1"/>
                </a:solidFill>
              </a:rPr>
              <a:t>ب</a:t>
            </a:r>
            <a:r>
              <a:rPr lang="ar-SA" sz="2800" dirty="0">
                <a:solidFill>
                  <a:schemeClr val="tx1"/>
                </a:solidFill>
              </a:rPr>
              <a:t>الكَنِيسة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211772" y="326572"/>
            <a:ext cx="6051176" cy="2481943"/>
          </a:xfrm>
          <a:prstGeom prst="cloudCallout">
            <a:avLst>
              <a:gd name="adj1" fmla="val 52088"/>
              <a:gd name="adj2" fmla="val 68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LB" sz="2800" dirty="0">
                <a:solidFill>
                  <a:schemeClr val="tx1"/>
                </a:solidFill>
              </a:rPr>
              <a:t>نْعدّد</a:t>
            </a:r>
            <a:r>
              <a:rPr lang="ar-SA" sz="2800" dirty="0">
                <a:solidFill>
                  <a:schemeClr val="tx1"/>
                </a:solidFill>
              </a:rPr>
              <a:t> المُناسبات </a:t>
            </a:r>
            <a:r>
              <a:rPr lang="ar-LB" sz="2800" dirty="0">
                <a:solidFill>
                  <a:schemeClr val="tx1"/>
                </a:solidFill>
              </a:rPr>
              <a:t>يلّي</a:t>
            </a:r>
            <a:r>
              <a:rPr lang="ar-SA" sz="2800" dirty="0">
                <a:solidFill>
                  <a:schemeClr val="tx1"/>
                </a:solidFill>
              </a:rPr>
              <a:t> عاشَها يَسوع </a:t>
            </a:r>
            <a:r>
              <a:rPr lang="ar-LB" sz="2800" dirty="0">
                <a:solidFill>
                  <a:schemeClr val="tx1"/>
                </a:solidFill>
              </a:rPr>
              <a:t>ب</a:t>
            </a:r>
            <a:r>
              <a:rPr lang="ar-SA" sz="2800" dirty="0">
                <a:solidFill>
                  <a:schemeClr val="tx1"/>
                </a:solidFill>
              </a:rPr>
              <a:t>الهَيكَل </a:t>
            </a:r>
            <a:r>
              <a:rPr lang="ar-LB" sz="2800" dirty="0">
                <a:solidFill>
                  <a:schemeClr val="tx1"/>
                </a:solidFill>
              </a:rPr>
              <a:t>وعبّر فيها </a:t>
            </a:r>
            <a:r>
              <a:rPr lang="ar-SA" sz="2800" dirty="0">
                <a:solidFill>
                  <a:schemeClr val="tx1"/>
                </a:solidFill>
              </a:rPr>
              <a:t>عَن احتِرَام</a:t>
            </a:r>
            <a:r>
              <a:rPr lang="ar-LB" sz="2800" dirty="0">
                <a:solidFill>
                  <a:schemeClr val="tx1"/>
                </a:solidFill>
              </a:rPr>
              <a:t>و</a:t>
            </a:r>
            <a:r>
              <a:rPr lang="ar-SA" sz="2800" dirty="0">
                <a:solidFill>
                  <a:schemeClr val="tx1"/>
                </a:solidFill>
              </a:rPr>
              <a:t> </a:t>
            </a:r>
            <a:r>
              <a:rPr lang="ar-LB" sz="2800" dirty="0">
                <a:solidFill>
                  <a:schemeClr val="tx1"/>
                </a:solidFill>
              </a:rPr>
              <a:t>ل</a:t>
            </a:r>
            <a:r>
              <a:rPr lang="ar-SA" sz="2800" dirty="0">
                <a:solidFill>
                  <a:schemeClr val="tx1"/>
                </a:solidFill>
              </a:rPr>
              <a:t>بيتَ اللّه</a:t>
            </a:r>
            <a:r>
              <a:rPr lang="ar-LB" sz="2800" dirty="0">
                <a:solidFill>
                  <a:schemeClr val="tx1"/>
                </a:solidFill>
              </a:rPr>
              <a:t>، </a:t>
            </a:r>
            <a:r>
              <a:rPr lang="ar-SA" sz="2800" dirty="0">
                <a:solidFill>
                  <a:schemeClr val="tx1"/>
                </a:solidFill>
              </a:rPr>
              <a:t>بيت الصّلاة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8194" y="3420646"/>
            <a:ext cx="4002484" cy="343735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3953" y="2871546"/>
            <a:ext cx="5620047" cy="3986454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28600" y="147916"/>
            <a:ext cx="5741894" cy="3065547"/>
          </a:xfrm>
          <a:prstGeom prst="cloudCallout">
            <a:avLst>
              <a:gd name="adj1" fmla="val 37964"/>
              <a:gd name="adj2" fmla="val 5418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أَصدقائي!</a:t>
            </a:r>
          </a:p>
          <a:p>
            <a:pPr algn="ctr" rtl="1"/>
            <a:r>
              <a:rPr lang="ar-LB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حدا بيعرف شي حدث عاشو يسوع بالهيكل؟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124" y="0"/>
            <a:ext cx="7808240" cy="6705758"/>
          </a:xfrm>
        </p:spPr>
      </p:pic>
      <p:sp>
        <p:nvSpPr>
          <p:cNvPr id="5" name="TextBox 4"/>
          <p:cNvSpPr txBox="1"/>
          <p:nvPr/>
        </p:nvSpPr>
        <p:spPr>
          <a:xfrm>
            <a:off x="3039036" y="2904565"/>
            <a:ext cx="2541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000" b="1" dirty="0"/>
              <a:t>وقتا قدّمو أهلو للهيكل</a:t>
            </a:r>
            <a:endParaRPr lang="en-US" sz="3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9262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3953" y="2871546"/>
            <a:ext cx="5620047" cy="3986454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62079" y="107577"/>
            <a:ext cx="5022615" cy="5741894"/>
          </a:xfrm>
          <a:prstGeom prst="cloudCallout">
            <a:avLst>
              <a:gd name="adj1" fmla="val 30908"/>
              <a:gd name="adj2" fmla="val 4511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600" b="1" dirty="0">
                <a:solidFill>
                  <a:schemeClr val="bg1"/>
                </a:solidFill>
              </a:rPr>
              <a:t>برافو ! </a:t>
            </a:r>
          </a:p>
          <a:p>
            <a:pPr algn="ctr" rtl="1"/>
            <a:r>
              <a:rPr lang="ar-LB" sz="3600" b="1" dirty="0">
                <a:solidFill>
                  <a:schemeClr val="bg1"/>
                </a:solidFill>
              </a:rPr>
              <a:t>إِجابِةسَليمة... وهَلّق رَح نْشوف شو بيخَبِّرنا الكْتاب المقدَّس عَن علاقة يسوع بالهيكل!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3739922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ustom 1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F9B639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2155</TotalTime>
  <Words>696</Words>
  <Application>Microsoft Office PowerPoint</Application>
  <PresentationFormat>On-screen Show (4:3)</PresentationFormat>
  <Paragraphs>102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Adobe Arabic</vt:lpstr>
      <vt:lpstr>Arial</vt:lpstr>
      <vt:lpstr>Calibri</vt:lpstr>
      <vt:lpstr>Traditional Arabic</vt:lpstr>
      <vt:lpstr>Trebuchet MS</vt:lpstr>
      <vt:lpstr>Wingdings 3</vt:lpstr>
      <vt:lpstr>Facet</vt:lpstr>
      <vt:lpstr>مَركَزُ التَّربِيَّةِ الدّينِيَّة رهبانية القلبين الأقدسين </vt:lpstr>
      <vt:lpstr>PowerPoint Presentation</vt:lpstr>
      <vt:lpstr>اللِّقاءُ العاشر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eb6-اللقاء العاشر</dc:title>
  <dc:creator>Michel Haddad</dc:creator>
  <cp:lastModifiedBy>Michel Haddad (Prof)</cp:lastModifiedBy>
  <cp:revision>139</cp:revision>
  <dcterms:created xsi:type="dcterms:W3CDTF">2020-08-25T06:38:39Z</dcterms:created>
  <dcterms:modified xsi:type="dcterms:W3CDTF">2022-04-16T17:04:07Z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7C62C767-CD0F-4AD2-8B4D-1CD7B617D57A</vt:lpwstr>
  </property>
  <property fmtid="{D5CDD505-2E9C-101B-9397-08002B2CF9AE}" pid="3" name="ArticulatePath">
    <vt:lpwstr>EB6 اللقاء العاشر</vt:lpwstr>
  </property>
</Properties>
</file>