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35"/>
  </p:notesMasterIdLst>
  <p:sldIdLst>
    <p:sldId id="257" r:id="rId2"/>
    <p:sldId id="331" r:id="rId3"/>
    <p:sldId id="258" r:id="rId4"/>
    <p:sldId id="301" r:id="rId5"/>
    <p:sldId id="289" r:id="rId6"/>
    <p:sldId id="259" r:id="rId7"/>
    <p:sldId id="290" r:id="rId8"/>
    <p:sldId id="470" r:id="rId9"/>
    <p:sldId id="455" r:id="rId10"/>
    <p:sldId id="498" r:id="rId11"/>
    <p:sldId id="499" r:id="rId12"/>
    <p:sldId id="500" r:id="rId13"/>
    <p:sldId id="501" r:id="rId14"/>
    <p:sldId id="503" r:id="rId15"/>
    <p:sldId id="504" r:id="rId16"/>
    <p:sldId id="502" r:id="rId17"/>
    <p:sldId id="505" r:id="rId18"/>
    <p:sldId id="506" r:id="rId19"/>
    <p:sldId id="507" r:id="rId20"/>
    <p:sldId id="508" r:id="rId21"/>
    <p:sldId id="509" r:id="rId22"/>
    <p:sldId id="511" r:id="rId23"/>
    <p:sldId id="516" r:id="rId24"/>
    <p:sldId id="485" r:id="rId25"/>
    <p:sldId id="510" r:id="rId26"/>
    <p:sldId id="454" r:id="rId27"/>
    <p:sldId id="514" r:id="rId28"/>
    <p:sldId id="513" r:id="rId29"/>
    <p:sldId id="512" r:id="rId30"/>
    <p:sldId id="287" r:id="rId31"/>
    <p:sldId id="285" r:id="rId32"/>
    <p:sldId id="515" r:id="rId33"/>
    <p:sldId id="283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7C80"/>
    <a:srgbClr val="FF99FF"/>
    <a:srgbClr val="FFCCCC"/>
    <a:srgbClr val="FF6699"/>
    <a:srgbClr val="E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D2133-FE35-45EC-BB64-BC2F9FEA25E4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B8686-D751-41CD-B888-A4163C88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1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1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00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3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0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0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98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2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35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2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875" y="2077426"/>
            <a:ext cx="7634371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bg2">
                    <a:lumMod val="25000"/>
                  </a:schemeClr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ar-LB" dirty="0">
                <a:solidFill>
                  <a:schemeClr val="bg2">
                    <a:lumMod val="25000"/>
                  </a:schemeClr>
                </a:solidFill>
              </a:rPr>
              <a:t>رهبانيّة القلبين الأقدسين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8870" y="5060463"/>
            <a:ext cx="8169174" cy="822674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>
                <a:latin typeface="Adobe Arabic" panose="02040503050201020203" pitchFamily="18" charset="-78"/>
                <a:cs typeface="+mj-cs"/>
              </a:rPr>
              <a:t>يُقَدِّمُ كِتابَ</a:t>
            </a:r>
            <a:r>
              <a:rPr lang="en-US" sz="4000" b="1" dirty="0">
                <a:latin typeface="Adobe Arabic" panose="02040503050201020203" pitchFamily="18" charset="-78"/>
                <a:cs typeface="+mj-cs"/>
              </a:rPr>
              <a:t> </a:t>
            </a:r>
            <a:r>
              <a:rPr lang="ar-LB" sz="4000" b="1" dirty="0">
                <a:latin typeface="Adobe Arabic" panose="02040503050201020203" pitchFamily="18" charset="-78"/>
                <a:cs typeface="+mj-cs"/>
              </a:rPr>
              <a:t>الأساسِيَّ السّادِس</a:t>
            </a:r>
            <a:endParaRPr lang="en-US" sz="4000" b="1" dirty="0"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C:\Users\Liliane\Desktop\work from home\eb6\EB6 suite\13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29" y="266058"/>
            <a:ext cx="9174924" cy="659194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C:\Users\Liliane\Desktop\work from home\eb6\EB6 suite\13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0" y="266058"/>
            <a:ext cx="9174924" cy="659194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96266" y="5567808"/>
            <a:ext cx="2499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b="1" dirty="0" err="1">
                <a:solidFill>
                  <a:schemeClr val="tx2">
                    <a:lumMod val="50000"/>
                  </a:schemeClr>
                </a:solidFill>
              </a:rPr>
              <a:t>بَرتِلماوس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424" y="5255514"/>
            <a:ext cx="1721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sz="4000" b="1" dirty="0">
                <a:solidFill>
                  <a:schemeClr val="tx2">
                    <a:lumMod val="50000"/>
                  </a:schemeClr>
                </a:solidFill>
              </a:rPr>
              <a:t>يَعقوب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0" y="271827"/>
            <a:ext cx="9144000" cy="6141616"/>
          </a:xfr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78"/>
            <a:ext cx="9144000" cy="6141616"/>
          </a:xfrm>
        </p:spPr>
      </p:pic>
      <p:sp>
        <p:nvSpPr>
          <p:cNvPr id="5" name="Rectangle 4"/>
          <p:cNvSpPr/>
          <p:nvPr/>
        </p:nvSpPr>
        <p:spPr>
          <a:xfrm>
            <a:off x="5039419" y="5195556"/>
            <a:ext cx="2320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4000" b="1" dirty="0">
                <a:solidFill>
                  <a:schemeClr val="tx2">
                    <a:lumMod val="50000"/>
                  </a:schemeClr>
                </a:solidFill>
              </a:rPr>
              <a:t>توما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368" y="4925734"/>
            <a:ext cx="19960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b="1" dirty="0">
                <a:solidFill>
                  <a:schemeClr val="tx2">
                    <a:lumMod val="50000"/>
                  </a:schemeClr>
                </a:solidFill>
              </a:rPr>
              <a:t>يَعقوب</a:t>
            </a:r>
          </a:p>
          <a:p>
            <a:pPr algn="ctr"/>
            <a:r>
              <a:rPr lang="ar-LB" sz="4000" b="1" dirty="0">
                <a:solidFill>
                  <a:schemeClr val="tx2">
                    <a:lumMod val="50000"/>
                  </a:schemeClr>
                </a:solidFill>
              </a:rPr>
              <a:t>بَن حلفا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0" y="316798"/>
            <a:ext cx="9323882" cy="6353141"/>
          </a:xfr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0" y="316798"/>
            <a:ext cx="9323882" cy="6353141"/>
          </a:xfrm>
        </p:spPr>
      </p:pic>
      <p:sp>
        <p:nvSpPr>
          <p:cNvPr id="5" name="Rectangle 4"/>
          <p:cNvSpPr/>
          <p:nvPr/>
        </p:nvSpPr>
        <p:spPr>
          <a:xfrm>
            <a:off x="5702216" y="5390426"/>
            <a:ext cx="1252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sz="4000" b="1" dirty="0">
                <a:solidFill>
                  <a:schemeClr val="tx2">
                    <a:lumMod val="50000"/>
                  </a:schemeClr>
                </a:solidFill>
              </a:rPr>
              <a:t>مَتّى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030" y="5300484"/>
            <a:ext cx="321273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sz="3800" b="1" dirty="0">
                <a:solidFill>
                  <a:schemeClr val="tx2">
                    <a:lumMod val="50000"/>
                  </a:schemeClr>
                </a:solidFill>
              </a:rPr>
              <a:t>يهوذا</a:t>
            </a:r>
          </a:p>
          <a:p>
            <a:pPr algn="ctr"/>
            <a:r>
              <a:rPr lang="ar-LB" sz="3800" b="1" dirty="0">
                <a:solidFill>
                  <a:schemeClr val="tx2">
                    <a:lumMod val="50000"/>
                  </a:schemeClr>
                </a:solidFill>
              </a:rPr>
              <a:t>الإسخريوطيّ</a:t>
            </a:r>
            <a:endParaRPr lang="en-US" sz="3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833" y="286817"/>
            <a:ext cx="9398833" cy="6175079"/>
          </a:xfr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833" y="286817"/>
            <a:ext cx="9398833" cy="6175079"/>
          </a:xfrm>
        </p:spPr>
      </p:pic>
      <p:sp>
        <p:nvSpPr>
          <p:cNvPr id="5" name="Rectangle 4"/>
          <p:cNvSpPr/>
          <p:nvPr/>
        </p:nvSpPr>
        <p:spPr>
          <a:xfrm>
            <a:off x="5260111" y="5120602"/>
            <a:ext cx="2196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sz="4000" b="1" dirty="0">
                <a:solidFill>
                  <a:schemeClr val="tx2">
                    <a:lumMod val="50000"/>
                  </a:schemeClr>
                </a:solidFill>
              </a:rPr>
              <a:t>اندراوس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537" y="5240523"/>
            <a:ext cx="2242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b="1" dirty="0">
                <a:solidFill>
                  <a:schemeClr val="tx2">
                    <a:lumMod val="50000"/>
                  </a:schemeClr>
                </a:solidFill>
              </a:rPr>
              <a:t>سِمعان بُطرُس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3" y="209862"/>
            <a:ext cx="9239335" cy="6160958"/>
          </a:xfr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822"/>
            <a:ext cx="9239335" cy="6160958"/>
          </a:xfrm>
        </p:spPr>
      </p:pic>
      <p:sp>
        <p:nvSpPr>
          <p:cNvPr id="5" name="Rectangle 4"/>
          <p:cNvSpPr/>
          <p:nvPr/>
        </p:nvSpPr>
        <p:spPr>
          <a:xfrm>
            <a:off x="5384626" y="5210544"/>
            <a:ext cx="14077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b="1" dirty="0">
                <a:solidFill>
                  <a:schemeClr val="tx2">
                    <a:lumMod val="50000"/>
                  </a:schemeClr>
                </a:solidFill>
              </a:rPr>
              <a:t>يوحَنّا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7725" y="3049124"/>
            <a:ext cx="19623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b="1" dirty="0">
                <a:solidFill>
                  <a:schemeClr val="tx2">
                    <a:lumMod val="50000"/>
                  </a:schemeClr>
                </a:solidFill>
              </a:rPr>
              <a:t>سِمعان</a:t>
            </a:r>
          </a:p>
          <a:p>
            <a:pPr algn="ctr" rtl="1"/>
            <a:r>
              <a:rPr lang="ar-LB" sz="4000" b="1" dirty="0">
                <a:solidFill>
                  <a:schemeClr val="tx2">
                    <a:lumMod val="50000"/>
                  </a:schemeClr>
                </a:solidFill>
              </a:rPr>
              <a:t>الغَيّور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iliane\Desktop\work from home\eb6\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5669" y="0"/>
            <a:ext cx="5147461" cy="67226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91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500577"/>
          </a:xfr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500577"/>
          </a:xfrm>
        </p:spPr>
      </p:pic>
      <p:sp>
        <p:nvSpPr>
          <p:cNvPr id="5" name="Rectangle 4"/>
          <p:cNvSpPr/>
          <p:nvPr/>
        </p:nvSpPr>
        <p:spPr>
          <a:xfrm>
            <a:off x="780350" y="4925730"/>
            <a:ext cx="1802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LB" sz="4000" b="1" dirty="0">
                <a:solidFill>
                  <a:schemeClr val="tx2">
                    <a:lumMod val="50000"/>
                  </a:schemeClr>
                </a:solidFill>
              </a:rPr>
              <a:t>تداوُس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4629" y="4571787"/>
            <a:ext cx="1847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4000" b="1" dirty="0">
                <a:solidFill>
                  <a:schemeClr val="tx2">
                    <a:lumMod val="50000"/>
                  </a:schemeClr>
                </a:solidFill>
              </a:rPr>
              <a:t>فيلبّس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h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06310"/>
            <a:ext cx="9144000" cy="4826832"/>
          </a:xfrm>
        </p:spPr>
      </p:pic>
      <p:sp>
        <p:nvSpPr>
          <p:cNvPr id="6" name="Cloud Callout 5"/>
          <p:cNvSpPr/>
          <p:nvPr/>
        </p:nvSpPr>
        <p:spPr>
          <a:xfrm>
            <a:off x="401522" y="479684"/>
            <a:ext cx="4710124" cy="1774835"/>
          </a:xfrm>
          <a:prstGeom prst="cloudCallout">
            <a:avLst>
              <a:gd name="adj1" fmla="val 69666"/>
              <a:gd name="adj2" fmla="val -2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وهَلَّق اختِبْروا مَعلوماتْكن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h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716374"/>
            <a:ext cx="9144001" cy="4826832"/>
          </a:xfrm>
        </p:spPr>
      </p:pic>
      <p:sp>
        <p:nvSpPr>
          <p:cNvPr id="6" name="Rounded Rectangle 5"/>
          <p:cNvSpPr/>
          <p:nvPr/>
        </p:nvSpPr>
        <p:spPr>
          <a:xfrm>
            <a:off x="44970" y="3087973"/>
            <a:ext cx="1244184" cy="524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2">
                    <a:lumMod val="50000"/>
                  </a:schemeClr>
                </a:solidFill>
              </a:rPr>
              <a:t>صَح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3765029"/>
            <a:ext cx="1244184" cy="524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2">
                    <a:lumMod val="50000"/>
                  </a:schemeClr>
                </a:solidFill>
              </a:rPr>
              <a:t>صَح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940" y="4457075"/>
            <a:ext cx="1244184" cy="524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2">
                    <a:lumMod val="50000"/>
                  </a:schemeClr>
                </a:solidFill>
              </a:rPr>
              <a:t>خَطأ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4910" y="5156616"/>
            <a:ext cx="1166734" cy="519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2">
                    <a:lumMod val="50000"/>
                  </a:schemeClr>
                </a:solidFill>
              </a:rPr>
              <a:t>خَطأ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4910" y="5936106"/>
            <a:ext cx="1149246" cy="507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2">
                    <a:lumMod val="50000"/>
                  </a:schemeClr>
                </a:solidFill>
              </a:rPr>
              <a:t>خَطأ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26571" y="329784"/>
            <a:ext cx="6191794" cy="3108960"/>
          </a:xfrm>
          <a:prstGeom prst="cloudCallout">
            <a:avLst>
              <a:gd name="adj1" fmla="val 25276"/>
              <a:gd name="adj2" fmla="val 699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ومِن بَعد ما </a:t>
            </a:r>
            <a:r>
              <a:rPr lang="ar-LB" sz="3200" b="1" dirty="0" err="1">
                <a:solidFill>
                  <a:schemeClr val="tx1"/>
                </a:solidFill>
              </a:rPr>
              <a:t>تْعَرَّفْتوا</a:t>
            </a:r>
            <a:r>
              <a:rPr lang="ar-LB" sz="3200" b="1" dirty="0">
                <a:solidFill>
                  <a:schemeClr val="tx1"/>
                </a:solidFill>
              </a:rPr>
              <a:t> </a:t>
            </a:r>
            <a:r>
              <a:rPr lang="ar-LB" sz="3200" b="1" dirty="0" err="1">
                <a:solidFill>
                  <a:schemeClr val="tx1"/>
                </a:solidFill>
              </a:rPr>
              <a:t>عَالرُّسُل</a:t>
            </a:r>
            <a:r>
              <a:rPr lang="ar-LB" sz="3200" b="1" dirty="0">
                <a:solidFill>
                  <a:schemeClr val="tx1"/>
                </a:solidFill>
              </a:rPr>
              <a:t>، رَح أَعطيكُن طَريقَة سَهلِة تَ تِحفَظوا أَساميهُن مْنيح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9743" y="1004341"/>
            <a:ext cx="8064709" cy="566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30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	- 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ث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dirty="0" err="1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لاثَة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 م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نهُم تَنتَهي أ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سماؤه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ُ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م بِح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رف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 السّين</a:t>
            </a:r>
            <a:r>
              <a:rPr lang="ar-SA" sz="30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:</a:t>
            </a:r>
            <a:endParaRPr lang="ar-LB" sz="3000" dirty="0">
              <a:solidFill>
                <a:schemeClr val="tx1"/>
              </a:solidFill>
              <a:latin typeface="Traditional Arabic" pitchFamily="18" charset="-78"/>
              <a:ea typeface="Times New Roman" pitchFamily="18" charset="0"/>
            </a:endParaRP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 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فيلبُّس وأندراوس وبَرْتِلْماوس</a:t>
            </a:r>
            <a:r>
              <a:rPr lang="en-US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.</a:t>
            </a:r>
            <a:endParaRPr lang="en-US" sz="3000" b="1" dirty="0">
              <a:solidFill>
                <a:schemeClr val="tx1"/>
              </a:solidFill>
              <a:latin typeface="Arial" pitchFamily="34" charset="0"/>
            </a:endParaRP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30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	-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 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ث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dirty="0" err="1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لاثَة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 م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نهُم تَنتَهي أسماؤهم بِح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رف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 الألِف</a:t>
            </a:r>
            <a:r>
              <a:rPr lang="ar-SA" sz="30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:</a:t>
            </a:r>
            <a:endParaRPr lang="ar-LB" sz="3000" dirty="0">
              <a:solidFill>
                <a:schemeClr val="tx1"/>
              </a:solidFill>
              <a:latin typeface="Traditional Arabic" pitchFamily="18" charset="-78"/>
              <a:ea typeface="Times New Roman" pitchFamily="18" charset="0"/>
            </a:endParaRP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 م</a:t>
            </a:r>
            <a:r>
              <a:rPr lang="ar-LB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b="1" dirty="0" err="1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تّى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 وتوما ويوح</a:t>
            </a:r>
            <a:r>
              <a:rPr lang="ar-LB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b="1" dirty="0" err="1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نّا</a:t>
            </a:r>
            <a:r>
              <a:rPr lang="en-US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.</a:t>
            </a:r>
            <a:endParaRPr lang="en-US" sz="3000" b="1" dirty="0">
              <a:solidFill>
                <a:schemeClr val="tx1"/>
              </a:solidFill>
              <a:latin typeface="Arial" pitchFamily="34" charset="0"/>
            </a:endParaRP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30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	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- 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إ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ثنَيْن م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نهُم يَحمِلان 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إِ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سمَ س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معان: </a:t>
            </a:r>
            <a:endParaRPr lang="ar-LB" sz="3000" dirty="0">
              <a:solidFill>
                <a:schemeClr val="accent1">
                  <a:lumMod val="50000"/>
                </a:schemeClr>
              </a:solidFill>
              <a:latin typeface="Traditional Arabic" pitchFamily="18" charset="-78"/>
              <a:ea typeface="Times New Roman" pitchFamily="18" charset="0"/>
            </a:endParaRP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س</a:t>
            </a:r>
            <a:r>
              <a:rPr lang="ar-LB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معان بُطرُس </a:t>
            </a:r>
            <a:r>
              <a:rPr lang="ar-SA" sz="3000" b="1" dirty="0" err="1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وس</a:t>
            </a:r>
            <a:r>
              <a:rPr lang="ar-LB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م</a:t>
            </a:r>
            <a:r>
              <a:rPr lang="ar-LB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ْ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عان الغَي</a:t>
            </a:r>
            <a:r>
              <a:rPr lang="ar-LB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ّ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ور</a:t>
            </a:r>
            <a:r>
              <a:rPr lang="en-US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.</a:t>
            </a:r>
            <a:endParaRPr lang="en-US" sz="3000" b="1" dirty="0">
              <a:solidFill>
                <a:schemeClr val="tx1"/>
              </a:solidFill>
              <a:latin typeface="Arial" pitchFamily="34" charset="0"/>
            </a:endParaRP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30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	- 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إثنَيْن م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نهُم ي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حمِلان 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إ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سمَ ي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عقُوب: </a:t>
            </a:r>
            <a:endParaRPr lang="ar-LB" sz="3000" dirty="0">
              <a:solidFill>
                <a:schemeClr val="accent1">
                  <a:lumMod val="50000"/>
                </a:schemeClr>
              </a:solidFill>
              <a:latin typeface="Traditional Arabic" pitchFamily="18" charset="-78"/>
              <a:ea typeface="Times New Roman" pitchFamily="18" charset="0"/>
            </a:endParaRP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ي</a:t>
            </a:r>
            <a:r>
              <a:rPr lang="ar-LB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عقوب و</a:t>
            </a:r>
            <a:r>
              <a:rPr lang="ar-LB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ي</a:t>
            </a:r>
            <a:r>
              <a:rPr lang="ar-LB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عقوب بِنْ حَلْفا</a:t>
            </a:r>
            <a:r>
              <a:rPr lang="en-US" sz="30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" pitchFamily="34" charset="0"/>
            </a:endParaRP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30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	-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 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إ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ثنَيْن م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نه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ُ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م ي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حم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لان 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إ</a:t>
            </a:r>
            <a:r>
              <a:rPr lang="ar-SA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سمَ يَهوذا</a:t>
            </a:r>
            <a:r>
              <a:rPr lang="ar-LB" sz="3000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  <a:ea typeface="Times New Roman" pitchFamily="18" charset="0"/>
              </a:rPr>
              <a:t>:</a:t>
            </a: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 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ي</a:t>
            </a:r>
            <a:r>
              <a:rPr lang="ar-LB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b="1" dirty="0" err="1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هوذا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 </a:t>
            </a:r>
            <a:r>
              <a:rPr lang="ar-SA" sz="3000" b="1" dirty="0" err="1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الإ</a:t>
            </a:r>
            <a:r>
              <a:rPr lang="ar-LB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000" b="1" dirty="0" err="1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سخريُوط</a:t>
            </a:r>
            <a:r>
              <a:rPr lang="ar-LB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يّ وي</a:t>
            </a:r>
            <a:r>
              <a:rPr lang="ar-LB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b="1" dirty="0" err="1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هوذا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 ب</a:t>
            </a:r>
            <a:r>
              <a:rPr lang="ar-LB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ن ي</a:t>
            </a:r>
            <a:r>
              <a:rPr lang="ar-LB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b="1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عقوب</a:t>
            </a: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3043003" y="239843"/>
            <a:ext cx="4047346" cy="125917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Traditional Arabic" pitchFamily="18" charset="-78"/>
                <a:ea typeface="Times New Roman" pitchFamily="18" charset="0"/>
              </a:rPr>
              <a:t>لاح</a:t>
            </a:r>
            <a:r>
              <a:rPr lang="ar-LB" sz="4400" b="1" dirty="0">
                <a:solidFill>
                  <a:schemeClr val="bg1"/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4400" b="1" dirty="0" err="1">
                <a:solidFill>
                  <a:schemeClr val="bg1"/>
                </a:solidFill>
                <a:latin typeface="Traditional Arabic" pitchFamily="18" charset="-78"/>
                <a:ea typeface="Times New Roman" pitchFamily="18" charset="0"/>
              </a:rPr>
              <a:t>ظوا</a:t>
            </a:r>
            <a:r>
              <a:rPr lang="ar-SA" sz="4400" b="1" dirty="0">
                <a:solidFill>
                  <a:schemeClr val="bg1"/>
                </a:solidFill>
                <a:latin typeface="Traditional Arabic" pitchFamily="18" charset="-78"/>
                <a:ea typeface="Times New Roman" pitchFamily="18" charset="0"/>
              </a:rPr>
              <a:t> أنَّ</a:t>
            </a:r>
            <a:r>
              <a:rPr lang="en-US" sz="4400" b="1" dirty="0">
                <a:solidFill>
                  <a:schemeClr val="bg1"/>
                </a:solidFill>
                <a:latin typeface="Traditional Arabic" pitchFamily="18" charset="-78"/>
                <a:ea typeface="Times New Roman" pitchFamily="18" charset="0"/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409" y="3347965"/>
            <a:ext cx="4948398" cy="351003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10437" y="0"/>
            <a:ext cx="5165904" cy="3702570"/>
          </a:xfrm>
          <a:prstGeom prst="cloudCallout">
            <a:avLst>
              <a:gd name="adj1" fmla="val 29717"/>
              <a:gd name="adj2" fmla="val 73268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وهَلَّق كِلّ واحَد مِنكُن يِختار رَسول ويِكْتِبلوا رِسالِة </a:t>
            </a:r>
            <a:r>
              <a:rPr lang="ar-L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زْغيرة</a:t>
            </a:r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ولَمّا تْخَلْصوا منِقراهُن </a:t>
            </a:r>
            <a:r>
              <a:rPr lang="ar-L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سَوا</a:t>
            </a:r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0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793" y="374753"/>
            <a:ext cx="8499423" cy="6160957"/>
          </a:xfrm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409" y="3362955"/>
            <a:ext cx="4948398" cy="351003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10437" y="0"/>
            <a:ext cx="5165904" cy="3309186"/>
          </a:xfrm>
          <a:prstGeom prst="cloudCallout">
            <a:avLst>
              <a:gd name="adj1" fmla="val 28266"/>
              <a:gd name="adj2" fmla="val 8376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عُصارِة </a:t>
            </a:r>
            <a:r>
              <a:rPr lang="ar-LB" sz="3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هَاللِّقاء</a:t>
            </a:r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يَلّي لازِم تِتذَكَّروها مْنيح، </a:t>
            </a:r>
            <a:r>
              <a:rPr lang="ar-LB" sz="3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هِيي</a:t>
            </a:r>
            <a:endParaRPr lang="ar-LB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azaka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4675"/>
            <a:ext cx="9144000" cy="5397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7682" y="1185543"/>
            <a:ext cx="5733825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1">
                    <a:lumMod val="50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</a:rPr>
              <a:t>الثّالِث عَشَر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670" y="3108960"/>
            <a:ext cx="6691450" cy="2327493"/>
          </a:xfrm>
        </p:spPr>
        <p:txBody>
          <a:bodyPr>
            <a:noAutofit/>
          </a:bodyPr>
          <a:lstStyle/>
          <a:p>
            <a:pPr algn="ctr" rtl="1"/>
            <a:endParaRPr lang="ar-LB" sz="45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rtl="1"/>
            <a:r>
              <a:rPr lang="ar-LB" sz="4000" b="1" dirty="0">
                <a:solidFill>
                  <a:schemeClr val="accent6">
                    <a:lumMod val="50000"/>
                  </a:schemeClr>
                </a:solidFill>
              </a:rPr>
              <a:t>”الرُّسُل“</a:t>
            </a:r>
          </a:p>
          <a:p>
            <a:pPr algn="ctr" rtl="1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</a:rPr>
              <a:t>أ</a:t>
            </a:r>
            <a:r>
              <a:rPr lang="ar-LB" sz="4000" b="1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</a:rPr>
              <a:t>شخاصٌ اختارَهُم ي</a:t>
            </a:r>
            <a:r>
              <a:rPr lang="ar-LB" sz="4000" b="1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</a:rPr>
              <a:t>سوع</a:t>
            </a:r>
            <a:r>
              <a:rPr lang="ar-LB" sz="4000" b="1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</a:rPr>
              <a:t> ف</a:t>
            </a:r>
            <a:r>
              <a:rPr lang="ar-LB" sz="4000" b="1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</a:rPr>
              <a:t>غ</a:t>
            </a:r>
            <a:r>
              <a:rPr lang="ar-LB" sz="4000" b="1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</a:rPr>
              <a:t>يَّرَ ح</a:t>
            </a:r>
            <a:r>
              <a:rPr lang="ar-LB" sz="4000" b="1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4000" b="1" dirty="0" err="1">
                <a:solidFill>
                  <a:schemeClr val="accent2">
                    <a:lumMod val="50000"/>
                  </a:schemeClr>
                </a:solidFill>
              </a:rPr>
              <a:t>ياتَه</a:t>
            </a:r>
            <a:r>
              <a:rPr lang="ar-LB" sz="4000" b="1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</a:rPr>
              <a:t>م</a:t>
            </a:r>
            <a:endParaRPr lang="ar-LB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19419" y="519827"/>
            <a:ext cx="5015129" cy="3385968"/>
          </a:xfrm>
          <a:prstGeom prst="cloudCallout">
            <a:avLst>
              <a:gd name="adj1" fmla="val -72096"/>
              <a:gd name="adj2" fmla="val 55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000" b="1" dirty="0">
                <a:solidFill>
                  <a:schemeClr val="bg2">
                    <a:lumMod val="25000"/>
                  </a:schemeClr>
                </a:solidFill>
              </a:rPr>
              <a:t>ومن</a:t>
            </a:r>
            <a:r>
              <a:rPr lang="ar-LB" sz="4000" b="1" dirty="0">
                <a:solidFill>
                  <a:schemeClr val="bg2">
                    <a:lumMod val="25000"/>
                  </a:schemeClr>
                </a:solidFill>
              </a:rPr>
              <a:t>ِ</a:t>
            </a:r>
            <a:r>
              <a:rPr lang="ar-AE" sz="4000" b="1" dirty="0">
                <a:solidFill>
                  <a:schemeClr val="bg2">
                    <a:lumMod val="25000"/>
                  </a:schemeClr>
                </a:solidFill>
              </a:rPr>
              <a:t>خ</a:t>
            </a:r>
            <a:r>
              <a:rPr lang="ar-LB" sz="4000" b="1" dirty="0">
                <a:solidFill>
                  <a:schemeClr val="bg2">
                    <a:lumMod val="25000"/>
                  </a:schemeClr>
                </a:solidFill>
              </a:rPr>
              <a:t>ْ</a:t>
            </a:r>
            <a:r>
              <a:rPr lang="ar-AE" sz="4000" b="1" dirty="0">
                <a:solidFill>
                  <a:schemeClr val="bg2">
                    <a:lumMod val="25000"/>
                  </a:schemeClr>
                </a:solidFill>
              </a:rPr>
              <a:t>ت</a:t>
            </a:r>
            <a:r>
              <a:rPr lang="ar-LB" sz="4000" b="1" dirty="0">
                <a:solidFill>
                  <a:schemeClr val="bg2">
                    <a:lumMod val="25000"/>
                  </a:schemeClr>
                </a:solidFill>
              </a:rPr>
              <a:t>ُ</a:t>
            </a:r>
            <a:r>
              <a:rPr lang="ar-AE" sz="4000" b="1" dirty="0">
                <a:solidFill>
                  <a:schemeClr val="bg2">
                    <a:lumMod val="25000"/>
                  </a:schemeClr>
                </a:solidFill>
              </a:rPr>
              <a:t>م ل</a:t>
            </a:r>
            <a:r>
              <a:rPr lang="ar-LB" sz="4000" b="1" dirty="0">
                <a:solidFill>
                  <a:schemeClr val="bg2">
                    <a:lumMod val="25000"/>
                  </a:schemeClr>
                </a:solidFill>
              </a:rPr>
              <a:t>ِ</a:t>
            </a:r>
            <a:r>
              <a:rPr lang="ar-AE" sz="4000" b="1" dirty="0">
                <a:solidFill>
                  <a:schemeClr val="bg2">
                    <a:lumMod val="25000"/>
                  </a:schemeClr>
                </a:solidFill>
              </a:rPr>
              <a:t>قا</a:t>
            </a:r>
            <a:r>
              <a:rPr lang="ar-LB" sz="4000" b="1" dirty="0">
                <a:solidFill>
                  <a:schemeClr val="bg2">
                    <a:lumMod val="25000"/>
                  </a:schemeClr>
                </a:solidFill>
              </a:rPr>
              <a:t>ءْ</a:t>
            </a:r>
            <a:r>
              <a:rPr lang="ar-AE" sz="4000" b="1" dirty="0">
                <a:solidFill>
                  <a:schemeClr val="bg2">
                    <a:lumMod val="25000"/>
                  </a:schemeClr>
                </a:solidFill>
              </a:rPr>
              <a:t>نا الي</a:t>
            </a:r>
            <a:r>
              <a:rPr lang="ar-LB" sz="4000" b="1" dirty="0">
                <a:solidFill>
                  <a:schemeClr val="bg2">
                    <a:lumMod val="25000"/>
                  </a:schemeClr>
                </a:solidFill>
              </a:rPr>
              <a:t>َ</a:t>
            </a:r>
            <a:r>
              <a:rPr lang="ar-AE" sz="4000" b="1" dirty="0">
                <a:solidFill>
                  <a:schemeClr val="bg2">
                    <a:lumMod val="25000"/>
                  </a:schemeClr>
                </a:solidFill>
              </a:rPr>
              <a:t>وم ب</a:t>
            </a:r>
            <a:r>
              <a:rPr lang="ar-LB" sz="4000" b="1" dirty="0">
                <a:solidFill>
                  <a:schemeClr val="bg2">
                    <a:lumMod val="25000"/>
                  </a:schemeClr>
                </a:solidFill>
              </a:rPr>
              <a:t>ِهَال</a:t>
            </a:r>
            <a:r>
              <a:rPr lang="ar-AE" sz="4000" b="1" dirty="0">
                <a:solidFill>
                  <a:schemeClr val="bg2">
                    <a:lumMod val="25000"/>
                  </a:schemeClr>
                </a:solidFill>
              </a:rPr>
              <a:t>ص</a:t>
            </a:r>
            <a:r>
              <a:rPr lang="ar-LB" sz="4000" b="1" dirty="0">
                <a:solidFill>
                  <a:schemeClr val="bg2">
                    <a:lumMod val="25000"/>
                  </a:schemeClr>
                </a:solidFill>
              </a:rPr>
              <a:t>َّ</a:t>
            </a:r>
            <a:r>
              <a:rPr lang="ar-AE" sz="4000" b="1" dirty="0" err="1">
                <a:solidFill>
                  <a:schemeClr val="bg2">
                    <a:lumMod val="25000"/>
                  </a:schemeClr>
                </a:solidFill>
              </a:rPr>
              <a:t>لاة</a:t>
            </a:r>
            <a:r>
              <a:rPr lang="ar-LB" sz="4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LB" sz="4000" b="1" dirty="0" err="1">
                <a:solidFill>
                  <a:schemeClr val="bg2">
                    <a:lumMod val="25000"/>
                  </a:schemeClr>
                </a:solidFill>
              </a:rPr>
              <a:t>وهالتِّرنيمِة</a:t>
            </a:r>
            <a:endParaRPr lang="ar-LB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5142"/>
            <a:ext cx="3658792" cy="259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sali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16" y="1469136"/>
            <a:ext cx="9514712" cy="5388864"/>
          </a:xfrm>
          <a:prstGeom prst="rect">
            <a:avLst/>
          </a:prstGeom>
        </p:spPr>
      </p:pic>
      <p:pic>
        <p:nvPicPr>
          <p:cNvPr id="4" name="Picture 3" descr="sour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43200" cy="33698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uranum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66" y="0"/>
            <a:ext cx="7257007" cy="6490740"/>
          </a:xfr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838217" y="776295"/>
            <a:ext cx="4331477" cy="3197175"/>
          </a:xfrm>
          <a:prstGeom prst="cloudCallout">
            <a:avLst>
              <a:gd name="adj1" fmla="val -76304"/>
              <a:gd name="adj2" fmla="val 68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 err="1">
                <a:solidFill>
                  <a:schemeClr val="bg2">
                    <a:lumMod val="25000"/>
                  </a:schemeClr>
                </a:solidFill>
              </a:rPr>
              <a:t>منِلْتِقي</a:t>
            </a:r>
            <a:r>
              <a:rPr lang="ar-LB" sz="4125" dirty="0">
                <a:solidFill>
                  <a:schemeClr val="bg2">
                    <a:lumMod val="25000"/>
                  </a:schemeClr>
                </a:solidFill>
              </a:rPr>
              <a:t> الأسْبوع القادِم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4" y="4101354"/>
            <a:ext cx="3658792" cy="259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.png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0623" y="0"/>
            <a:ext cx="5622753" cy="685800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84993"/>
            <a:ext cx="5620047" cy="398645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22486" y="274320"/>
            <a:ext cx="4693651" cy="3918857"/>
          </a:xfrm>
          <a:prstGeom prst="cloudCallout">
            <a:avLst>
              <a:gd name="adj1" fmla="val 59950"/>
              <a:gd name="adj2" fmla="val 5846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bg1"/>
                </a:solidFill>
              </a:rPr>
              <a:t>سَلام المَسيح أَصدِقائي... </a:t>
            </a:r>
            <a:r>
              <a:rPr lang="ar-LB" sz="3200" dirty="0" err="1">
                <a:solidFill>
                  <a:schemeClr val="bg1"/>
                </a:solidFill>
              </a:rPr>
              <a:t>شو</a:t>
            </a:r>
            <a:r>
              <a:rPr lang="ar-LB" sz="3200" dirty="0">
                <a:solidFill>
                  <a:schemeClr val="bg1"/>
                </a:solidFill>
              </a:rPr>
              <a:t> رَح نَعمِل اليَوم؟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ane\Desktop\work from home\60605634-cartoon-teenagers-talking-with-speech-bubb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01056" y="3131820"/>
            <a:ext cx="3596640" cy="3878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>
                <a:solidFill>
                  <a:schemeClr val="accent2">
                    <a:lumMod val="50000"/>
                  </a:schemeClr>
                </a:solidFill>
              </a:rPr>
              <a:t>نْعَدِّد</a:t>
            </a:r>
            <a:r>
              <a:rPr lang="ar-SA" sz="3200" dirty="0"/>
              <a:t> غَيبًا </a:t>
            </a:r>
            <a:r>
              <a:rPr lang="ar-SA" sz="3200" dirty="0" err="1"/>
              <a:t>وم</a:t>
            </a:r>
            <a:r>
              <a:rPr lang="ar-LB" sz="3200" dirty="0"/>
              <a:t>ِ</a:t>
            </a:r>
            <a:r>
              <a:rPr lang="ar-SA" sz="3200" dirty="0"/>
              <a:t>ن دون تَر</a:t>
            </a:r>
            <a:r>
              <a:rPr lang="ar-LB" sz="3200" dirty="0"/>
              <a:t>َ</a:t>
            </a:r>
            <a:r>
              <a:rPr lang="ar-SA" sz="3200" dirty="0" err="1"/>
              <a:t>دُّد</a:t>
            </a:r>
            <a:r>
              <a:rPr lang="ar-SA" sz="3200" dirty="0"/>
              <a:t> أ</a:t>
            </a:r>
            <a:r>
              <a:rPr lang="ar-LB" sz="3200" dirty="0"/>
              <a:t>َ</a:t>
            </a:r>
            <a:r>
              <a:rPr lang="ar-SA" sz="3200" dirty="0"/>
              <a:t>سماء الرُّس</a:t>
            </a:r>
            <a:r>
              <a:rPr lang="ar-LB" sz="3200" dirty="0"/>
              <a:t>ُ</a:t>
            </a:r>
            <a:r>
              <a:rPr lang="ar-SA" sz="3200" dirty="0"/>
              <a:t>ل </a:t>
            </a:r>
            <a:r>
              <a:rPr lang="ar-LB" sz="3200" dirty="0"/>
              <a:t>ال 12 ونحَدِّد </a:t>
            </a:r>
            <a:r>
              <a:rPr lang="ar-SA" sz="3200" dirty="0"/>
              <a:t>أه</a:t>
            </a:r>
            <a:r>
              <a:rPr lang="ar-LB" sz="3200" dirty="0"/>
              <a:t>َ</a:t>
            </a:r>
            <a:r>
              <a:rPr lang="ar-SA" sz="3200" dirty="0"/>
              <a:t>مّ أ</a:t>
            </a:r>
            <a:r>
              <a:rPr lang="ar-LB" sz="3200" dirty="0"/>
              <a:t>َ</a:t>
            </a:r>
            <a:r>
              <a:rPr lang="ar-SA" sz="3200" dirty="0"/>
              <a:t>قوال</a:t>
            </a:r>
            <a:r>
              <a:rPr lang="ar-LB" sz="3200" dirty="0"/>
              <a:t>ُن</a:t>
            </a:r>
            <a:r>
              <a:rPr lang="ar-SA" sz="3200" dirty="0"/>
              <a:t> </a:t>
            </a:r>
            <a:r>
              <a:rPr lang="ar-SA" sz="3200" dirty="0" err="1"/>
              <a:t>والمَسؤوليّ</a:t>
            </a:r>
            <a:r>
              <a:rPr lang="ar-LB" sz="3200" dirty="0"/>
              <a:t>ِ</a:t>
            </a:r>
            <a:r>
              <a:rPr lang="ar-SA" sz="3200" dirty="0"/>
              <a:t>ة </a:t>
            </a:r>
            <a:r>
              <a:rPr lang="ar-LB" sz="3200" dirty="0"/>
              <a:t>يَلّي</a:t>
            </a:r>
            <a:r>
              <a:rPr lang="ar-SA" sz="3200" dirty="0"/>
              <a:t> </a:t>
            </a:r>
            <a:r>
              <a:rPr lang="ar-LB" sz="3200" dirty="0"/>
              <a:t>عَطاهُن ياها </a:t>
            </a:r>
            <a:r>
              <a:rPr lang="ar-SA" sz="3200" dirty="0"/>
              <a:t>يَسوع</a:t>
            </a:r>
            <a:r>
              <a:rPr lang="en-US" sz="3200" dirty="0"/>
              <a:t>.</a:t>
            </a:r>
          </a:p>
          <a:p>
            <a:pPr rtl="1"/>
            <a:r>
              <a:rPr lang="en-US" sz="2800" dirty="0"/>
              <a:t> </a:t>
            </a:r>
          </a:p>
          <a:p>
            <a:pPr algn="ctr" rtl="1"/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72728" y="3380125"/>
            <a:ext cx="33336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نِتنَبَّه</a:t>
            </a:r>
            <a:r>
              <a:rPr lang="ar-LB" sz="3200" dirty="0"/>
              <a:t> إِنّو </a:t>
            </a:r>
            <a:r>
              <a:rPr lang="ar-SA" sz="3200" dirty="0"/>
              <a:t>يَسوع </a:t>
            </a:r>
            <a:r>
              <a:rPr lang="ar-LB" sz="3200" dirty="0"/>
              <a:t>بيِدْعينا نِحْنا كَمان مِتِل ما </a:t>
            </a:r>
            <a:r>
              <a:rPr lang="ar-SA" sz="3200" dirty="0"/>
              <a:t>دَعا الرُّس</a:t>
            </a:r>
            <a:r>
              <a:rPr lang="ar-LB" sz="3200" dirty="0"/>
              <a:t>ُ</a:t>
            </a:r>
            <a:r>
              <a:rPr lang="ar-SA" sz="3200" dirty="0"/>
              <a:t>ل </a:t>
            </a:r>
            <a:r>
              <a:rPr lang="ar-LB" sz="3200" dirty="0"/>
              <a:t>ونحِسّ</a:t>
            </a:r>
            <a:r>
              <a:rPr lang="ar-SA" sz="3200" dirty="0"/>
              <a:t> </a:t>
            </a:r>
            <a:r>
              <a:rPr lang="ar-SA" sz="3200" dirty="0" err="1"/>
              <a:t>بِأه</a:t>
            </a:r>
            <a:r>
              <a:rPr lang="ar-LB" sz="3200" dirty="0"/>
              <a:t>َ</a:t>
            </a:r>
            <a:r>
              <a:rPr lang="ar-SA" sz="3200" dirty="0"/>
              <a:t>مّ</a:t>
            </a:r>
            <a:r>
              <a:rPr lang="ar-LB" sz="3200" dirty="0"/>
              <a:t>ِ</a:t>
            </a:r>
            <a:r>
              <a:rPr lang="ar-SA" sz="3200" dirty="0"/>
              <a:t>يّ</a:t>
            </a:r>
            <a:r>
              <a:rPr lang="ar-LB" sz="3200" dirty="0"/>
              <a:t>ِ</a:t>
            </a:r>
            <a:r>
              <a:rPr lang="ar-SA" sz="3200" dirty="0"/>
              <a:t>ة </a:t>
            </a:r>
            <a:r>
              <a:rPr lang="ar-LB" sz="3200" dirty="0"/>
              <a:t>هَ</a:t>
            </a:r>
            <a:r>
              <a:rPr lang="ar-SA" sz="3200" dirty="0" err="1"/>
              <a:t>الدَّعو</a:t>
            </a:r>
            <a:r>
              <a:rPr lang="ar-LB" sz="3200" dirty="0"/>
              <a:t>ِ</a:t>
            </a:r>
            <a:r>
              <a:rPr lang="ar-SA" sz="3200" dirty="0"/>
              <a:t>ة ومُواصَل</a:t>
            </a:r>
            <a:r>
              <a:rPr lang="ar-LB" sz="3200" dirty="0"/>
              <a:t>ِ</a:t>
            </a:r>
            <a:r>
              <a:rPr lang="ar-SA" sz="3200" dirty="0"/>
              <a:t>ة الرّسال</a:t>
            </a:r>
            <a:r>
              <a:rPr lang="ar-LB" sz="3200" dirty="0"/>
              <a:t>ِ</a:t>
            </a:r>
            <a:r>
              <a:rPr lang="ar-SA" sz="3200" dirty="0"/>
              <a:t>ة</a:t>
            </a:r>
            <a:r>
              <a:rPr lang="en-US" sz="2800" dirty="0"/>
              <a:t>.</a:t>
            </a:r>
          </a:p>
          <a:p>
            <a:pPr rtl="1"/>
            <a:r>
              <a:rPr lang="en-US" sz="28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398" y="4211782"/>
            <a:ext cx="3730601" cy="264621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32565" y="581891"/>
            <a:ext cx="3711435" cy="2822368"/>
          </a:xfrm>
          <a:prstGeom prst="cloudCallout">
            <a:avLst>
              <a:gd name="adj1" fmla="val 9841"/>
              <a:gd name="adj2" fmla="val 9467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كَم شَخص فيه بِالرُّسوم </a:t>
            </a:r>
            <a:r>
              <a:rPr lang="ar-LB" sz="3200" dirty="0" err="1">
                <a:solidFill>
                  <a:schemeClr val="tx1"/>
                </a:solidFill>
              </a:rPr>
              <a:t>الزغيرِة</a:t>
            </a:r>
            <a:r>
              <a:rPr lang="ar-LB" sz="3200" dirty="0">
                <a:solidFill>
                  <a:schemeClr val="tx1"/>
                </a:solidFill>
              </a:rPr>
              <a:t>؟</a:t>
            </a:r>
          </a:p>
          <a:p>
            <a:pPr algn="ctr" rtl="1"/>
            <a:r>
              <a:rPr lang="ar-LB" sz="3200" dirty="0" err="1">
                <a:solidFill>
                  <a:schemeClr val="tx1"/>
                </a:solidFill>
              </a:rPr>
              <a:t>بتَعرْفوا</a:t>
            </a:r>
            <a:r>
              <a:rPr lang="ar-LB" sz="3200" dirty="0">
                <a:solidFill>
                  <a:schemeClr val="tx1"/>
                </a:solidFill>
              </a:rPr>
              <a:t> مين هَوْدي؟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5" descr="1.pn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40" y="332510"/>
            <a:ext cx="5589767" cy="619298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liane\Desktop\work from home\bo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69" y="905164"/>
            <a:ext cx="8216488" cy="495530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802082" y="1956350"/>
            <a:ext cx="2521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b="1" dirty="0"/>
              <a:t>12 واحَد!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3679373" y="2715492"/>
            <a:ext cx="2929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b="1" dirty="0"/>
              <a:t>هَودي رُسُل المَسيح</a:t>
            </a:r>
            <a:endParaRPr lang="en-US" sz="4000" dirty="0"/>
          </a:p>
          <a:p>
            <a:pPr algn="ctr" rtl="1"/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26571" y="0"/>
            <a:ext cx="7154884" cy="3519055"/>
          </a:xfrm>
          <a:prstGeom prst="cloudCallout">
            <a:avLst>
              <a:gd name="adj1" fmla="val 24792"/>
              <a:gd name="adj2" fmla="val 5982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برافو! خَلّونا نِتْعَرَّف علَيُن!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كِلّ واحَد رَح </a:t>
            </a:r>
            <a:r>
              <a:rPr lang="ar-LB" sz="3200" b="1" dirty="0" err="1">
                <a:solidFill>
                  <a:schemeClr val="tx1"/>
                </a:solidFill>
              </a:rPr>
              <a:t>بيخَبِّركُن</a:t>
            </a:r>
            <a:r>
              <a:rPr lang="ar-LB" sz="3200" b="1" dirty="0">
                <a:solidFill>
                  <a:schemeClr val="tx1"/>
                </a:solidFill>
              </a:rPr>
              <a:t> </a:t>
            </a:r>
            <a:r>
              <a:rPr lang="ar-LB" sz="3200" b="1" dirty="0" err="1">
                <a:solidFill>
                  <a:schemeClr val="tx1"/>
                </a:solidFill>
              </a:rPr>
              <a:t>شي</a:t>
            </a:r>
            <a:r>
              <a:rPr lang="ar-LB" sz="3200" b="1" dirty="0">
                <a:solidFill>
                  <a:schemeClr val="tx1"/>
                </a:solidFill>
              </a:rPr>
              <a:t> عَن حالو </a:t>
            </a:r>
            <a:r>
              <a:rPr lang="ar-LB" sz="3200" b="1" dirty="0" err="1">
                <a:solidFill>
                  <a:schemeClr val="tx1"/>
                </a:solidFill>
              </a:rPr>
              <a:t>وإنتو</a:t>
            </a:r>
            <a:r>
              <a:rPr lang="ar-LB" sz="3200" b="1" dirty="0">
                <a:solidFill>
                  <a:schemeClr val="tx1"/>
                </a:solidFill>
              </a:rPr>
              <a:t> بَدْكُن تجَرْبوا تَعرْفوا مين هُوّي مِن خِلال: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29490" y="3899936"/>
            <a:ext cx="3920837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3200" dirty="0"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- 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فهر</a:t>
            </a:r>
            <a:r>
              <a:rPr kumimoji="0" lang="ar-L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َ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س أ</a:t>
            </a:r>
            <a:r>
              <a:rPr kumimoji="0" lang="ar-L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َ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شه</a:t>
            </a:r>
            <a:r>
              <a:rPr kumimoji="0" lang="ar-L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َ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ر </a:t>
            </a:r>
            <a:r>
              <a:rPr kumimoji="0" lang="ar-LB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الأ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علام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		- 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الم</a:t>
            </a:r>
            <a:r>
              <a:rPr kumimoji="0" lang="ar-L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َ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راج</a:t>
            </a:r>
            <a:r>
              <a:rPr kumimoji="0" lang="ar-L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ِ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ع الك</a:t>
            </a:r>
            <a:r>
              <a:rPr kumimoji="0" lang="ar-L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ِ</a:t>
            </a:r>
            <a:r>
              <a:rPr kumimoji="0" lang="ar-SA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تابِيَّة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المَوجودَة في الب</a:t>
            </a:r>
            <a:r>
              <a:rPr kumimoji="0" lang="ar-L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ِ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طاقات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		- 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</a:t>
            </a:r>
            <a:r>
              <a:rPr kumimoji="0" lang="ar-L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َ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إ</a:t>
            </a:r>
            <a:r>
              <a:rPr kumimoji="0" lang="ar-L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ِ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نجيل لوقا </a:t>
            </a:r>
            <a:r>
              <a:rPr lang="ar-LB" sz="3200" dirty="0"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6/ 12-16</a:t>
            </a:r>
            <a:endParaRPr kumimoji="0" lang="ar-S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F9B639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1644</TotalTime>
  <Words>434</Words>
  <Application>Microsoft Office PowerPoint</Application>
  <PresentationFormat>On-screen Show (4:3)</PresentationFormat>
  <Paragraphs>73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رهبانيّة القلبين الأقدسين </vt:lpstr>
      <vt:lpstr>PowerPoint Presentation</vt:lpstr>
      <vt:lpstr>اللِّقاءُ الثّالِث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EB6 اللقاء الثالث عشر</dc:title>
  <dc:creator>Michel Haddad</dc:creator>
  <cp:lastModifiedBy>Michel Haddad (Prof)</cp:lastModifiedBy>
  <cp:revision>140</cp:revision>
  <dcterms:created xsi:type="dcterms:W3CDTF">2020-08-25T06:38:39Z</dcterms:created>
  <dcterms:modified xsi:type="dcterms:W3CDTF">2022-04-16T17:12:16Z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FB0CFD0E-89FA-48F2-B962-1E193D741E82</vt:lpwstr>
  </property>
  <property fmtid="{D5CDD505-2E9C-101B-9397-08002B2CF9AE}" pid="3" name="ArticulatePath">
    <vt:lpwstr>EB6 اللقاء الثالث عشر)</vt:lpwstr>
  </property>
</Properties>
</file>