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1"/>
  </p:notesMasterIdLst>
  <p:sldIdLst>
    <p:sldId id="257" r:id="rId2"/>
    <p:sldId id="331" r:id="rId3"/>
    <p:sldId id="258" r:id="rId4"/>
    <p:sldId id="301" r:id="rId5"/>
    <p:sldId id="289" r:id="rId6"/>
    <p:sldId id="259" r:id="rId7"/>
    <p:sldId id="290" r:id="rId8"/>
    <p:sldId id="470" r:id="rId9"/>
    <p:sldId id="455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7" r:id="rId19"/>
    <p:sldId id="528" r:id="rId20"/>
    <p:sldId id="529" r:id="rId21"/>
    <p:sldId id="530" r:id="rId22"/>
    <p:sldId id="531" r:id="rId23"/>
    <p:sldId id="533" r:id="rId24"/>
    <p:sldId id="536" r:id="rId25"/>
    <p:sldId id="537" r:id="rId26"/>
    <p:sldId id="535" r:id="rId27"/>
    <p:sldId id="511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512" r:id="rId37"/>
    <p:sldId id="285" r:id="rId38"/>
    <p:sldId id="515" r:id="rId39"/>
    <p:sldId id="28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292"/>
    <a:srgbClr val="FFFF66"/>
    <a:srgbClr val="FF7C80"/>
    <a:srgbClr val="FF99FF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69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7502" y="1600201"/>
            <a:ext cx="8444006" cy="1912454"/>
          </a:xfrm>
        </p:spPr>
        <p:txBody>
          <a:bodyPr/>
          <a:lstStyle/>
          <a:p>
            <a:pPr algn="ctr" rtl="1"/>
            <a:r>
              <a:rPr lang="ar-LB" sz="4500" b="1" dirty="0">
                <a:solidFill>
                  <a:srgbClr val="FF0000"/>
                </a:solidFill>
              </a:rPr>
              <a:t>مَركَزُ التَّربِيَّةِ الدّينِيَّة</a:t>
            </a:r>
            <a:br>
              <a:rPr lang="ar-LB" sz="4500" b="1" dirty="0">
                <a:solidFill>
                  <a:srgbClr val="FF0000"/>
                </a:solidFill>
              </a:rPr>
            </a:br>
            <a:r>
              <a:rPr lang="ar-LB" sz="4500" b="1" dirty="0">
                <a:solidFill>
                  <a:srgbClr val="FF0000"/>
                </a:solidFill>
              </a:rPr>
              <a:t>رُهبانِيَّةُ القَلبَين الأقدَسَين 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4811" y="4569946"/>
            <a:ext cx="8169174" cy="822674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latin typeface="Adobe Arabic" panose="02040503050201020203" pitchFamily="18" charset="-78"/>
                <a:cs typeface="+mj-cs"/>
              </a:rPr>
              <a:t>يُقَدِّمُ </a:t>
            </a:r>
          </a:p>
          <a:p>
            <a:pPr algn="ctr" rtl="1"/>
            <a:r>
              <a:rPr lang="ar-LB" sz="4000" b="1" dirty="0">
                <a:latin typeface="Adobe Arabic" panose="02040503050201020203" pitchFamily="18" charset="-78"/>
                <a:cs typeface="+mj-cs"/>
              </a:rPr>
              <a:t>كِتابَ</a:t>
            </a:r>
            <a:r>
              <a:rPr lang="en-US" sz="4000" b="1" dirty="0"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4000" b="1" dirty="0">
                <a:latin typeface="Adobe Arabic" panose="02040503050201020203" pitchFamily="18" charset="-78"/>
                <a:cs typeface="+mj-cs"/>
              </a:rPr>
              <a:t>الأَساسِيَّ السّادِس</a:t>
            </a:r>
            <a:endParaRPr lang="en-US" sz="4000" b="1" dirty="0"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6" y="4211782"/>
            <a:ext cx="3730601" cy="264621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553634" y="107577"/>
            <a:ext cx="3348318" cy="4316506"/>
          </a:xfrm>
          <a:prstGeom prst="cloudCallout">
            <a:avLst>
              <a:gd name="adj1" fmla="val 27088"/>
              <a:gd name="adj2" fmla="val 5437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dirty="0">
                <a:solidFill>
                  <a:schemeClr val="bg1"/>
                </a:solidFill>
              </a:rPr>
              <a:t>وهَلَّق رَح نِقرا سَوا الحِوار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ar-LB" sz="2600" dirty="0">
                <a:solidFill>
                  <a:schemeClr val="bg1"/>
                </a:solidFill>
              </a:rPr>
              <a:t> المَسرَحِي  يَلْلي عملتو مَريَم مَع يَهوذا وبُطرُس، و</a:t>
            </a:r>
            <a:r>
              <a:rPr lang="ar-LB" sz="2800" dirty="0">
                <a:solidFill>
                  <a:schemeClr val="bg1"/>
                </a:solidFill>
              </a:rPr>
              <a:t>رَح نِتوَزَّع تَ نَعمِل أدْوار: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469" y="540141"/>
            <a:ext cx="1746048" cy="2821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95243" y="147918"/>
            <a:ext cx="1098692" cy="2716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3535" y="188259"/>
            <a:ext cx="879700" cy="2649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97841" y="900953"/>
            <a:ext cx="1541932" cy="11564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81" b="7931"/>
          <a:stretch/>
        </p:blipFill>
        <p:spPr>
          <a:xfrm>
            <a:off x="457200" y="3229544"/>
            <a:ext cx="3321424" cy="3278832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21560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1922928" y="201706"/>
            <a:ext cx="4531659" cy="1842247"/>
          </a:xfrm>
          <a:prstGeom prst="wav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accent1">
                    <a:lumMod val="25000"/>
                  </a:schemeClr>
                </a:solidFill>
              </a:rPr>
              <a:t>حِوار مَسرَحِيّ</a:t>
            </a:r>
            <a:endParaRPr lang="en-US" sz="40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" t="-1582"/>
          <a:stretch/>
        </p:blipFill>
        <p:spPr>
          <a:xfrm>
            <a:off x="-1" y="2440293"/>
            <a:ext cx="8901953" cy="44177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08376" y="2111188"/>
            <a:ext cx="2003612" cy="6589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bg1"/>
                </a:solidFill>
              </a:rPr>
              <a:t>الرّاوي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8242" y="134472"/>
            <a:ext cx="2294967" cy="1721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46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6" t="-5113" r="10926" b="5113"/>
          <a:stretch/>
        </p:blipFill>
        <p:spPr>
          <a:xfrm>
            <a:off x="0" y="658906"/>
            <a:ext cx="9035780" cy="5809130"/>
          </a:xfrm>
        </p:spPr>
      </p:pic>
      <p:sp>
        <p:nvSpPr>
          <p:cNvPr id="5" name="Rounded Rectangle 4"/>
          <p:cNvSpPr/>
          <p:nvPr/>
        </p:nvSpPr>
        <p:spPr>
          <a:xfrm>
            <a:off x="7032811" y="510988"/>
            <a:ext cx="2003612" cy="6589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bg1"/>
                </a:solidFill>
              </a:rPr>
              <a:t>يَهوذا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43164" y="2075329"/>
            <a:ext cx="2003612" cy="6589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bg1"/>
                </a:solidFill>
              </a:rPr>
              <a:t>الرّاوي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4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2894"/>
            <a:ext cx="9009529" cy="45451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810" y="0"/>
            <a:ext cx="1867073" cy="2443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15" y="228599"/>
            <a:ext cx="1122225" cy="3074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177" y="149751"/>
            <a:ext cx="1212857" cy="3117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74558" y="806824"/>
            <a:ext cx="1595720" cy="1196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9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9039"/>
            <a:ext cx="8928847" cy="45889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810" y="0"/>
            <a:ext cx="1867073" cy="2443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56" y="107575"/>
            <a:ext cx="1122225" cy="3074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012" y="174812"/>
            <a:ext cx="1136209" cy="2920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05617" y="640418"/>
            <a:ext cx="1835524" cy="1376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50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4949"/>
            <a:ext cx="9144000" cy="47085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351" y="0"/>
            <a:ext cx="1867073" cy="2443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90" y="268940"/>
            <a:ext cx="1505062" cy="4123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882" y="268941"/>
            <a:ext cx="1570373" cy="4036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16604" y="657226"/>
            <a:ext cx="1902759" cy="1427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754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3953"/>
            <a:ext cx="9166810" cy="48140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275" y="0"/>
            <a:ext cx="1517725" cy="1986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08" y="268941"/>
            <a:ext cx="1215479" cy="3330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166" y="242047"/>
            <a:ext cx="921740" cy="2369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95582" y="510988"/>
            <a:ext cx="1835523" cy="1376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78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2161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92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424" y="3868402"/>
            <a:ext cx="4214694" cy="298959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941294" y="0"/>
            <a:ext cx="4477871" cy="4746811"/>
          </a:xfrm>
          <a:prstGeom prst="cloudCallout">
            <a:avLst>
              <a:gd name="adj1" fmla="val 57403"/>
              <a:gd name="adj2" fmla="val 5720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bg1"/>
                </a:solidFill>
              </a:rPr>
              <a:t>مِن بَعد ما قْرينا سَوا الحِوار المَسرَحِيّ، سْمَعوا شو بيقول الكْتاب المقَدَّس عَن الفَرق بَين يَهوذا وبُطرُس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26504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9505" cy="6952129"/>
          </a:xfrm>
        </p:spPr>
      </p:pic>
      <p:sp>
        <p:nvSpPr>
          <p:cNvPr id="4" name="Oval 3"/>
          <p:cNvSpPr/>
          <p:nvPr/>
        </p:nvSpPr>
        <p:spPr>
          <a:xfrm>
            <a:off x="5177118" y="107576"/>
            <a:ext cx="3966882" cy="1613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عَشا بَيت عَنيا</a:t>
            </a:r>
          </a:p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يوحَنّا  12 / 1-6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988" y="5230906"/>
            <a:ext cx="8538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قَبِل عيد الفِصح، إِجا يَسوع عَ بَيت عَنيا ضَيعَة لعازر يَلْلي كان يسوع قَوّمو مِن بَين الموتا.</a:t>
            </a: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عِمْلو هونيك عَشا عَ شَرَفو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15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eb6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5669" y="0"/>
            <a:ext cx="5147461" cy="67226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53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-161365" y="0"/>
            <a:ext cx="8256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جابِت مَريَم رَطِل مِن عِطِر النّاردين المقَطّر </a:t>
            </a: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وتَمَنو غالي. ودَهَنِت فيه إِجرَين يَسوع</a:t>
            </a:r>
            <a:endParaRPr lang="en-US" sz="2800" dirty="0">
              <a:solidFill>
                <a:schemeClr val="bg1"/>
              </a:solidFill>
            </a:endParaRP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وصارِت تْنَشِّفُن بِشَعْراتا، حَتّا عَبَق البَيت بِريحِة العِطْر.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478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7032812" y="228599"/>
            <a:ext cx="2111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قال واحَد </a:t>
            </a: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مِن</a:t>
            </a: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 التّلاميذ </a:t>
            </a: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وهُوّي</a:t>
            </a: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 يَهوذا الإِسخَريوطِيّ الرّح </a:t>
            </a: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يْخونو: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4131" y="161366"/>
            <a:ext cx="3119717" cy="2595281"/>
          </a:xfrm>
          <a:prstGeom prst="cloudCallout">
            <a:avLst>
              <a:gd name="adj1" fmla="val 75514"/>
              <a:gd name="adj2" fmla="val 6299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ليش ما نْباع هَالعِطر  بِ 300  دينار وتوَزَّع عَالفُقَرا؟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49271"/>
            <a:ext cx="3724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ما قال هَالشّي مِن شَفَقْتو عَ الفُقَرا، قالا لأَنّو كان حَرامي، وكيس المَصاري عِنْدو وعَمّ يِسرُق يَلْلي بيِنْحَطّو فيه!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56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Oval 3"/>
          <p:cNvSpPr/>
          <p:nvPr/>
        </p:nvSpPr>
        <p:spPr>
          <a:xfrm>
            <a:off x="5499847" y="0"/>
            <a:ext cx="3644153" cy="1613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خِيانِة يوضاس</a:t>
            </a:r>
          </a:p>
          <a:p>
            <a:pPr algn="ctr" rtl="1"/>
            <a:r>
              <a:rPr lang="ar-LB" sz="2200" b="1" dirty="0">
                <a:solidFill>
                  <a:schemeClr val="tx1"/>
                </a:solidFill>
              </a:rPr>
              <a:t>يوحَنّا  13 / 12-30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77" y="336177"/>
            <a:ext cx="4356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بِالعَشا الأَخير، حَس يَسوع بِرَعْشي وقال لَ تْلاميذو: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07578" y="2191872"/>
            <a:ext cx="3119717" cy="2931458"/>
          </a:xfrm>
          <a:prstGeom prst="cloudCallout">
            <a:avLst>
              <a:gd name="adj1" fmla="val 79824"/>
              <a:gd name="adj2" fmla="val 611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بقِلكُن وهِيي الحَقيقة: في واحَد منكُن بَدّو يسَلِّمْني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97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2682" y="322730"/>
            <a:ext cx="435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سَأَلو يوحَنّا: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472955" y="1035426"/>
            <a:ext cx="3119717" cy="2931458"/>
          </a:xfrm>
          <a:prstGeom prst="cloudCallout">
            <a:avLst>
              <a:gd name="adj1" fmla="val -63280"/>
              <a:gd name="adj2" fmla="val 2491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مين هُوّي يا رَبّ؟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791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88105" y="941294"/>
            <a:ext cx="3267637" cy="3590366"/>
          </a:xfrm>
          <a:prstGeom prst="cloudCallout">
            <a:avLst>
              <a:gd name="adj1" fmla="val -79329"/>
              <a:gd name="adj2" fmla="val -7293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هُوّي الرّح النّاولو الْلِقمي يَلْلي بغَمّسا بِالجاط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372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5930153" y="322730"/>
            <a:ext cx="3079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وغَمَس اللِقمِة وعَطاها لَ يوضاس إبِن سِمعان الإِسخَريوطِيّ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68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04933" y="416860"/>
            <a:ext cx="4710124" cy="2241072"/>
          </a:xfrm>
          <a:prstGeom prst="cloudCallout">
            <a:avLst>
              <a:gd name="adj1" fmla="val 34157"/>
              <a:gd name="adj2" fmla="val 11049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وهَلّق جَرْبوا جاوْبوا عَ هَالأسئِلِة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411" y="2642946"/>
            <a:ext cx="5620047" cy="3986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411" y="2642946"/>
            <a:ext cx="5620047" cy="3986454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632013" y="564776"/>
            <a:ext cx="3307976" cy="3092824"/>
          </a:xfrm>
          <a:prstGeom prst="wedgeRectCallout">
            <a:avLst>
              <a:gd name="adj1" fmla="val 70232"/>
              <a:gd name="adj2" fmla="val 75781"/>
            </a:avLst>
          </a:prstGeom>
          <a:solidFill>
            <a:srgbClr val="E2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مين هُوّي يَهوذا وشو كان دَورو بَين الرُّسُل ال12؟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448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27" y="3247107"/>
            <a:ext cx="5364956" cy="3806670"/>
          </a:xfrm>
        </p:spPr>
      </p:pic>
      <p:sp>
        <p:nvSpPr>
          <p:cNvPr id="5" name="Rounded Rectangular Callout 4"/>
          <p:cNvSpPr/>
          <p:nvPr/>
        </p:nvSpPr>
        <p:spPr>
          <a:xfrm>
            <a:off x="1842246" y="295835"/>
            <a:ext cx="4693024" cy="2904564"/>
          </a:xfrm>
          <a:prstGeom prst="wedgeRoundRectCallout">
            <a:avLst>
              <a:gd name="adj1" fmla="val -8512"/>
              <a:gd name="adj2" fmla="val 84259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يَهوذا مِن بَين ال12 يَلْلي اختارُن يَسوع وكان مَسؤول عَن صَندوق المَصاري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49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682" y="1185543"/>
            <a:ext cx="5733825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1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</a:rPr>
              <a:t>الرّابِع عَشَر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364" y="3687184"/>
            <a:ext cx="6691450" cy="2327493"/>
          </a:xfrm>
        </p:spPr>
        <p:txBody>
          <a:bodyPr>
            <a:noAutofit/>
          </a:bodyPr>
          <a:lstStyle/>
          <a:p>
            <a:pPr algn="ctr" rtl="1"/>
            <a:endParaRPr lang="ar-LB" sz="45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/>
            <a:r>
              <a:rPr lang="ar-LB" sz="5000" b="1" dirty="0">
                <a:solidFill>
                  <a:schemeClr val="accent6">
                    <a:lumMod val="50000"/>
                  </a:schemeClr>
                </a:solidFill>
              </a:rPr>
              <a:t>بُطرُس وَيَهوذا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411" y="2642946"/>
            <a:ext cx="5620047" cy="3986454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76519" y="376518"/>
            <a:ext cx="3563470" cy="2675966"/>
          </a:xfrm>
          <a:prstGeom prst="wedgeRectCallout">
            <a:avLst>
              <a:gd name="adj1" fmla="val 72340"/>
              <a:gd name="adj2" fmla="val 91715"/>
            </a:avLst>
          </a:prstGeom>
          <a:solidFill>
            <a:srgbClr val="E2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كان مَوقَف يَهوذا لَمّا دَهَنِت مَريَم إِجرَين يَسوع بِالطّيب؟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910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27" y="3247107"/>
            <a:ext cx="5364956" cy="3806670"/>
          </a:xfrm>
        </p:spPr>
      </p:pic>
      <p:sp>
        <p:nvSpPr>
          <p:cNvPr id="5" name="Rounded Rectangular Callout 4"/>
          <p:cNvSpPr/>
          <p:nvPr/>
        </p:nvSpPr>
        <p:spPr>
          <a:xfrm>
            <a:off x="1842246" y="295835"/>
            <a:ext cx="4693024" cy="2904564"/>
          </a:xfrm>
          <a:prstGeom prst="wedgeRoundRectCallout">
            <a:avLst>
              <a:gd name="adj1" fmla="val -8512"/>
              <a:gd name="adj2" fmla="val 84259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إحتَجّ وقال:</a:t>
            </a:r>
          </a:p>
          <a:p>
            <a:pPr algn="ctr" rtl="1"/>
            <a:r>
              <a:rPr lang="ar-LB" sz="3200" dirty="0"/>
              <a:t>لَيش ما نْباع هَالعِطر بِ 300 دينار وتوَزَّع عَالفُقَرا؟</a:t>
            </a:r>
            <a:endParaRPr lang="en-US" sz="3200" dirty="0"/>
          </a:p>
          <a:p>
            <a:pPr algn="ctr"/>
            <a:r>
              <a:rPr lang="ar-LB" sz="3200" dirty="0"/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355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411" y="2642946"/>
            <a:ext cx="5620047" cy="3986454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766484" y="242047"/>
            <a:ext cx="3563470" cy="2675966"/>
          </a:xfrm>
          <a:prstGeom prst="wedgeRectCallout">
            <a:avLst>
              <a:gd name="adj1" fmla="val 61688"/>
              <a:gd name="adj2" fmla="val 101708"/>
            </a:avLst>
          </a:prstGeom>
          <a:solidFill>
            <a:srgbClr val="E2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كيف عامَل يَسوع يَهوذا وشو عِمِل هُوّي بِالمُقابِل؟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084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27" y="3247107"/>
            <a:ext cx="5364956" cy="3806670"/>
          </a:xfrm>
        </p:spPr>
      </p:pic>
      <p:sp>
        <p:nvSpPr>
          <p:cNvPr id="5" name="Rounded Rectangular Callout 4"/>
          <p:cNvSpPr/>
          <p:nvPr/>
        </p:nvSpPr>
        <p:spPr>
          <a:xfrm>
            <a:off x="1519516" y="268943"/>
            <a:ext cx="6172201" cy="2877670"/>
          </a:xfrm>
          <a:prstGeom prst="wedgeRoundRectCallout">
            <a:avLst>
              <a:gd name="adj1" fmla="val -6769"/>
              <a:gd name="adj2" fmla="val 60846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r>
              <a:rPr lang="ar-LB" sz="3200" dirty="0"/>
              <a:t>عامَلو مِتِل بَقِيّة الرُّسُل وحَبّو...</a:t>
            </a:r>
          </a:p>
          <a:p>
            <a:pPr algn="ctr" rtl="1"/>
            <a:r>
              <a:rPr lang="ar-LB" sz="3200" dirty="0"/>
              <a:t>بَس يَهوذا سَلَّم يَسوع بِبَوسة، </a:t>
            </a:r>
          </a:p>
          <a:p>
            <a:pPr algn="ctr" rtl="1"/>
            <a:r>
              <a:rPr lang="ar-LB" sz="3200" dirty="0"/>
              <a:t>وقَبَض 30 قِطعَة مِن الفِضّة، راح رَدّن بَعد الحُكم عَ يَسوع وشَنَق حالو</a:t>
            </a:r>
            <a:endParaRPr lang="en-US" sz="3200" dirty="0"/>
          </a:p>
          <a:p>
            <a:pPr algn="ctr" rtl="1"/>
            <a:r>
              <a:rPr lang="ar-LB" sz="3200" dirty="0"/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185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411" y="2642946"/>
            <a:ext cx="5620047" cy="3986454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766484" y="242047"/>
            <a:ext cx="3563470" cy="2675966"/>
          </a:xfrm>
          <a:prstGeom prst="wedgeRectCallout">
            <a:avLst>
              <a:gd name="adj1" fmla="val 62898"/>
              <a:gd name="adj2" fmla="val 103642"/>
            </a:avLst>
          </a:prstGeom>
          <a:solidFill>
            <a:srgbClr val="E2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شو المُشتَرَك بَين يَهوذا وبُطرُس؟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62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27" y="3247107"/>
            <a:ext cx="5364956" cy="3806670"/>
          </a:xfrm>
        </p:spPr>
      </p:pic>
      <p:sp>
        <p:nvSpPr>
          <p:cNvPr id="5" name="Rounded Rectangular Callout 4"/>
          <p:cNvSpPr/>
          <p:nvPr/>
        </p:nvSpPr>
        <p:spPr>
          <a:xfrm>
            <a:off x="1519516" y="672353"/>
            <a:ext cx="6091519" cy="2474260"/>
          </a:xfrm>
          <a:prstGeom prst="wedgeRoundRectCallout">
            <a:avLst>
              <a:gd name="adj1" fmla="val -6769"/>
              <a:gd name="adj2" fmla="val 60846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المُشتَرَك إنُّن تنَيناتُن خانو يَسوع.</a:t>
            </a:r>
          </a:p>
          <a:p>
            <a:pPr algn="ctr" rtl="1"/>
            <a:r>
              <a:rPr lang="ar-LB" sz="3200" dirty="0"/>
              <a:t>والفَرق إنّو بُطرُس نِدِم وتاب،</a:t>
            </a:r>
          </a:p>
          <a:p>
            <a:pPr algn="ctr" rtl="1"/>
            <a:r>
              <a:rPr lang="ar-LB" sz="3200" dirty="0"/>
              <a:t>بَس يَهوذا نِدِم وما تاب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632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977" y="138277"/>
            <a:ext cx="9122146" cy="64431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888"/>
            <a:ext cx="9144000" cy="6444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68" y="197317"/>
            <a:ext cx="6811027" cy="6405189"/>
          </a:xfrm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21358" y="722507"/>
            <a:ext cx="4331477" cy="3197175"/>
          </a:xfrm>
          <a:prstGeom prst="cloudCallout">
            <a:avLst>
              <a:gd name="adj1" fmla="val -67740"/>
              <a:gd name="adj2" fmla="val 68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منِلتِقي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4101354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845" y="167693"/>
            <a:ext cx="4934310" cy="65226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84993"/>
            <a:ext cx="5620047" cy="39864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72110" y="255494"/>
            <a:ext cx="4236067" cy="3171201"/>
          </a:xfrm>
          <a:prstGeom prst="cloudCallout">
            <a:avLst>
              <a:gd name="adj1" fmla="val 76926"/>
              <a:gd name="adj2" fmla="val 465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سَلام المَسيح أَصدِقائي...شو رَح نَعمِل اليَوم؟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8" r="2059"/>
          <a:stretch/>
        </p:blipFill>
        <p:spPr>
          <a:xfrm>
            <a:off x="147917" y="0"/>
            <a:ext cx="899608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45106" y="480659"/>
            <a:ext cx="384747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400" b="1" dirty="0">
                <a:solidFill>
                  <a:schemeClr val="accent2">
                    <a:lumMod val="50000"/>
                  </a:schemeClr>
                </a:solidFill>
              </a:rPr>
              <a:t>نعَبّر</a:t>
            </a:r>
            <a:r>
              <a:rPr lang="ar-SA" sz="2400" dirty="0"/>
              <a:t> ع</a:t>
            </a:r>
            <a:r>
              <a:rPr lang="ar-LB" sz="2400" dirty="0"/>
              <a:t>َ إِنّو</a:t>
            </a:r>
            <a:r>
              <a:rPr lang="ar-SA" sz="2400" dirty="0"/>
              <a:t> ي</a:t>
            </a:r>
            <a:r>
              <a:rPr lang="ar-LB" sz="2400" dirty="0"/>
              <a:t>َ</a:t>
            </a:r>
            <a:r>
              <a:rPr lang="ar-SA" sz="2400" dirty="0"/>
              <a:t>هوذا ه</a:t>
            </a:r>
            <a:r>
              <a:rPr lang="ar-LB" sz="2400" dirty="0"/>
              <a:t>ُ</a:t>
            </a:r>
            <a:r>
              <a:rPr lang="ar-SA" sz="2400" dirty="0"/>
              <a:t>و</a:t>
            </a:r>
            <a:r>
              <a:rPr lang="ar-LB" sz="2400" dirty="0"/>
              <a:t>ّي مِن</a:t>
            </a:r>
            <a:r>
              <a:rPr lang="ar-SA" sz="2400" dirty="0"/>
              <a:t> الرُّسُل، و</a:t>
            </a:r>
            <a:r>
              <a:rPr lang="ar-LB" sz="2400" dirty="0"/>
              <a:t>إ</a:t>
            </a:r>
            <a:r>
              <a:rPr lang="ar-SA" sz="2400" dirty="0"/>
              <a:t>نّ</a:t>
            </a:r>
            <a:r>
              <a:rPr lang="ar-LB" sz="2400" dirty="0"/>
              <a:t>و </a:t>
            </a:r>
            <a:r>
              <a:rPr lang="ar-SA" sz="2400" dirty="0"/>
              <a:t>ي</a:t>
            </a:r>
            <a:r>
              <a:rPr lang="ar-LB" sz="2400" dirty="0"/>
              <a:t>َ</a:t>
            </a:r>
            <a:r>
              <a:rPr lang="ar-SA" sz="2400" dirty="0"/>
              <a:t>سوع </a:t>
            </a:r>
            <a:r>
              <a:rPr lang="ar-LB" sz="2400" dirty="0"/>
              <a:t>حَبّو </a:t>
            </a:r>
            <a:endParaRPr lang="en-US" sz="2400" dirty="0"/>
          </a:p>
          <a:p>
            <a:pPr algn="ctr" rtl="1"/>
            <a:r>
              <a:rPr lang="ar-LB" sz="2400" dirty="0"/>
              <a:t>مِتِل باقي </a:t>
            </a:r>
            <a:r>
              <a:rPr lang="ar-SA" sz="2400" dirty="0"/>
              <a:t>الرُّسُل</a:t>
            </a:r>
            <a:r>
              <a:rPr lang="ar-LB" sz="2400" dirty="0"/>
              <a:t>.</a:t>
            </a:r>
            <a:r>
              <a:rPr lang="ar-SA" sz="2400" dirty="0"/>
              <a:t> ب</a:t>
            </a:r>
            <a:r>
              <a:rPr lang="ar-LB" sz="2400" dirty="0"/>
              <a:t>ِ</a:t>
            </a:r>
            <a:r>
              <a:rPr lang="ar-SA" sz="2400" dirty="0"/>
              <a:t>الر</a:t>
            </a:r>
            <a:r>
              <a:rPr lang="ar-LB" sz="2400" dirty="0"/>
              <a:t>ُّ</a:t>
            </a:r>
            <a:r>
              <a:rPr lang="ar-SA" sz="2400" dirty="0"/>
              <a:t>غم م</a:t>
            </a:r>
            <a:r>
              <a:rPr lang="ar-LB" sz="2400" dirty="0"/>
              <a:t>ِ</a:t>
            </a:r>
            <a:r>
              <a:rPr lang="ar-SA" sz="2400" dirty="0"/>
              <a:t>ن </a:t>
            </a:r>
            <a:r>
              <a:rPr lang="ar-LB" sz="2400" dirty="0"/>
              <a:t>هيك</a:t>
            </a:r>
            <a:r>
              <a:rPr lang="ar-SA" sz="2400" dirty="0"/>
              <a:t> أَسلَم</a:t>
            </a:r>
            <a:r>
              <a:rPr lang="ar-LB" sz="2400" dirty="0"/>
              <a:t>و</a:t>
            </a:r>
            <a:r>
              <a:rPr lang="ar-SA" sz="2400" dirty="0"/>
              <a:t> </a:t>
            </a:r>
            <a:r>
              <a:rPr lang="ar-LB" sz="2400" dirty="0"/>
              <a:t>ونِدِ</a:t>
            </a:r>
            <a:r>
              <a:rPr lang="ar-SA" sz="2400" dirty="0"/>
              <a:t>م م</a:t>
            </a:r>
            <a:r>
              <a:rPr lang="ar-LB" sz="2400" dirty="0"/>
              <a:t>ِتِ</a:t>
            </a:r>
            <a:r>
              <a:rPr lang="ar-SA" sz="2400" dirty="0"/>
              <a:t>ل بُطرُس </a:t>
            </a:r>
            <a:r>
              <a:rPr lang="ar-LB" sz="2400" dirty="0"/>
              <a:t>بَس</a:t>
            </a:r>
            <a:r>
              <a:rPr lang="ar-SA" sz="2400" dirty="0"/>
              <a:t> </a:t>
            </a:r>
            <a:r>
              <a:rPr lang="ar-LB" sz="2400" dirty="0"/>
              <a:t>ما تاب</a:t>
            </a:r>
            <a:r>
              <a:rPr lang="en-US" sz="2400" dirty="0"/>
              <a:t>.</a:t>
            </a:r>
          </a:p>
          <a:p>
            <a:pPr algn="ctr" rtl="1"/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56822" y="220066"/>
            <a:ext cx="33336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solidFill>
                  <a:schemeClr val="accent1">
                    <a:lumMod val="50000"/>
                  </a:schemeClr>
                </a:solidFill>
              </a:rPr>
              <a:t>نِتنَبَّه</a:t>
            </a:r>
            <a:r>
              <a:rPr lang="ar-LB" sz="2800" dirty="0"/>
              <a:t> إِنّو نِحنا أَوقات كتير منِت</a:t>
            </a:r>
            <a:r>
              <a:rPr lang="ar-SA" sz="2800" dirty="0"/>
              <a:t>ص</a:t>
            </a:r>
            <a:r>
              <a:rPr lang="ar-LB" sz="2800" dirty="0"/>
              <a:t>َ</a:t>
            </a:r>
            <a:r>
              <a:rPr lang="ar-SA" sz="2800" dirty="0"/>
              <a:t>رَّف م</a:t>
            </a:r>
            <a:r>
              <a:rPr lang="ar-LB" sz="2800" dirty="0"/>
              <a:t>ِتِ</a:t>
            </a:r>
            <a:r>
              <a:rPr lang="ar-SA" sz="2800" dirty="0"/>
              <a:t>ل ي</a:t>
            </a:r>
            <a:r>
              <a:rPr lang="ar-LB" sz="2800" dirty="0"/>
              <a:t>َ</a:t>
            </a:r>
            <a:r>
              <a:rPr lang="ar-SA" sz="2800" dirty="0"/>
              <a:t>هوذا م</a:t>
            </a:r>
            <a:r>
              <a:rPr lang="ar-LB" sz="2800" dirty="0"/>
              <a:t>ِ</a:t>
            </a:r>
            <a:r>
              <a:rPr lang="ar-SA" sz="2800" dirty="0"/>
              <a:t>ن دون </a:t>
            </a:r>
            <a:r>
              <a:rPr lang="ar-LB" sz="2800" dirty="0"/>
              <a:t>ما نِنتِبِه</a:t>
            </a:r>
            <a:r>
              <a:rPr lang="ar-SA" sz="2800" dirty="0"/>
              <a:t> </a:t>
            </a:r>
            <a:r>
              <a:rPr lang="ar-LB" sz="2800" dirty="0"/>
              <a:t>لَلمَحَبّة يَلْلي</a:t>
            </a:r>
            <a:r>
              <a:rPr lang="ar-SA" sz="2800" dirty="0"/>
              <a:t> </a:t>
            </a:r>
            <a:r>
              <a:rPr lang="ar-LB" sz="2800" dirty="0"/>
              <a:t>بتِغمِرْنا</a:t>
            </a:r>
            <a:r>
              <a:rPr lang="ar-LB" sz="3200" dirty="0"/>
              <a:t>.</a:t>
            </a:r>
            <a:endParaRPr lang="en-US" sz="3200" dirty="0"/>
          </a:p>
          <a:p>
            <a:pPr algn="ctr" rtl="1"/>
            <a:r>
              <a:rPr lang="en-US" sz="3200" dirty="0"/>
              <a:t> </a:t>
            </a:r>
          </a:p>
          <a:p>
            <a:pPr algn="ctr" rtl="1"/>
            <a:endParaRPr lang="en-US" sz="3200" dirty="0"/>
          </a:p>
          <a:p>
            <a:pPr algn="ctr" rtl="1"/>
            <a:r>
              <a:rPr lang="en-US" sz="32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86" y="0"/>
            <a:ext cx="3730601" cy="264621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424083" y="201706"/>
            <a:ext cx="4491317" cy="2568387"/>
          </a:xfrm>
          <a:prstGeom prst="cloudCallout">
            <a:avLst>
              <a:gd name="adj1" fmla="val -83572"/>
              <a:gd name="adj2" fmla="val 985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dirty="0">
                <a:solidFill>
                  <a:schemeClr val="tx1"/>
                </a:solidFill>
              </a:rPr>
              <a:t>إِنطِلاقًا مِن الدّائِرَة بِكِلّ مُرَبّع، تْبَعوا الأسهم وقولولي شو هِيي العِبارَة الخاصّة بِالمُرَبَّع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66683"/>
            <a:ext cx="9144000" cy="44913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16" y="284829"/>
            <a:ext cx="6656295" cy="6344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7914" y="2244845"/>
            <a:ext cx="29292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dirty="0">
                <a:solidFill>
                  <a:schemeClr val="accent4">
                    <a:lumMod val="75000"/>
                  </a:schemeClr>
                </a:solidFill>
              </a:rPr>
              <a:t>نَدِمَ </a:t>
            </a:r>
            <a:endParaRPr lang="en-US" sz="5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1"/>
            <a:r>
              <a:rPr lang="ar-SA" sz="5400" dirty="0">
                <a:solidFill>
                  <a:schemeClr val="accent4">
                    <a:lumMod val="75000"/>
                  </a:schemeClr>
                </a:solidFill>
              </a:rPr>
              <a:t>و</a:t>
            </a:r>
            <a:endParaRPr lang="en-US" sz="5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1"/>
            <a:r>
              <a:rPr lang="ar-SA" sz="5400" dirty="0">
                <a:solidFill>
                  <a:schemeClr val="accent4">
                    <a:lumMod val="75000"/>
                  </a:schemeClr>
                </a:solidFill>
              </a:rPr>
              <a:t>لَمْ</a:t>
            </a:r>
            <a:endParaRPr lang="en-US" sz="5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rtl="1"/>
            <a:r>
              <a:rPr lang="ar-SA" sz="5400" dirty="0">
                <a:solidFill>
                  <a:schemeClr val="accent4">
                    <a:lumMod val="75000"/>
                  </a:schemeClr>
                </a:solidFill>
              </a:rPr>
              <a:t> ي</a:t>
            </a:r>
            <a:r>
              <a:rPr lang="ar-LB" sz="5400" dirty="0">
                <a:solidFill>
                  <a:schemeClr val="accent4">
                    <a:lumMod val="75000"/>
                  </a:schemeClr>
                </a:solidFill>
              </a:rPr>
              <a:t>َ</a:t>
            </a:r>
            <a:r>
              <a:rPr lang="ar-SA" sz="5400" dirty="0">
                <a:solidFill>
                  <a:schemeClr val="accent4">
                    <a:lumMod val="75000"/>
                  </a:schemeClr>
                </a:solidFill>
              </a:rPr>
              <a:t>تُب</a:t>
            </a:r>
            <a:r>
              <a:rPr lang="ar-LB" sz="5400" dirty="0">
                <a:solidFill>
                  <a:schemeClr val="accent4">
                    <a:lumMod val="75000"/>
                  </a:schemeClr>
                </a:solidFill>
              </a:rPr>
              <a:t>ْ</a:t>
            </a:r>
            <a:endParaRPr lang="en-US" sz="5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5490" y="2746868"/>
            <a:ext cx="29292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>
                <a:solidFill>
                  <a:schemeClr val="accent2">
                    <a:lumMod val="50000"/>
                  </a:schemeClr>
                </a:solidFill>
              </a:rPr>
              <a:t>نَدِمَ </a:t>
            </a:r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r>
              <a:rPr lang="ar-SA" sz="5000" b="1" dirty="0">
                <a:solidFill>
                  <a:schemeClr val="accent2">
                    <a:lumMod val="50000"/>
                  </a:schemeClr>
                </a:solidFill>
              </a:rPr>
              <a:t>و</a:t>
            </a:r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r>
              <a:rPr lang="ar-SA" sz="5000" b="1" dirty="0">
                <a:solidFill>
                  <a:schemeClr val="accent2">
                    <a:lumMod val="50000"/>
                  </a:schemeClr>
                </a:solidFill>
              </a:rPr>
              <a:t>تاب</a:t>
            </a:r>
            <a:r>
              <a:rPr lang="ar-LB" sz="50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SA" sz="5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79" y="25167"/>
            <a:ext cx="8253821" cy="683283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48871" y="255494"/>
            <a:ext cx="2783542" cy="1788460"/>
          </a:xfrm>
          <a:prstGeom prst="cloudCallout">
            <a:avLst>
              <a:gd name="adj1" fmla="val 60365"/>
              <a:gd name="adj2" fmla="val 3079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نَدِمَ وتاب: </a:t>
            </a:r>
            <a:r>
              <a:rPr lang="ar-LB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بُطرُس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5176" y="414125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3000" b="1" dirty="0">
                <a:solidFill>
                  <a:schemeClr val="bg2"/>
                </a:solidFill>
              </a:rPr>
              <a:t>عَن مين عَمّ تِحْكي أَوَّل عِبارَة وعَن مين عَمّ تِحْكي التّانيِة؟</a:t>
            </a:r>
            <a:endParaRPr lang="en-US" sz="3000" b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6505" y="3338463"/>
            <a:ext cx="1186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b="1" dirty="0">
                <a:solidFill>
                  <a:srgbClr val="FFC000"/>
                </a:solidFill>
              </a:rPr>
              <a:t>برافو!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07577" y="2635622"/>
            <a:ext cx="2380131" cy="2393577"/>
          </a:xfrm>
          <a:prstGeom prst="cloudCallout">
            <a:avLst>
              <a:gd name="adj1" fmla="val 53528"/>
              <a:gd name="adj2" fmla="val 4965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نَدِمَ وَ لَم يَتُب: </a:t>
            </a:r>
            <a:r>
              <a:rPr lang="ar-LB" sz="3200" b="1" dirty="0">
                <a:solidFill>
                  <a:schemeClr val="tx1"/>
                </a:solidFill>
              </a:rPr>
              <a:t>يَهوذا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FDE2C1"/>
      </a:accent1>
      <a:accent2>
        <a:srgbClr val="F9A846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2283</TotalTime>
  <Words>466</Words>
  <Application>Microsoft Office PowerPoint</Application>
  <PresentationFormat>On-screen Show (4:3)</PresentationFormat>
  <Paragraphs>86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رُهبانِيَّةُ القَلبَين الأقدَسَين </vt:lpstr>
      <vt:lpstr>PowerPoint Presentation</vt:lpstr>
      <vt:lpstr>اللِّقاءُ الرّابِع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EB6 اللقاء الرابع عشر</dc:title>
  <dc:creator>Michel Haddad</dc:creator>
  <cp:lastModifiedBy>Michel Haddad (Prof)</cp:lastModifiedBy>
  <cp:revision>170</cp:revision>
  <dcterms:created xsi:type="dcterms:W3CDTF">2020-08-25T06:38:39Z</dcterms:created>
  <dcterms:modified xsi:type="dcterms:W3CDTF">2022-04-16T17:11:15Z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4826E6A5-993C-47B7-A59F-1F0327735625</vt:lpwstr>
  </property>
  <property fmtid="{D5CDD505-2E9C-101B-9397-08002B2CF9AE}" pid="3" name="ArticulatePath">
    <vt:lpwstr>EB6 اللقاء الرابع عشر oui</vt:lpwstr>
  </property>
</Properties>
</file>