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84" r:id="rId2"/>
    <p:sldId id="281" r:id="rId3"/>
    <p:sldId id="282" r:id="rId4"/>
    <p:sldId id="287" r:id="rId5"/>
    <p:sldId id="283" r:id="rId6"/>
    <p:sldId id="256" r:id="rId7"/>
    <p:sldId id="274" r:id="rId8"/>
    <p:sldId id="275" r:id="rId9"/>
    <p:sldId id="277" r:id="rId10"/>
    <p:sldId id="288" r:id="rId11"/>
    <p:sldId id="259" r:id="rId12"/>
    <p:sldId id="292" r:id="rId13"/>
    <p:sldId id="290" r:id="rId14"/>
    <p:sldId id="289" r:id="rId15"/>
    <p:sldId id="291" r:id="rId16"/>
    <p:sldId id="294" r:id="rId17"/>
    <p:sldId id="262" r:id="rId18"/>
    <p:sldId id="293" r:id="rId19"/>
    <p:sldId id="263" r:id="rId20"/>
    <p:sldId id="264" r:id="rId21"/>
    <p:sldId id="286" r:id="rId22"/>
    <p:sldId id="266" r:id="rId23"/>
    <p:sldId id="267" r:id="rId24"/>
    <p:sldId id="268" r:id="rId25"/>
    <p:sldId id="278" r:id="rId26"/>
    <p:sldId id="272" r:id="rId27"/>
    <p:sldId id="273" r:id="rId28"/>
    <p:sldId id="279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7ACC1-885F-4A74-903F-059D8BD4DCED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EC8AB-AD0C-47C0-9A56-046380D0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6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58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72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82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48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81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7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1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90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8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06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86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34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5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0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9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0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6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51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39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C8AB-AD0C-47C0-9A56-046380D09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2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16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2911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1895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84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28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0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8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3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0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5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6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0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0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5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057400"/>
            <a:ext cx="6726926" cy="1646302"/>
          </a:xfrm>
        </p:spPr>
        <p:txBody>
          <a:bodyPr/>
          <a:lstStyle/>
          <a:p>
            <a:pPr algn="ctr"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مَركَزُ التَّربِيَّةِ الدّينِيَّة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030" y="4390582"/>
            <a:ext cx="5825202" cy="1096899"/>
          </a:xfrm>
        </p:spPr>
        <p:txBody>
          <a:bodyPr>
            <a:normAutofit/>
          </a:bodyPr>
          <a:lstStyle/>
          <a:p>
            <a:pPr lvl="0" algn="ctr" rtl="1"/>
            <a:r>
              <a:rPr lang="ar-LB" sz="5000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السَّابِعِ</a:t>
            </a:r>
            <a:r>
              <a:rPr lang="en-US" sz="5000" dirty="0">
                <a:solidFill>
                  <a:srgbClr val="455F5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dirty="0">
                <a:latin typeface="Adobe Arabic" panose="02040503050201020203" pitchFamily="18" charset="-78"/>
                <a:cs typeface="Adobe Arabic" panose="02040503050201020203" pitchFamily="18" charset="-78"/>
              </a:rPr>
              <a:t>أَسَاسِيّ</a:t>
            </a:r>
            <a:endParaRPr lang="en-US" sz="5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013552" cy="1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4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58"/>
          <a:stretch/>
        </p:blipFill>
        <p:spPr>
          <a:xfrm>
            <a:off x="-381000" y="228600"/>
            <a:ext cx="9837764" cy="6629400"/>
          </a:xfrm>
        </p:spPr>
      </p:pic>
      <p:sp>
        <p:nvSpPr>
          <p:cNvPr id="5" name="Rectangle 4"/>
          <p:cNvSpPr/>
          <p:nvPr/>
        </p:nvSpPr>
        <p:spPr>
          <a:xfrm>
            <a:off x="7086600" y="1191736"/>
            <a:ext cx="205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/>
              <a:t> </a:t>
            </a:r>
            <a:r>
              <a:rPr lang="ar-LB" sz="3000"/>
              <a:t>بيفهّمْنا انّو </a:t>
            </a:r>
            <a:r>
              <a:rPr lang="ar-LB" sz="3000">
                <a:solidFill>
                  <a:srgbClr val="FF0000"/>
                </a:solidFill>
              </a:rPr>
              <a:t>يسوع هو ابن داود </a:t>
            </a:r>
            <a:endParaRPr lang="en-US" sz="3000"/>
          </a:p>
        </p:txBody>
      </p:sp>
      <p:sp>
        <p:nvSpPr>
          <p:cNvPr id="6" name="Rectangle 5"/>
          <p:cNvSpPr/>
          <p:nvPr/>
        </p:nvSpPr>
        <p:spPr>
          <a:xfrm>
            <a:off x="5483851" y="2435304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200"/>
              <a:t>يِعنِي </a:t>
            </a:r>
            <a:endParaRPr lang="en-US" sz="2200"/>
          </a:p>
          <a:p>
            <a:pPr algn="ctr" rtl="1"/>
            <a:r>
              <a:rPr lang="ar-LB" sz="2200"/>
              <a:t>الماسيا</a:t>
            </a:r>
            <a:endParaRPr lang="en-US" sz="2200" dirty="0"/>
          </a:p>
          <a:p>
            <a:pPr algn="ctr" rtl="1"/>
            <a:r>
              <a:rPr lang="ar-LB" sz="2200" dirty="0"/>
              <a:t> الملك</a:t>
            </a:r>
            <a:endParaRPr lang="en-US" sz="2200"/>
          </a:p>
        </p:txBody>
      </p:sp>
      <p:sp>
        <p:nvSpPr>
          <p:cNvPr id="7" name="Rectangle 6"/>
          <p:cNvSpPr/>
          <p:nvPr/>
        </p:nvSpPr>
        <p:spPr>
          <a:xfrm>
            <a:off x="3755794" y="705524"/>
            <a:ext cx="205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dirty="0"/>
              <a:t> </a:t>
            </a:r>
            <a:r>
              <a:rPr lang="ar-LB" sz="3200" dirty="0"/>
              <a:t>القادر انّو يُخرِج الرّوح الشرَير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2406067" y="2512248"/>
            <a:ext cx="18934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800" dirty="0"/>
              <a:t>الَلي حَرَم</a:t>
            </a:r>
            <a:endParaRPr lang="en-US" sz="2800" dirty="0"/>
          </a:p>
          <a:p>
            <a:pPr algn="ctr" rtl="1"/>
            <a:r>
              <a:rPr lang="ar-LB" sz="2800"/>
              <a:t> هيدا الرّجل</a:t>
            </a:r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14869" y="1191736"/>
            <a:ext cx="2880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dirty="0"/>
              <a:t> </a:t>
            </a:r>
            <a:r>
              <a:rPr lang="ar-LB" sz="3200" dirty="0"/>
              <a:t>من </a:t>
            </a:r>
            <a:r>
              <a:rPr lang="ar-LB" sz="3200" dirty="0" err="1"/>
              <a:t>عَقلو</a:t>
            </a:r>
            <a:r>
              <a:rPr lang="ar-LB" sz="3200" dirty="0"/>
              <a:t> </a:t>
            </a:r>
            <a:r>
              <a:rPr lang="ar-LB" sz="3200" dirty="0" err="1"/>
              <a:t>وبَصَرو</a:t>
            </a:r>
            <a:r>
              <a:rPr lang="ar-LB" sz="3200" dirty="0"/>
              <a:t> </a:t>
            </a:r>
            <a:r>
              <a:rPr lang="ar-LB" sz="3200" dirty="0" err="1"/>
              <a:t>ونُطْقو</a:t>
            </a:r>
            <a:r>
              <a:rPr lang="ar-LB" sz="3200" dirty="0"/>
              <a:t> يِعنِي </a:t>
            </a:r>
            <a:r>
              <a:rPr lang="ar-LB" sz="3200" dirty="0" err="1"/>
              <a:t>رَبَطْلو</a:t>
            </a:r>
            <a:r>
              <a:rPr lang="ar-LB" sz="3200" dirty="0"/>
              <a:t> </a:t>
            </a:r>
            <a:r>
              <a:rPr lang="ar-LB" sz="3200" dirty="0" err="1"/>
              <a:t>لسانو</a:t>
            </a:r>
            <a:r>
              <a:rPr lang="ar-LB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45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56793"/>
            <a:ext cx="6858000" cy="9025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4000" dirty="0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LB" sz="4000" dirty="0">
                <a:solidFill>
                  <a:schemeClr val="tx1"/>
                </a:solidFill>
              </a:rPr>
              <a:t> </a:t>
            </a:r>
            <a:r>
              <a:rPr lang="ar-LB" sz="3800" dirty="0">
                <a:solidFill>
                  <a:schemeClr val="tx1"/>
                </a:solidFill>
              </a:rPr>
              <a:t>وبهيدا بيعلُن يسوع </a:t>
            </a:r>
            <a:r>
              <a:rPr lang="ar-LB" sz="3800" dirty="0">
                <a:solidFill>
                  <a:srgbClr val="FF0000"/>
                </a:solidFill>
              </a:rPr>
              <a:t>انهيار مَملكة الشّيطان</a:t>
            </a:r>
            <a:r>
              <a:rPr lang="ar-LB" sz="3800" dirty="0">
                <a:solidFill>
                  <a:schemeClr val="tx1"/>
                </a:solidFill>
              </a:rPr>
              <a:t> اللّي بِتْخلّي الانسان يِفقُد فكرو السّليم وبْتِعمي بَصيرتو الرّوحيّة عن رؤية السّماوات وبتْخرّس حتّى </a:t>
            </a:r>
            <a:r>
              <a:rPr lang="ar-LB" sz="3800" dirty="0" err="1">
                <a:solidFill>
                  <a:schemeClr val="tx1"/>
                </a:solidFill>
              </a:rPr>
              <a:t>لسانو</a:t>
            </a:r>
            <a:r>
              <a:rPr lang="ar-LB" sz="3800" dirty="0">
                <a:solidFill>
                  <a:schemeClr val="tx1"/>
                </a:solidFill>
              </a:rPr>
              <a:t>، تَ</a:t>
            </a:r>
            <a:endParaRPr lang="en-US" sz="3800">
              <a:solidFill>
                <a:schemeClr val="tx1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LB" sz="3800">
                <a:solidFill>
                  <a:schemeClr val="tx1"/>
                </a:solidFill>
              </a:rPr>
              <a:t> </a:t>
            </a:r>
            <a:r>
              <a:rPr lang="ar-LB" sz="4800" dirty="0">
                <a:solidFill>
                  <a:srgbClr val="0070C0"/>
                </a:solidFill>
              </a:rPr>
              <a:t>ما يسبّح الله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0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6" y="20782"/>
            <a:ext cx="9116290" cy="683721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26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789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56793"/>
            <a:ext cx="6858000" cy="9025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4000" dirty="0"/>
          </a:p>
        </p:txBody>
      </p:sp>
      <p:sp>
        <p:nvSpPr>
          <p:cNvPr id="4" name="Flowchart: Predefined Process 3"/>
          <p:cNvSpPr/>
          <p:nvPr/>
        </p:nvSpPr>
        <p:spPr>
          <a:xfrm>
            <a:off x="-20782" y="27709"/>
            <a:ext cx="9144000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LB" sz="4000" dirty="0">
                <a:solidFill>
                  <a:schemeClr val="tx1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03793"/>
            <a:ext cx="708660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200" dirty="0"/>
              <a:t>نعم يَسوع حَطّم مَملكةَ الشّيطان القَويِ  وبنَى </a:t>
            </a:r>
            <a:r>
              <a:rPr lang="ar-LB" sz="4200" b="1" dirty="0">
                <a:solidFill>
                  <a:srgbClr val="FF0000"/>
                </a:solidFill>
              </a:rPr>
              <a:t>مملكة الله الروحيّة</a:t>
            </a:r>
            <a:r>
              <a:rPr lang="ar-LB" sz="4200" b="1" dirty="0"/>
              <a:t> </a:t>
            </a:r>
            <a:r>
              <a:rPr lang="ar-LB" sz="4200" dirty="0"/>
              <a:t>ووهب هيدا السّلطان </a:t>
            </a:r>
            <a:r>
              <a:rPr lang="ar-LB" sz="4200" dirty="0" err="1"/>
              <a:t>لتلاميذو</a:t>
            </a:r>
            <a:r>
              <a:rPr lang="ar-LB" sz="4200" dirty="0"/>
              <a:t> حتّى يطردوه من المربوطِين بسلطة الشرّ </a:t>
            </a:r>
            <a:r>
              <a:rPr lang="ar-LB" sz="4200" dirty="0" err="1"/>
              <a:t>وبظلمتو</a:t>
            </a:r>
            <a:r>
              <a:rPr lang="ar-LB" sz="4200" dirty="0"/>
              <a:t> هيدا معنى </a:t>
            </a:r>
            <a:r>
              <a:rPr lang="ar-LB" sz="4200" dirty="0" err="1"/>
              <a:t>سوألو</a:t>
            </a:r>
            <a:r>
              <a:rPr lang="ar-LB" sz="4200" dirty="0"/>
              <a:t> </a:t>
            </a:r>
          </a:p>
          <a:p>
            <a:pPr algn="ctr" rtl="1"/>
            <a:r>
              <a:rPr lang="ar-LB" sz="4200" dirty="0">
                <a:solidFill>
                  <a:srgbClr val="FF0000"/>
                </a:solidFill>
              </a:rPr>
              <a:t>«</a:t>
            </a:r>
            <a:r>
              <a:rPr lang="ar-LB" sz="4200" dirty="0"/>
              <a:t> </a:t>
            </a:r>
            <a:r>
              <a:rPr lang="ar-LB" sz="4200" dirty="0" err="1">
                <a:solidFill>
                  <a:srgbClr val="FF0000"/>
                </a:solidFill>
              </a:rPr>
              <a:t>فأبناوكم</a:t>
            </a:r>
            <a:r>
              <a:rPr lang="ar-LB" sz="4200" dirty="0">
                <a:solidFill>
                  <a:srgbClr val="FF0000"/>
                </a:solidFill>
              </a:rPr>
              <a:t> بمن يُخرِجونه» </a:t>
            </a:r>
            <a:r>
              <a:rPr lang="ar-LB" sz="4200" dirty="0"/>
              <a:t>؟</a:t>
            </a:r>
          </a:p>
          <a:p>
            <a:pPr algn="ctr" rtl="1"/>
            <a:r>
              <a:rPr lang="ar-LB" sz="4200" dirty="0"/>
              <a:t>لو ما يسوع </a:t>
            </a:r>
            <a:r>
              <a:rPr lang="ar-LB" sz="4200" dirty="0" err="1"/>
              <a:t>ربطو</a:t>
            </a:r>
            <a:r>
              <a:rPr lang="ar-LB" sz="4200" dirty="0"/>
              <a:t> بسلاسل </a:t>
            </a:r>
            <a:r>
              <a:rPr lang="ar-LB" sz="4200" dirty="0" err="1"/>
              <a:t>العدالة،كيف</a:t>
            </a:r>
            <a:r>
              <a:rPr lang="ar-LB" sz="4200" dirty="0"/>
              <a:t> هِنّي بَدّن يقدَروا  يطردوُه</a:t>
            </a:r>
            <a:r>
              <a:rPr lang="ar-LB" sz="4500" dirty="0"/>
              <a:t>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0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818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3855"/>
            <a:ext cx="7010400" cy="3733800"/>
          </a:xfrm>
        </p:spPr>
      </p:pic>
      <p:sp>
        <p:nvSpPr>
          <p:cNvPr id="5" name="Rectangle 4"/>
          <p:cNvSpPr/>
          <p:nvPr/>
        </p:nvSpPr>
        <p:spPr>
          <a:xfrm>
            <a:off x="7241360" y="208171"/>
            <a:ext cx="1657825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rtl="1"/>
            <a:r>
              <a:rPr lang="ar-LB" sz="4400" dirty="0" err="1"/>
              <a:t>بيقول</a:t>
            </a:r>
            <a:endParaRPr lang="en-US" sz="4400" dirty="0"/>
          </a:p>
          <a:p>
            <a:pPr algn="ctr" rtl="1"/>
            <a:r>
              <a:rPr lang="ar-LB" sz="4400"/>
              <a:t> مار </a:t>
            </a:r>
            <a:endParaRPr lang="en-US" sz="4400"/>
          </a:p>
          <a:p>
            <a:pPr algn="ctr" rtl="1"/>
            <a:r>
              <a:rPr lang="ar-LB" sz="4400"/>
              <a:t>بولس </a:t>
            </a:r>
            <a:endParaRPr lang="en-US" sz="4400"/>
          </a:p>
        </p:txBody>
      </p:sp>
      <p:sp>
        <p:nvSpPr>
          <p:cNvPr id="6" name="Rectangle 5"/>
          <p:cNvSpPr/>
          <p:nvPr/>
        </p:nvSpPr>
        <p:spPr>
          <a:xfrm>
            <a:off x="-63063" y="3441680"/>
            <a:ext cx="9207063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600" dirty="0"/>
              <a:t>«لمّا كنتُ مضطهدًا للكنيسة، مجدّفًا ومقاومًا وحاقدًا وحاسدًا، </a:t>
            </a:r>
            <a:br>
              <a:rPr lang="ar-LB" sz="3600" dirty="0"/>
            </a:br>
            <a:r>
              <a:rPr lang="ar-LB" sz="3600" b="1" dirty="0">
                <a:solidFill>
                  <a:srgbClr val="FF0000"/>
                </a:solidFill>
              </a:rPr>
              <a:t>كنتُ انا في منزلِ ذلكَ القويّ  في الشرّ</a:t>
            </a:r>
          </a:p>
          <a:p>
            <a:pPr algn="ctr" rtl="1"/>
            <a:r>
              <a:rPr lang="ar-LB" sz="3600" dirty="0"/>
              <a:t>ولكنّ المسيح الّذي ربطَ هذا الشّيطان القويّ وأخذ منه أنيةَ الهلاكِ وجَعلها انِيَةً مُختارة» خلَّصَني (افسس 2\3)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226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56138"/>
            <a:ext cx="5867400" cy="6801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endParaRPr lang="fr-FR" sz="3600" dirty="0">
              <a:solidFill>
                <a:srgbClr val="C00000"/>
              </a:solidFill>
            </a:endParaRPr>
          </a:p>
          <a:p>
            <a:pPr algn="ctr" rtl="1"/>
            <a:r>
              <a:rPr lang="ar-LB" sz="4000" dirty="0">
                <a:solidFill>
                  <a:srgbClr val="C00000"/>
                </a:solidFill>
              </a:rPr>
              <a:t>باختصار </a:t>
            </a:r>
            <a:r>
              <a:rPr lang="ar-SA" sz="4000" u="sng" dirty="0">
                <a:solidFill>
                  <a:srgbClr val="C00000"/>
                </a:solidFill>
              </a:rPr>
              <a:t>طَردُ الشَّيطانِ</a:t>
            </a:r>
            <a:r>
              <a:rPr lang="ar-LB" sz="4000" dirty="0"/>
              <a:t> ه</a:t>
            </a:r>
            <a:r>
              <a:rPr lang="ar-SA" sz="4000" dirty="0"/>
              <a:t>و</a:t>
            </a:r>
            <a:r>
              <a:rPr lang="ar-LB" sz="4000" dirty="0"/>
              <a:t>ّي</a:t>
            </a:r>
            <a:r>
              <a:rPr lang="ar-SA" sz="4000" dirty="0"/>
              <a:t> الانتِصار</a:t>
            </a:r>
            <a:r>
              <a:rPr lang="ar-LB" sz="4000" dirty="0"/>
              <a:t> </a:t>
            </a:r>
            <a:r>
              <a:rPr lang="ar-SA" sz="4000" dirty="0"/>
              <a:t>عل</a:t>
            </a:r>
            <a:r>
              <a:rPr lang="ar-LB" sz="4000" dirty="0"/>
              <a:t>يه وع</a:t>
            </a:r>
            <a:r>
              <a:rPr lang="en-US" sz="4000" dirty="0"/>
              <a:t> </a:t>
            </a:r>
            <a:r>
              <a:rPr lang="ar-SA" sz="4000" dirty="0"/>
              <a:t>الشّ</a:t>
            </a:r>
            <a:r>
              <a:rPr lang="ar-LB" sz="4000" dirty="0"/>
              <a:t>َ</a:t>
            </a:r>
            <a:r>
              <a:rPr lang="ar-SA" sz="4000" dirty="0"/>
              <a:t>ر</a:t>
            </a:r>
            <a:r>
              <a:rPr lang="ar-LB" sz="4000" dirty="0"/>
              <a:t>ّ</a:t>
            </a:r>
            <a:r>
              <a:rPr lang="ar-SA" sz="4000" dirty="0"/>
              <a:t> </a:t>
            </a:r>
            <a:r>
              <a:rPr lang="ar-LB" sz="4000" dirty="0"/>
              <a:t>اللي </a:t>
            </a:r>
            <a:r>
              <a:rPr lang="ar-SA" sz="4000" dirty="0"/>
              <a:t> </a:t>
            </a:r>
            <a:r>
              <a:rPr lang="ar-LB" sz="4000" dirty="0"/>
              <a:t>بي</a:t>
            </a:r>
            <a:r>
              <a:rPr lang="ar-SA" sz="4000" dirty="0"/>
              <a:t>ي</a:t>
            </a:r>
            <a:r>
              <a:rPr lang="ar-LB" sz="4000" dirty="0"/>
              <a:t>ِ</a:t>
            </a:r>
            <a:r>
              <a:rPr lang="ar-SA" sz="4000" dirty="0"/>
              <a:t>مت</a:t>
            </a:r>
            <a:r>
              <a:rPr lang="ar-LB" sz="4000" dirty="0"/>
              <a:t>ِ</a:t>
            </a:r>
            <a:r>
              <a:rPr lang="ar-SA" sz="4000" dirty="0"/>
              <a:t>ل</a:t>
            </a:r>
            <a:r>
              <a:rPr lang="ar-LB" sz="4000" dirty="0"/>
              <a:t>ِ</a:t>
            </a:r>
            <a:r>
              <a:rPr lang="ar-SA" sz="4000" dirty="0"/>
              <a:t>ك الإ</a:t>
            </a:r>
            <a:r>
              <a:rPr lang="ar-LB" sz="4000" dirty="0"/>
              <a:t>ِ</a:t>
            </a:r>
            <a:r>
              <a:rPr lang="ar-SA" sz="4000" dirty="0"/>
              <a:t>نسان (</a:t>
            </a:r>
            <a:r>
              <a:rPr lang="ar-LB" sz="4000" dirty="0"/>
              <a:t>متل ما انتصر عليه </a:t>
            </a:r>
            <a:r>
              <a:rPr lang="ar-SA" sz="4000" dirty="0"/>
              <a:t>ي</a:t>
            </a:r>
            <a:r>
              <a:rPr lang="ar-LB" sz="4000" dirty="0"/>
              <a:t>َ</a:t>
            </a:r>
            <a:r>
              <a:rPr lang="ar-SA" sz="4000" dirty="0"/>
              <a:t>سوع</a:t>
            </a:r>
            <a:r>
              <a:rPr lang="ar-LB" sz="4000" dirty="0"/>
              <a:t>ُ</a:t>
            </a:r>
            <a:r>
              <a:rPr lang="ar-SA" sz="4000" dirty="0"/>
              <a:t> في الب</a:t>
            </a:r>
            <a:r>
              <a:rPr lang="ar-LB" sz="4000" dirty="0"/>
              <a:t>َ</a:t>
            </a:r>
            <a:r>
              <a:rPr lang="ar-SA" sz="4000" dirty="0"/>
              <a:t>رّ</a:t>
            </a:r>
            <a:r>
              <a:rPr lang="ar-LB" sz="4000" dirty="0"/>
              <a:t>ِ</a:t>
            </a:r>
            <a:r>
              <a:rPr lang="ar-SA" sz="4000" dirty="0"/>
              <a:t>يّ</a:t>
            </a:r>
            <a:r>
              <a:rPr lang="ar-LB" sz="4000" dirty="0"/>
              <a:t>َ</a:t>
            </a:r>
            <a:r>
              <a:rPr lang="ar-SA" sz="4000" dirty="0"/>
              <a:t>ة)، </a:t>
            </a:r>
            <a:r>
              <a:rPr lang="ar-LB" sz="4000" dirty="0"/>
              <a:t>وهوي </a:t>
            </a:r>
            <a:r>
              <a:rPr lang="ar-SA" sz="4000" dirty="0"/>
              <a:t>أ</a:t>
            </a:r>
            <a:r>
              <a:rPr lang="ar-LB" sz="4000" dirty="0"/>
              <a:t>َ</a:t>
            </a:r>
            <a:r>
              <a:rPr lang="ar-SA" sz="4000" dirty="0"/>
              <a:t>وّ</a:t>
            </a:r>
            <a:r>
              <a:rPr lang="ar-LB" sz="4000" dirty="0"/>
              <a:t>َ</a:t>
            </a:r>
            <a:r>
              <a:rPr lang="ar-SA" sz="4000" dirty="0"/>
              <a:t>ل عَمل </a:t>
            </a:r>
            <a:r>
              <a:rPr lang="ar-LB" sz="4000" dirty="0"/>
              <a:t>عِملو تَ يِفتِتح هَ</a:t>
            </a:r>
            <a:r>
              <a:rPr lang="ar-SA" sz="4000" dirty="0"/>
              <a:t>المَلَكوت  </a:t>
            </a:r>
            <a:endParaRPr lang="ar-LB" sz="4000" dirty="0"/>
          </a:p>
          <a:p>
            <a:pPr algn="ctr" rtl="1"/>
            <a:r>
              <a:rPr lang="ar-LB" sz="4000" dirty="0"/>
              <a:t>وأعلنو </a:t>
            </a:r>
            <a:r>
              <a:rPr lang="ar-SA" sz="4000" dirty="0"/>
              <a:t>ل</a:t>
            </a:r>
            <a:r>
              <a:rPr lang="ar-LB" sz="4000" dirty="0"/>
              <a:t>َ</a:t>
            </a:r>
            <a:r>
              <a:rPr lang="ar-SA" sz="4000" dirty="0"/>
              <a:t>لجَميع</a:t>
            </a:r>
            <a:r>
              <a:rPr lang="ar-LB" sz="4000" dirty="0"/>
              <a:t> واعطاهم القوة للانتصار عليه</a:t>
            </a:r>
          </a:p>
          <a:p>
            <a:pPr algn="ctr" rtl="1"/>
            <a:endParaRPr lang="ar-LB" sz="4000" dirty="0"/>
          </a:p>
          <a:p>
            <a:pPr algn="ctr" rtl="1"/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468" y="1847182"/>
            <a:ext cx="3253068" cy="5270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96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448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124200"/>
            <a:ext cx="3881437" cy="3881437"/>
          </a:xfrm>
        </p:spPr>
      </p:pic>
      <p:sp>
        <p:nvSpPr>
          <p:cNvPr id="6" name="Flowchart: Punched Tape 5"/>
          <p:cNvSpPr/>
          <p:nvPr/>
        </p:nvSpPr>
        <p:spPr>
          <a:xfrm>
            <a:off x="152400" y="152400"/>
            <a:ext cx="8763000" cy="312419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400" b="1" dirty="0">
                <a:solidFill>
                  <a:schemeClr val="accent2">
                    <a:lumMod val="75000"/>
                  </a:schemeClr>
                </a:solidFill>
              </a:rPr>
              <a:t>يسوع قَلْنا</a:t>
            </a:r>
          </a:p>
          <a:p>
            <a:pPr algn="ctr" rtl="1"/>
            <a:r>
              <a:rPr lang="ar-LB" sz="3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sz="3400" b="1" dirty="0">
                <a:solidFill>
                  <a:schemeClr val="bg1"/>
                </a:solidFill>
              </a:rPr>
              <a:t>«إنّ مَلَكوت الله فِي داخِلِكِم» </a:t>
            </a:r>
            <a:r>
              <a:rPr lang="ar-LB" sz="2800" b="1" dirty="0">
                <a:solidFill>
                  <a:schemeClr val="bg1"/>
                </a:solidFill>
              </a:rPr>
              <a:t>لو 17\21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 rtl="1"/>
            <a:r>
              <a:rPr lang="ar-LB" sz="3400" b="1" dirty="0">
                <a:solidFill>
                  <a:schemeClr val="accent2">
                    <a:lumMod val="75000"/>
                  </a:schemeClr>
                </a:solidFill>
              </a:rPr>
              <a:t>   كِلّ واحَدْ منّا </a:t>
            </a:r>
            <a:r>
              <a:rPr lang="ar-LB" sz="3400" b="1" dirty="0" err="1">
                <a:solidFill>
                  <a:schemeClr val="accent2">
                    <a:lumMod val="75000"/>
                  </a:schemeClr>
                </a:solidFill>
              </a:rPr>
              <a:t>عِندُو</a:t>
            </a:r>
            <a:r>
              <a:rPr lang="ar-LB" sz="3400" b="1" dirty="0">
                <a:solidFill>
                  <a:schemeClr val="accent2">
                    <a:lumMod val="75000"/>
                  </a:schemeClr>
                </a:solidFill>
              </a:rPr>
              <a:t> قوِّة الرّوح القُدُس السّاكِن فِيه. </a:t>
            </a:r>
            <a:endParaRPr lang="en-US" sz="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40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Scan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76200"/>
            <a:ext cx="5181600" cy="6732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07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352800" y="609600"/>
            <a:ext cx="5638800" cy="4724400"/>
          </a:xfrm>
          <a:prstGeom prst="cloudCallout">
            <a:avLst>
              <a:gd name="adj1" fmla="val -79053"/>
              <a:gd name="adj2" fmla="val 2146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>
                <a:solidFill>
                  <a:schemeClr val="bg2">
                    <a:lumMod val="25000"/>
                  </a:schemeClr>
                </a:solidFill>
              </a:rPr>
              <a:t>شو بِرَأيكُن  العُصارَة يَلّي مناخِدْها مِن هَاللِّقاء؟ </a:t>
            </a:r>
            <a:endParaRPr lang="en-US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438" y="1847182"/>
            <a:ext cx="3253068" cy="5270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6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667001" y="381000"/>
            <a:ext cx="6477000" cy="5181600"/>
          </a:xfrm>
          <a:prstGeom prst="cloudCallout">
            <a:avLst>
              <a:gd name="adj1" fmla="val -66738"/>
              <a:gd name="adj2" fmla="val 1808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اولاً: </a:t>
            </a:r>
            <a:r>
              <a:rPr lang="ar-LB" sz="3600" dirty="0">
                <a:solidFill>
                  <a:schemeClr val="tx1"/>
                </a:solidFill>
              </a:rPr>
              <a:t>نوثَق بيسوع ثِقة كْبِيرة لأنّو مهما تْعاظم الشرّ وانتشر بالعالم </a:t>
            </a:r>
            <a:br>
              <a:rPr lang="ar-LB" sz="3600" dirty="0">
                <a:solidFill>
                  <a:schemeClr val="tx1"/>
                </a:solidFill>
              </a:rPr>
            </a:br>
            <a:r>
              <a:rPr lang="ar-LB" sz="3600" dirty="0">
                <a:solidFill>
                  <a:schemeClr val="tx1"/>
                </a:solidFill>
              </a:rPr>
              <a:t>يسوع هوّي أقوى منّو وهوّي المُخلّص دايمًا بقوّة المحبّة والمَلكوت.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438" y="1847182"/>
            <a:ext cx="3253068" cy="5270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11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1000" y="2246446"/>
            <a:ext cx="8030804" cy="4495800"/>
          </a:xfr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2057400" y="1084471"/>
            <a:ext cx="523588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LB" sz="4000" b="1" dirty="0"/>
              <a:t>ثانيًا انّو نعرف التّالي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8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4596384"/>
            <a:ext cx="6394572" cy="218541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886" y="13855"/>
            <a:ext cx="6096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9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381000" y="762000"/>
            <a:ext cx="8382000" cy="5328558"/>
          </a:xfrm>
          <a:prstGeom prst="wave">
            <a:avLst>
              <a:gd name="adj1" fmla="val 12500"/>
              <a:gd name="adj2" fmla="val -18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مَلكوت الله هوّي ملكوت المحبّة، هوّي إنّو يِملُك الحُب قُلوبْنَا وأعمالنا، حتّى نعامِل بَعضنا البَعض بِالمَحَبِّة ونِشهَد لَمَلَكُوت الله </a:t>
            </a:r>
            <a:r>
              <a:rPr lang="ar-LB" sz="3600" dirty="0">
                <a:solidFill>
                  <a:schemeClr val="bg1"/>
                </a:solidFill>
              </a:rPr>
              <a:t>«</a:t>
            </a:r>
            <a:r>
              <a:rPr lang="ar-LB" sz="3600" dirty="0" err="1">
                <a:solidFill>
                  <a:schemeClr val="bg1"/>
                </a:solidFill>
              </a:rPr>
              <a:t>ليأتِ</a:t>
            </a:r>
            <a:r>
              <a:rPr lang="ar-LB" sz="3600" dirty="0">
                <a:solidFill>
                  <a:schemeClr val="bg1"/>
                </a:solidFill>
              </a:rPr>
              <a:t> ملكوتك» هَيك مِنقول بِصَلاة </a:t>
            </a:r>
            <a:r>
              <a:rPr lang="ar-LB" sz="3600" dirty="0" err="1">
                <a:solidFill>
                  <a:schemeClr val="bg1"/>
                </a:solidFill>
              </a:rPr>
              <a:t>الأبانا</a:t>
            </a:r>
            <a:r>
              <a:rPr lang="ar-LB" sz="3600" dirty="0">
                <a:solidFill>
                  <a:schemeClr val="bg1"/>
                </a:solidFill>
              </a:rPr>
              <a:t> </a:t>
            </a:r>
            <a:r>
              <a:rPr lang="ar-LB" sz="3600" b="1" dirty="0">
                <a:solidFill>
                  <a:schemeClr val="bg1"/>
                </a:solidFill>
              </a:rPr>
              <a:t>وقوِّة يَسوع </a:t>
            </a:r>
            <a:r>
              <a:rPr lang="ar-LB" sz="3600" b="1" dirty="0" err="1">
                <a:solidFill>
                  <a:schemeClr val="bg1"/>
                </a:solidFill>
              </a:rPr>
              <a:t>هِيّي</a:t>
            </a:r>
            <a:r>
              <a:rPr lang="ar-LB" sz="3600" b="1" dirty="0">
                <a:solidFill>
                  <a:schemeClr val="bg1"/>
                </a:solidFill>
              </a:rPr>
              <a:t> قُوِّة المَحَبِّة!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21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381000" y="228600"/>
            <a:ext cx="8153400" cy="30480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rgbClr val="C00000"/>
                </a:solidFill>
              </a:rPr>
              <a:t>وقت </a:t>
            </a:r>
            <a:r>
              <a:rPr lang="ar-LB" sz="3000" dirty="0" err="1">
                <a:solidFill>
                  <a:srgbClr val="C00000"/>
                </a:solidFill>
              </a:rPr>
              <a:t>إنفِجار</a:t>
            </a:r>
            <a:r>
              <a:rPr lang="ar-LB" sz="3000" dirty="0">
                <a:solidFill>
                  <a:srgbClr val="C00000"/>
                </a:solidFill>
              </a:rPr>
              <a:t> مَرْفأ بَيروت هَيْدا يلّي شِفنَاه! لَمّا (الفَسِاد والشرّ) حَصَد الأرْوَاح وهَدَّم بيوت النّاس، كيف الشّبِاب هَبّوا بقُوّة الرّوح واندِفاع المَحبِّة ل مُساعَدِة النّاس وتِخلِيص يلِّي بِقي.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83474">
            <a:off x="534151" y="3431326"/>
            <a:ext cx="3291469" cy="3163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4060">
            <a:off x="4046302" y="3705325"/>
            <a:ext cx="4153832" cy="2383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0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676400" y="1143000"/>
            <a:ext cx="7467600" cy="3886200"/>
          </a:xfrm>
          <a:prstGeom prst="cloudCallout">
            <a:avLst>
              <a:gd name="adj1" fmla="val -49725"/>
              <a:gd name="adj2" fmla="val 2905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200" dirty="0"/>
          </a:p>
          <a:p>
            <a:pPr algn="ctr" rtl="1"/>
            <a:r>
              <a:rPr lang="ar-LB" sz="3800" dirty="0"/>
              <a:t>وقَبِل ما نِختُم هَاللِّقاء </a:t>
            </a:r>
          </a:p>
          <a:p>
            <a:pPr algn="ctr" rtl="1"/>
            <a:r>
              <a:rPr lang="ar-LB" sz="3800" dirty="0"/>
              <a:t>كل واحد يعبِر عن القوّة يلّي اكتشفها عند يسوع بكلمة ويكتبها على ورقة ..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0" y="1828800"/>
            <a:ext cx="3253068" cy="5270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89564" y="914400"/>
            <a:ext cx="6019800" cy="3473371"/>
          </a:xfrm>
          <a:prstGeom prst="cloudCallout">
            <a:avLst>
              <a:gd name="adj1" fmla="val -60623"/>
              <a:gd name="adj2" fmla="val -338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500" dirty="0"/>
              <a:t>وكِلّ واحَد فينا يصَلّي شو كتب مع صَلاة الأَبانا، ويِتأَمَّل بِعِبارَة «لِيَأتِ مَلَكوتُك»</a:t>
            </a:r>
          </a:p>
          <a:p>
            <a:pPr algn="ctr" rtl="1"/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600" y="762000"/>
            <a:ext cx="3922829" cy="6355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4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33800" y="1847182"/>
            <a:ext cx="501274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800" dirty="0"/>
              <a:t>ربي عظيمة كل أعمالك</a:t>
            </a:r>
            <a:br>
              <a:rPr lang="ar-LB" sz="2800" dirty="0"/>
            </a:br>
            <a:r>
              <a:rPr lang="ar-LB" sz="2800" dirty="0"/>
              <a:t>عدل وحق كل أحكامك</a:t>
            </a:r>
            <a:br>
              <a:rPr lang="ar-LB" sz="2800" dirty="0"/>
            </a:br>
            <a:r>
              <a:rPr lang="ar-LB" sz="2800" dirty="0"/>
              <a:t>من لا يمجد اسمك يا رب</a:t>
            </a:r>
            <a:br>
              <a:rPr lang="ar-LB" sz="2800" dirty="0"/>
            </a:br>
            <a:r>
              <a:rPr lang="ar-LB" sz="2800" dirty="0"/>
              <a:t>كل الشعوب لك ستنحني</a:t>
            </a:r>
            <a:br>
              <a:rPr lang="ar-LB" sz="2800" dirty="0"/>
            </a:br>
            <a:r>
              <a:rPr lang="ar-LB" sz="2800" dirty="0"/>
              <a:t>هللويا هللويا</a:t>
            </a:r>
            <a:br>
              <a:rPr lang="ar-LB" sz="2800" dirty="0"/>
            </a:br>
            <a:endParaRPr lang="ar-LB" sz="2800" dirty="0"/>
          </a:p>
          <a:p>
            <a:pPr algn="ctr" rtl="1"/>
            <a:r>
              <a:rPr lang="ar-LB" sz="2800" dirty="0"/>
              <a:t> يا إلهنا القدير</a:t>
            </a:r>
            <a:br>
              <a:rPr lang="ar-LB" sz="2800" dirty="0"/>
            </a:br>
            <a:r>
              <a:rPr lang="ar-LB" sz="2800" dirty="0"/>
              <a:t>أنت ملك الملوك</a:t>
            </a:r>
            <a:br>
              <a:rPr lang="ar-LB" sz="2800" dirty="0"/>
            </a:br>
            <a:r>
              <a:rPr lang="ar-LB" sz="2800" dirty="0"/>
              <a:t>من لا يخاف قدسك يا ألله</a:t>
            </a:r>
            <a:br>
              <a:rPr lang="ar-LB" sz="2800" dirty="0"/>
            </a:br>
            <a:r>
              <a:rPr lang="ar-LB" sz="2800" dirty="0"/>
              <a:t>لان مجدك سيرى</a:t>
            </a:r>
            <a:br>
              <a:rPr lang="ar-LB" sz="2800" dirty="0"/>
            </a:br>
            <a:r>
              <a:rPr lang="ar-LB" sz="2800" dirty="0"/>
              <a:t>هللويا آمين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29975" y="1"/>
            <a:ext cx="5163848" cy="2050869"/>
          </a:xfrm>
          <a:prstGeom prst="cloudCallout">
            <a:avLst>
              <a:gd name="adj1" fmla="val -27351"/>
              <a:gd name="adj2" fmla="val 10711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/>
              <a:t>وَالخِتام مَع تَرنيمَة </a:t>
            </a:r>
          </a:p>
          <a:p>
            <a:pPr algn="ctr" rtl="1"/>
            <a:r>
              <a:rPr lang="ar-LB" sz="3500" dirty="0"/>
              <a:t>«</a:t>
            </a:r>
            <a:r>
              <a:rPr lang="ar-LB" sz="3600" dirty="0"/>
              <a:t>ربي عظيمة</a:t>
            </a:r>
            <a:r>
              <a:rPr lang="ar-LB" sz="3500" dirty="0"/>
              <a:t>»</a:t>
            </a:r>
            <a:endParaRPr lang="en-US" sz="3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101" y="1847182"/>
            <a:ext cx="2439801" cy="5270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34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533400"/>
            <a:ext cx="4356848" cy="1203768"/>
          </a:xfrm>
        </p:spPr>
        <p:txBody>
          <a:bodyPr/>
          <a:lstStyle/>
          <a:p>
            <a:pPr rtl="1"/>
            <a:r>
              <a:rPr lang="ar-LB" dirty="0"/>
              <a:t>اللِّقَاءُ الثَّاني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6347991" cy="2704810"/>
          </a:xfrm>
        </p:spPr>
        <p:txBody>
          <a:bodyPr>
            <a:normAutofit/>
          </a:bodyPr>
          <a:lstStyle/>
          <a:p>
            <a:pPr algn="ctr" rtl="1"/>
            <a:r>
              <a:rPr lang="ar-LB" sz="5000" dirty="0">
                <a:solidFill>
                  <a:schemeClr val="tx1"/>
                </a:solidFill>
              </a:rPr>
              <a:t>«أَتُرَى هَذا ابنُ داود؟»</a:t>
            </a:r>
          </a:p>
          <a:p>
            <a:pPr algn="ctr" rtl="1"/>
            <a:r>
              <a:rPr lang="ar-LB" sz="5000" dirty="0">
                <a:solidFill>
                  <a:schemeClr val="tx1"/>
                </a:solidFill>
              </a:rPr>
              <a:t>الجزء الثاني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354" y="45981"/>
            <a:ext cx="5029200" cy="6659619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65245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962400"/>
            <a:ext cx="7391400" cy="2743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 rtl="1">
              <a:buNone/>
            </a:pPr>
            <a:r>
              <a:rPr lang="ar-LB" sz="4700" dirty="0"/>
              <a:t>نِشهَد إنّو مَلكوت الله هُوّي ملَكوت المَحَبِّة يَلّي </a:t>
            </a:r>
            <a:r>
              <a:rPr lang="ar-LB" sz="4700" dirty="0" err="1"/>
              <a:t>بِيخَلّي</a:t>
            </a:r>
            <a:r>
              <a:rPr lang="ar-LB" sz="4700" dirty="0"/>
              <a:t> محَبِّة الله تِتْمَلّك بِقلب كِلّ واحَد، وتِظْهر </a:t>
            </a:r>
            <a:r>
              <a:rPr lang="ar-LB" sz="4700" dirty="0" err="1"/>
              <a:t>بأعمِالُو</a:t>
            </a:r>
            <a:r>
              <a:rPr lang="ar-LB" sz="4700" dirty="0"/>
              <a:t> متل ما صار بَعد </a:t>
            </a:r>
            <a:r>
              <a:rPr lang="ar-LB" sz="4700" dirty="0" err="1"/>
              <a:t>إنْفِجَار</a:t>
            </a:r>
            <a:r>
              <a:rPr lang="ar-LB" sz="4700" dirty="0"/>
              <a:t> مَرفَأ بيروت!</a:t>
            </a:r>
          </a:p>
          <a:p>
            <a:pPr algn="r" rtl="1"/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953000" y="457200"/>
            <a:ext cx="3962400" cy="2286000"/>
          </a:xfrm>
          <a:prstGeom prst="cloudCallout">
            <a:avLst>
              <a:gd name="adj1" fmla="val -93639"/>
              <a:gd name="adj2" fmla="val 804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bg1"/>
                </a:solidFill>
              </a:rPr>
              <a:t>شو هَدَفنا مِن هَاللِّقاء؟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5800" y="142055"/>
            <a:ext cx="4572000" cy="3254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124200" y="914401"/>
            <a:ext cx="5606138" cy="4343400"/>
          </a:xfrm>
          <a:prstGeom prst="cloudCallout">
            <a:avLst>
              <a:gd name="adj1" fmla="val -71343"/>
              <a:gd name="adj2" fmla="val -17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dirty="0"/>
              <a:t>أصدقائي، عن أي مشهد حْكينا بالمرّة الماضية؟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600" y="1828800"/>
            <a:ext cx="3253068" cy="5270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2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6" y="914400"/>
            <a:ext cx="9144000" cy="612201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222664" y="1143000"/>
            <a:ext cx="6629400" cy="2953192"/>
          </a:xfrm>
          <a:prstGeom prst="cloudCallout">
            <a:avLst>
              <a:gd name="adj1" fmla="val -16693"/>
              <a:gd name="adj2" fmla="val 5710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dirty="0"/>
              <a:t> يسوع </a:t>
            </a:r>
            <a:endParaRPr lang="fr-FR" sz="5000" dirty="0"/>
          </a:p>
          <a:p>
            <a:pPr algn="ctr" rtl="1"/>
            <a:r>
              <a:rPr lang="ar-LB" sz="5000" dirty="0"/>
              <a:t>و بعل زبول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2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00400" y="677597"/>
            <a:ext cx="5606138" cy="3208604"/>
          </a:xfrm>
          <a:prstGeom prst="cloudCallout">
            <a:avLst>
              <a:gd name="adj1" fmla="val -65165"/>
              <a:gd name="adj2" fmla="val 5096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dirty="0"/>
              <a:t>شو بيفهّمنا هالمشهد؟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0" y="1905000"/>
            <a:ext cx="3253068" cy="5270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2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80662" y="914400"/>
            <a:ext cx="5682338" cy="4724400"/>
          </a:xfrm>
          <a:prstGeom prst="cloudCallout">
            <a:avLst>
              <a:gd name="adj1" fmla="val -71343"/>
              <a:gd name="adj2" fmla="val -17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dirty="0"/>
              <a:t>كيف فينا نربطو بإلإنفجار يلّي صار بمرفأ بيروت؟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1219200"/>
            <a:ext cx="3253068" cy="5270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2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523</Words>
  <Application>Microsoft Office PowerPoint</Application>
  <PresentationFormat>On-screen Show (4:3)</PresentationFormat>
  <Paragraphs>73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اللِّقَاءُ الثَّاني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eb7-renc-02-partie-02</dc:title>
  <dc:creator>Michel Haddad</dc:creator>
  <cp:lastModifiedBy>Michel Haddad (Prof)</cp:lastModifiedBy>
  <cp:revision>26</cp:revision>
  <dcterms:created xsi:type="dcterms:W3CDTF">2006-08-16T00:00:00Z</dcterms:created>
  <dcterms:modified xsi:type="dcterms:W3CDTF">2021-11-22T16:53:21Z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F7AF71FD-4068-40CB-8A17-37CCD63E0103</vt:lpwstr>
  </property>
  <property fmtid="{D5CDD505-2E9C-101B-9397-08002B2CF9AE}" pid="3" name="ArticulatePath">
    <vt:lpwstr>eb7-renc-2-partie-1-اللقاء 2 اترى هذا ابن دتود الجزء الثاني</vt:lpwstr>
  </property>
</Properties>
</file>