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notesMasterIdLst>
    <p:notesMasterId r:id="rId38"/>
  </p:notesMasterIdLst>
  <p:sldIdLst>
    <p:sldId id="256" r:id="rId2"/>
    <p:sldId id="361" r:id="rId3"/>
    <p:sldId id="257" r:id="rId4"/>
    <p:sldId id="304" r:id="rId5"/>
    <p:sldId id="269" r:id="rId6"/>
    <p:sldId id="264" r:id="rId7"/>
    <p:sldId id="335" r:id="rId8"/>
    <p:sldId id="336" r:id="rId9"/>
    <p:sldId id="363" r:id="rId10"/>
    <p:sldId id="364" r:id="rId11"/>
    <p:sldId id="289" r:id="rId12"/>
    <p:sldId id="290" r:id="rId13"/>
    <p:sldId id="347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7" r:id="rId22"/>
    <p:sldId id="358" r:id="rId23"/>
    <p:sldId id="268" r:id="rId24"/>
    <p:sldId id="341" r:id="rId25"/>
    <p:sldId id="342" r:id="rId26"/>
    <p:sldId id="343" r:id="rId27"/>
    <p:sldId id="340" r:id="rId28"/>
    <p:sldId id="272" r:id="rId29"/>
    <p:sldId id="334" r:id="rId30"/>
    <p:sldId id="267" r:id="rId31"/>
    <p:sldId id="344" r:id="rId32"/>
    <p:sldId id="365" r:id="rId33"/>
    <p:sldId id="359" r:id="rId34"/>
    <p:sldId id="346" r:id="rId35"/>
    <p:sldId id="362" r:id="rId36"/>
    <p:sldId id="360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170F-FFA8-4C3D-B0DA-E296B2528978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14C34-0657-49B8-B1D5-B9C044F16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2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60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5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6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08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0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39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9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0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24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7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6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3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66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0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95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7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49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5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144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75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25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35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56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6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0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10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68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8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9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20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9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6604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4527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1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3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661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133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44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5184">
          <p15:clr>
            <a:srgbClr val="F26B43"/>
          </p15:clr>
        </p15:guide>
        <p15:guide id="7" pos="702">
          <p15:clr>
            <a:srgbClr val="F26B43"/>
          </p15:clr>
        </p15:guide>
        <p15:guide id="8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906" y="1390420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الدِّينِيَّة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168" y="4481195"/>
            <a:ext cx="5825202" cy="822674"/>
          </a:xfrm>
        </p:spPr>
        <p:txBody>
          <a:bodyPr>
            <a:normAutofit fontScale="92500"/>
          </a:bodyPr>
          <a:lstStyle/>
          <a:p>
            <a:pPr lvl="0" rtl="1"/>
            <a:r>
              <a:rPr lang="ar-LB" sz="3750" b="1" dirty="0">
                <a:solidFill>
                  <a:srgbClr val="FF0000"/>
                </a:solidFill>
                <a:latin typeface="Adobe Arabic" panose="02040503050201020203" pitchFamily="18" charset="-78"/>
                <a:cs typeface="+mj-cs"/>
              </a:rPr>
              <a:t>يُقَدِّمُ كِتابَ السَّابِعِ أَسَاسِيّ</a:t>
            </a:r>
            <a:endParaRPr lang="en-US" sz="3750" b="1" dirty="0">
              <a:solidFill>
                <a:srgbClr val="FF0000"/>
              </a:solidFill>
              <a:latin typeface="Adobe Arabic" panose="02040503050201020203" pitchFamily="18" charset="-78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448" y="134201"/>
            <a:ext cx="3023622" cy="94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694" y="2428362"/>
            <a:ext cx="5363501" cy="20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40" y="4644980"/>
            <a:ext cx="5079189" cy="2213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08" y="-207234"/>
            <a:ext cx="4622455" cy="236680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948155" y="532417"/>
            <a:ext cx="2027144" cy="88750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إِحياء</a:t>
            </a:r>
            <a:endParaRPr lang="en-US" sz="3000" b="1" dirty="0"/>
          </a:p>
        </p:txBody>
      </p:sp>
      <p:sp>
        <p:nvSpPr>
          <p:cNvPr id="12" name="Oval 11"/>
          <p:cNvSpPr/>
          <p:nvPr/>
        </p:nvSpPr>
        <p:spPr>
          <a:xfrm>
            <a:off x="7005484" y="3032228"/>
            <a:ext cx="2027144" cy="88750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شِفاء</a:t>
            </a:r>
            <a:endParaRPr lang="en-US" sz="3000" b="1" dirty="0"/>
          </a:p>
        </p:txBody>
      </p:sp>
      <p:sp>
        <p:nvSpPr>
          <p:cNvPr id="13" name="Oval 12"/>
          <p:cNvSpPr/>
          <p:nvPr/>
        </p:nvSpPr>
        <p:spPr>
          <a:xfrm>
            <a:off x="4321405" y="5088286"/>
            <a:ext cx="2027144" cy="88750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شِفاء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92341" y="387724"/>
            <a:ext cx="5606138" cy="4679576"/>
          </a:xfrm>
          <a:prstGeom prst="cloudCallout">
            <a:avLst>
              <a:gd name="adj1" fmla="val 59852"/>
              <a:gd name="adj2" fmla="val 2596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750" dirty="0"/>
          </a:p>
          <a:p>
            <a:pPr algn="ctr" rtl="1"/>
            <a:r>
              <a:rPr lang="ar-LB" sz="3750" dirty="0">
                <a:solidFill>
                  <a:schemeClr val="tx1"/>
                </a:solidFill>
              </a:rPr>
              <a:t>وهَلَّق فتَحوا كُتُب العَهد الجَديد عَ  هَالمَراجِع وخلّونا نعبي الجَدوَل سوا وتباعا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02982" y="3276600"/>
            <a:ext cx="2324804" cy="3581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201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م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رق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س 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8/ 22-26)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LB" sz="25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LB" sz="2500" dirty="0">
                <a:solidFill>
                  <a:schemeClr val="tx1"/>
                </a:solidFill>
              </a:rPr>
              <a:t> «</a:t>
            </a:r>
            <a:r>
              <a:rPr lang="ar-SA" sz="2500" dirty="0">
                <a:solidFill>
                  <a:schemeClr val="tx1"/>
                </a:solidFill>
              </a:rPr>
              <a:t>ش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فاءُ أ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عمى في بيتَ صيدا</a:t>
            </a:r>
            <a:r>
              <a:rPr lang="ar-LB" sz="2500" dirty="0">
                <a:solidFill>
                  <a:schemeClr val="tx1"/>
                </a:solidFill>
              </a:rPr>
              <a:t>»</a:t>
            </a:r>
          </a:p>
          <a:p>
            <a:pPr algn="ctr" rtl="1"/>
            <a:endParaRPr lang="en-US" sz="2500" dirty="0">
              <a:solidFill>
                <a:schemeClr val="tx1"/>
              </a:solidFill>
            </a:endParaRPr>
          </a:p>
          <a:p>
            <a:pPr algn="ctr" rtl="1"/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(م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رق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س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 9/ 14-28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ar-LB" sz="25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LB" sz="2500" dirty="0">
                <a:solidFill>
                  <a:schemeClr val="tx1"/>
                </a:solidFill>
              </a:rPr>
              <a:t>«</a:t>
            </a:r>
            <a:r>
              <a:rPr lang="ar-SA" sz="2500" dirty="0">
                <a:solidFill>
                  <a:schemeClr val="tx1"/>
                </a:solidFill>
              </a:rPr>
              <a:t>طَردُ الشّ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ي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اطين عن ص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بيّ</a:t>
            </a:r>
            <a:r>
              <a:rPr lang="ar-LB" sz="2500" dirty="0">
                <a:solidFill>
                  <a:schemeClr val="tx1"/>
                </a:solidFill>
              </a:rPr>
              <a:t>ٍ</a:t>
            </a:r>
            <a:r>
              <a:rPr lang="ar-SA" sz="2500" dirty="0">
                <a:solidFill>
                  <a:schemeClr val="tx1"/>
                </a:solidFill>
              </a:rPr>
              <a:t> مُصابٍ بالصّ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ر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ع</a:t>
            </a:r>
            <a:r>
              <a:rPr lang="ar-LB" sz="2500" dirty="0">
                <a:solidFill>
                  <a:schemeClr val="tx1"/>
                </a:solidFill>
              </a:rPr>
              <a:t>»</a:t>
            </a:r>
          </a:p>
          <a:p>
            <a:pPr algn="ctr" rtl="1"/>
            <a:endParaRPr lang="en-US" sz="2500" dirty="0">
              <a:solidFill>
                <a:schemeClr val="tx1"/>
              </a:solidFill>
            </a:endParaRPr>
          </a:p>
          <a:p>
            <a:pPr algn="ctr" rtl="1"/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(لوقا 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7 /11-17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ar-SA" sz="2500" dirty="0">
                <a:solidFill>
                  <a:schemeClr val="tx1"/>
                </a:solidFill>
              </a:rPr>
              <a:t> </a:t>
            </a:r>
            <a:endParaRPr lang="ar-LB" sz="2500" dirty="0">
              <a:solidFill>
                <a:schemeClr val="tx1"/>
              </a:solidFill>
            </a:endParaRPr>
          </a:p>
          <a:p>
            <a:pPr algn="ctr" rtl="1"/>
            <a:r>
              <a:rPr lang="ar-LB" sz="2500" dirty="0">
                <a:solidFill>
                  <a:schemeClr val="tx1"/>
                </a:solidFill>
              </a:rPr>
              <a:t>«</a:t>
            </a:r>
            <a:r>
              <a:rPr lang="ar-SA" sz="2500" dirty="0">
                <a:solidFill>
                  <a:schemeClr val="tx1"/>
                </a:solidFill>
              </a:rPr>
              <a:t>إحياءُ ابنِ أرم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ل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ةِ نائين</a:t>
            </a:r>
            <a:r>
              <a:rPr lang="ar-LB" sz="2500" dirty="0">
                <a:solidFill>
                  <a:schemeClr val="tx1"/>
                </a:solidFill>
              </a:rPr>
              <a:t>»</a:t>
            </a:r>
          </a:p>
          <a:p>
            <a:pPr algn="ctr" rtl="1"/>
            <a:endParaRPr lang="en-US" sz="2500" dirty="0">
              <a:solidFill>
                <a:schemeClr val="tx1"/>
              </a:solidFill>
            </a:endParaRPr>
          </a:p>
          <a:p>
            <a:pPr algn="ctr" rtl="1"/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(لوقا 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13/ 10-17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ar-SA" sz="2500" dirty="0">
                <a:solidFill>
                  <a:schemeClr val="tx1"/>
                </a:solidFill>
              </a:rPr>
              <a:t> </a:t>
            </a:r>
            <a:endParaRPr lang="ar-LB" sz="2500" dirty="0">
              <a:solidFill>
                <a:schemeClr val="tx1"/>
              </a:solidFill>
            </a:endParaRPr>
          </a:p>
          <a:p>
            <a:pPr algn="ctr" rtl="1"/>
            <a:r>
              <a:rPr lang="ar-SA" sz="2500" dirty="0">
                <a:solidFill>
                  <a:schemeClr val="tx1"/>
                </a:solidFill>
              </a:rPr>
              <a:t>«ش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فاءُ المرأةِ المُنحَنِيَةِ الظّ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هر</a:t>
            </a:r>
            <a:r>
              <a:rPr lang="ar-LB" sz="2500" dirty="0">
                <a:solidFill>
                  <a:schemeClr val="tx1"/>
                </a:solidFill>
              </a:rPr>
              <a:t>ِ</a:t>
            </a:r>
            <a:r>
              <a:rPr lang="ar-SA" sz="2500" dirty="0">
                <a:solidFill>
                  <a:schemeClr val="tx1"/>
                </a:solidFill>
              </a:rPr>
              <a:t> في السّ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بت</a:t>
            </a:r>
            <a:r>
              <a:rPr lang="ar-LB" sz="2500" dirty="0">
                <a:solidFill>
                  <a:schemeClr val="tx1"/>
                </a:solidFill>
              </a:rPr>
              <a:t>»</a:t>
            </a:r>
          </a:p>
          <a:p>
            <a:pPr algn="ctr" rtl="1"/>
            <a:endParaRPr lang="en-US" sz="2500" dirty="0">
              <a:solidFill>
                <a:schemeClr val="tx1"/>
              </a:solidFill>
            </a:endParaRPr>
          </a:p>
          <a:p>
            <a:pPr algn="ctr" rtl="1"/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(متّى </a:t>
            </a:r>
            <a:r>
              <a:rPr lang="ar-LB" sz="2500" b="1" dirty="0">
                <a:solidFill>
                  <a:schemeClr val="accent1">
                    <a:lumMod val="50000"/>
                  </a:schemeClr>
                </a:solidFill>
              </a:rPr>
              <a:t>8/ 1-4</a:t>
            </a:r>
            <a:r>
              <a:rPr lang="ar-SA" sz="25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ar-LB" sz="25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2500" dirty="0">
                <a:solidFill>
                  <a:schemeClr val="tx1"/>
                </a:solidFill>
              </a:rPr>
              <a:t>«إبراءُ أ</a:t>
            </a:r>
            <a:r>
              <a:rPr lang="ar-LB" sz="2500" dirty="0">
                <a:solidFill>
                  <a:schemeClr val="tx1"/>
                </a:solidFill>
              </a:rPr>
              <a:t>َ</a:t>
            </a:r>
            <a:r>
              <a:rPr lang="ar-SA" sz="2500" dirty="0">
                <a:solidFill>
                  <a:schemeClr val="tx1"/>
                </a:solidFill>
              </a:rPr>
              <a:t>برَص</a:t>
            </a:r>
            <a:r>
              <a:rPr lang="ar-LB" sz="2500" dirty="0">
                <a:solidFill>
                  <a:schemeClr val="tx1"/>
                </a:solidFill>
              </a:rPr>
              <a:t>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8" y="-161366"/>
            <a:ext cx="5298140" cy="7019366"/>
          </a:xfrm>
        </p:spPr>
      </p:pic>
      <p:sp>
        <p:nvSpPr>
          <p:cNvPr id="5" name="TextBox 4"/>
          <p:cNvSpPr txBox="1"/>
          <p:nvPr/>
        </p:nvSpPr>
        <p:spPr>
          <a:xfrm>
            <a:off x="6104965" y="1479177"/>
            <a:ext cx="2944905" cy="175432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متّى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8/ 1- 4 </a:t>
            </a:r>
          </a:p>
          <a:p>
            <a:pPr algn="ctr" rtl="1"/>
            <a:r>
              <a:rPr lang="ar-SA" sz="3800" dirty="0"/>
              <a:t>«إبراءُ أ</a:t>
            </a:r>
            <a:r>
              <a:rPr lang="ar-LB" sz="3800" dirty="0"/>
              <a:t>َ</a:t>
            </a:r>
            <a:r>
              <a:rPr lang="ar-SA" sz="3800" dirty="0"/>
              <a:t>برَص</a:t>
            </a:r>
            <a:r>
              <a:rPr lang="ar-LB" sz="3800" dirty="0"/>
              <a:t>»</a:t>
            </a:r>
          </a:p>
          <a:p>
            <a:pPr algn="ctr" rtl="1"/>
            <a:endParaRPr lang="ar-LB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8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8" y="-161366"/>
            <a:ext cx="5298140" cy="7019366"/>
          </a:xfrm>
        </p:spPr>
      </p:pic>
      <p:sp>
        <p:nvSpPr>
          <p:cNvPr id="5" name="TextBox 4"/>
          <p:cNvSpPr txBox="1"/>
          <p:nvPr/>
        </p:nvSpPr>
        <p:spPr>
          <a:xfrm>
            <a:off x="6104965" y="1479177"/>
            <a:ext cx="2944905" cy="175432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متّى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8/ 1- 4 </a:t>
            </a:r>
          </a:p>
          <a:p>
            <a:pPr algn="ctr" rtl="1"/>
            <a:r>
              <a:rPr lang="ar-SA" sz="3800" dirty="0"/>
              <a:t>«إبراءُ أ</a:t>
            </a:r>
            <a:r>
              <a:rPr lang="ar-LB" sz="3800" dirty="0"/>
              <a:t>َ</a:t>
            </a:r>
            <a:r>
              <a:rPr lang="ar-SA" sz="3800" dirty="0"/>
              <a:t>برَص</a:t>
            </a:r>
            <a:r>
              <a:rPr lang="ar-LB" sz="3800" dirty="0"/>
              <a:t>»</a:t>
            </a:r>
          </a:p>
          <a:p>
            <a:pPr algn="ctr" rtl="1"/>
            <a:endParaRPr lang="ar-LB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1" y="1510553"/>
            <a:ext cx="2281518" cy="67710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ال</a:t>
            </a:r>
            <a:r>
              <a:rPr lang="ar-SA" sz="3800" dirty="0"/>
              <a:t>أ</a:t>
            </a:r>
            <a:r>
              <a:rPr lang="ar-LB" sz="3800" dirty="0"/>
              <a:t>َ</a:t>
            </a:r>
            <a:r>
              <a:rPr lang="ar-SA" sz="3800" dirty="0"/>
              <a:t>برَص</a:t>
            </a:r>
            <a:endParaRPr lang="ar-LB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1318" y="2617695"/>
            <a:ext cx="2281518" cy="67710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البرَص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141" y="3590366"/>
            <a:ext cx="2281518" cy="67710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مدّ يدَه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778" y="4697507"/>
            <a:ext cx="2487705" cy="55399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قد شئت فأبرأ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612" y="5737413"/>
            <a:ext cx="2182906" cy="61555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400" dirty="0"/>
              <a:t>برئ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01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8" y="-161366"/>
            <a:ext cx="5298140" cy="7019366"/>
          </a:xfrm>
        </p:spPr>
      </p:pic>
      <p:sp>
        <p:nvSpPr>
          <p:cNvPr id="5" name="TextBox 4"/>
          <p:cNvSpPr txBox="1"/>
          <p:nvPr/>
        </p:nvSpPr>
        <p:spPr>
          <a:xfrm>
            <a:off x="5903259" y="1452283"/>
            <a:ext cx="2944905" cy="26468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رق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س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8/ 22-26)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LB" sz="3200" dirty="0"/>
              <a:t> «</a:t>
            </a:r>
            <a:r>
              <a:rPr lang="ar-SA" sz="3200" dirty="0"/>
              <a:t>ش</a:t>
            </a:r>
            <a:r>
              <a:rPr lang="ar-LB" sz="3200" dirty="0"/>
              <a:t>ِ</a:t>
            </a:r>
            <a:r>
              <a:rPr lang="ar-SA" sz="3200" dirty="0"/>
              <a:t>فاءُ أ</a:t>
            </a:r>
            <a:r>
              <a:rPr lang="ar-LB" sz="3200" dirty="0"/>
              <a:t>َ</a:t>
            </a:r>
            <a:r>
              <a:rPr lang="ar-SA" sz="3200" dirty="0"/>
              <a:t>عمى في بيتَ صيدا</a:t>
            </a:r>
            <a:r>
              <a:rPr lang="ar-LB" sz="3200" dirty="0"/>
              <a:t>»</a:t>
            </a:r>
          </a:p>
          <a:p>
            <a:pPr algn="ctr" rtl="1"/>
            <a:endParaRPr lang="ar-LB" sz="38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47917"/>
            <a:ext cx="2622176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800" b="1" dirty="0"/>
              <a:t>شفاء الأعمى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342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541" y="-161366"/>
            <a:ext cx="5486399" cy="7019366"/>
          </a:xfrm>
        </p:spPr>
      </p:pic>
      <p:sp>
        <p:nvSpPr>
          <p:cNvPr id="5" name="TextBox 4"/>
          <p:cNvSpPr txBox="1"/>
          <p:nvPr/>
        </p:nvSpPr>
        <p:spPr>
          <a:xfrm>
            <a:off x="6091517" y="1371601"/>
            <a:ext cx="2944905" cy="26468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م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رق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س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8/ 22-26)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LB" sz="3200" dirty="0"/>
              <a:t> «</a:t>
            </a:r>
            <a:r>
              <a:rPr lang="ar-SA" sz="3200" dirty="0"/>
              <a:t>ش</a:t>
            </a:r>
            <a:r>
              <a:rPr lang="ar-LB" sz="3200" dirty="0"/>
              <a:t>ِ</a:t>
            </a:r>
            <a:r>
              <a:rPr lang="ar-SA" sz="3200" dirty="0"/>
              <a:t>فاءُ أ</a:t>
            </a:r>
            <a:r>
              <a:rPr lang="ar-LB" sz="3200" dirty="0"/>
              <a:t>َ</a:t>
            </a:r>
            <a:r>
              <a:rPr lang="ar-SA" sz="3200" dirty="0"/>
              <a:t>عمى في بيتَ صيدا</a:t>
            </a:r>
            <a:r>
              <a:rPr lang="ar-LB" sz="3200" dirty="0"/>
              <a:t>»</a:t>
            </a:r>
          </a:p>
          <a:p>
            <a:pPr algn="ctr" rtl="1"/>
            <a:endParaRPr lang="ar-LB" sz="3800" dirty="0"/>
          </a:p>
        </p:txBody>
      </p:sp>
      <p:sp>
        <p:nvSpPr>
          <p:cNvPr id="2" name="TextBox 1"/>
          <p:cNvSpPr txBox="1"/>
          <p:nvPr/>
        </p:nvSpPr>
        <p:spPr>
          <a:xfrm>
            <a:off x="551329" y="147917"/>
            <a:ext cx="2622176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800" b="1" dirty="0"/>
              <a:t>شفاء الأعمى</a:t>
            </a:r>
            <a:endParaRPr lang="en-US" sz="3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1" y="1510553"/>
            <a:ext cx="2281518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الأعمى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530" y="2563906"/>
            <a:ext cx="2281518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العمى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30" y="3388660"/>
            <a:ext cx="2487705" cy="1261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تفل في عينيه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776" y="4773706"/>
            <a:ext cx="2635623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أتبصر شيئاً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705" y="5773271"/>
            <a:ext cx="2635623" cy="677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أبصر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7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8" y="-161366"/>
            <a:ext cx="5298140" cy="7019366"/>
          </a:xfrm>
        </p:spPr>
      </p:pic>
      <p:sp>
        <p:nvSpPr>
          <p:cNvPr id="5" name="TextBox 4"/>
          <p:cNvSpPr txBox="1"/>
          <p:nvPr/>
        </p:nvSpPr>
        <p:spPr>
          <a:xfrm>
            <a:off x="5903259" y="1452283"/>
            <a:ext cx="2944905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(لوقا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7 /11-17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200" dirty="0"/>
              <a:t> </a:t>
            </a:r>
            <a:endParaRPr lang="ar-LB" sz="3200" dirty="0"/>
          </a:p>
          <a:p>
            <a:pPr algn="ctr" rtl="1"/>
            <a:r>
              <a:rPr lang="ar-LB" sz="3200" dirty="0"/>
              <a:t>«</a:t>
            </a:r>
            <a:r>
              <a:rPr lang="ar-SA" sz="3200" dirty="0"/>
              <a:t>إحياءُ ابنِ أرم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ةِ نائين</a:t>
            </a:r>
            <a:r>
              <a:rPr lang="ar-LB" sz="3200" dirty="0"/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7917"/>
            <a:ext cx="2622176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800" b="1" dirty="0"/>
              <a:t>إحياء ابن الأرملة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8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8" y="-161366"/>
            <a:ext cx="5298140" cy="7019366"/>
          </a:xfrm>
        </p:spPr>
      </p:pic>
      <p:sp>
        <p:nvSpPr>
          <p:cNvPr id="5" name="TextBox 4"/>
          <p:cNvSpPr txBox="1"/>
          <p:nvPr/>
        </p:nvSpPr>
        <p:spPr>
          <a:xfrm>
            <a:off x="5903259" y="1452283"/>
            <a:ext cx="2944905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(لوقا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7 /11-17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200" dirty="0"/>
              <a:t> </a:t>
            </a:r>
            <a:endParaRPr lang="ar-LB" sz="3200" dirty="0"/>
          </a:p>
          <a:p>
            <a:pPr algn="ctr" rtl="1"/>
            <a:r>
              <a:rPr lang="ar-LB" sz="3200" dirty="0"/>
              <a:t>«</a:t>
            </a:r>
            <a:r>
              <a:rPr lang="ar-SA" sz="3200" dirty="0"/>
              <a:t>إحياءُ ابنِ أرم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َ</a:t>
            </a:r>
            <a:r>
              <a:rPr lang="ar-SA" sz="3200" dirty="0"/>
              <a:t>ةِ نائين</a:t>
            </a:r>
            <a:r>
              <a:rPr lang="ar-LB" sz="3200" dirty="0"/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7917"/>
            <a:ext cx="2622176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800" b="1" dirty="0"/>
              <a:t>إحياء ابن الأرملة</a:t>
            </a:r>
            <a:endParaRPr lang="en-US" sz="3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1" y="1510553"/>
            <a:ext cx="2281518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ابن الأرملة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084" y="2617695"/>
            <a:ext cx="2281518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الموت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673" y="3617260"/>
            <a:ext cx="239357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لمس الميت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815" y="4778190"/>
            <a:ext cx="239357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أقول لك قم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7533" y="5791201"/>
            <a:ext cx="250563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قام من الموت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6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8" y="-161366"/>
            <a:ext cx="5298140" cy="7019366"/>
          </a:xfrm>
        </p:spPr>
      </p:pic>
      <p:sp>
        <p:nvSpPr>
          <p:cNvPr id="5" name="TextBox 4"/>
          <p:cNvSpPr txBox="1"/>
          <p:nvPr/>
        </p:nvSpPr>
        <p:spPr>
          <a:xfrm>
            <a:off x="5903259" y="1452283"/>
            <a:ext cx="2944905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(لوقا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13/ 10-17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ar-SA" sz="3200" dirty="0"/>
              <a:t> </a:t>
            </a:r>
            <a:endParaRPr lang="ar-LB" sz="3200" dirty="0"/>
          </a:p>
          <a:p>
            <a:pPr algn="ctr" rtl="1"/>
            <a:endParaRPr lang="ar-LB" sz="3200" dirty="0"/>
          </a:p>
          <a:p>
            <a:pPr algn="ctr" rtl="1"/>
            <a:r>
              <a:rPr lang="ar-SA" sz="3200" dirty="0"/>
              <a:t>«ش</a:t>
            </a:r>
            <a:r>
              <a:rPr lang="ar-LB" sz="3200" dirty="0"/>
              <a:t>ِ</a:t>
            </a:r>
            <a:r>
              <a:rPr lang="ar-SA" sz="3200" dirty="0"/>
              <a:t>فاءُ المرأةِ المُنحَنِيَةِ الظّ</a:t>
            </a:r>
            <a:r>
              <a:rPr lang="ar-LB" sz="3200" dirty="0"/>
              <a:t>َ</a:t>
            </a:r>
            <a:r>
              <a:rPr lang="ar-SA" sz="3200" dirty="0"/>
              <a:t>هر</a:t>
            </a:r>
            <a:r>
              <a:rPr lang="ar-LB" sz="3200" dirty="0"/>
              <a:t>ِ</a:t>
            </a:r>
            <a:r>
              <a:rPr lang="ar-SA" sz="3200" dirty="0"/>
              <a:t> في السّ</a:t>
            </a:r>
            <a:r>
              <a:rPr lang="ar-LB" sz="3200" dirty="0"/>
              <a:t>َ</a:t>
            </a:r>
            <a:r>
              <a:rPr lang="ar-SA" sz="3200" dirty="0"/>
              <a:t>بت</a:t>
            </a:r>
            <a:r>
              <a:rPr lang="ar-LB" sz="3200" dirty="0"/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147917"/>
            <a:ext cx="3240741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800" b="1" dirty="0"/>
              <a:t>شفاء المحنية الظهر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8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6622" y="73959"/>
            <a:ext cx="5485056" cy="6710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8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8" y="-161366"/>
            <a:ext cx="5298140" cy="7019366"/>
          </a:xfrm>
        </p:spPr>
      </p:pic>
      <p:sp>
        <p:nvSpPr>
          <p:cNvPr id="5" name="TextBox 4"/>
          <p:cNvSpPr txBox="1"/>
          <p:nvPr/>
        </p:nvSpPr>
        <p:spPr>
          <a:xfrm>
            <a:off x="5903259" y="1452283"/>
            <a:ext cx="2944905" cy="3046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(لوقا 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13/ 10-17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ar-SA" sz="3200" dirty="0"/>
              <a:t> </a:t>
            </a:r>
            <a:endParaRPr lang="ar-LB" sz="3200" dirty="0"/>
          </a:p>
          <a:p>
            <a:pPr algn="ctr" rtl="1"/>
            <a:endParaRPr lang="ar-LB" sz="3200" dirty="0"/>
          </a:p>
          <a:p>
            <a:pPr algn="ctr" rtl="1"/>
            <a:r>
              <a:rPr lang="ar-SA" sz="3200" dirty="0"/>
              <a:t>«ش</a:t>
            </a:r>
            <a:r>
              <a:rPr lang="ar-LB" sz="3200" dirty="0"/>
              <a:t>ِ</a:t>
            </a:r>
            <a:r>
              <a:rPr lang="ar-SA" sz="3200" dirty="0"/>
              <a:t>فاءُ المرأةِ المُنحَنِيَةِ الظّ</a:t>
            </a:r>
            <a:r>
              <a:rPr lang="ar-LB" sz="3200" dirty="0"/>
              <a:t>َ</a:t>
            </a:r>
            <a:r>
              <a:rPr lang="ar-SA" sz="3200" dirty="0"/>
              <a:t>هر</a:t>
            </a:r>
            <a:r>
              <a:rPr lang="ar-LB" sz="3200" dirty="0"/>
              <a:t>ِ</a:t>
            </a:r>
            <a:r>
              <a:rPr lang="ar-SA" sz="3200" dirty="0"/>
              <a:t> في السّ</a:t>
            </a:r>
            <a:r>
              <a:rPr lang="ar-LB" sz="3200" dirty="0"/>
              <a:t>َ</a:t>
            </a:r>
            <a:r>
              <a:rPr lang="ar-SA" sz="3200" dirty="0"/>
              <a:t>بت</a:t>
            </a:r>
            <a:r>
              <a:rPr lang="ar-LB" sz="3200" dirty="0"/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1" y="1510553"/>
            <a:ext cx="2281518" cy="6771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المرأة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978" y="2577353"/>
            <a:ext cx="2281518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400" dirty="0"/>
              <a:t>انحناء الظهر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461" y="3402106"/>
            <a:ext cx="228151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وضع يديه عليها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837" y="4549588"/>
            <a:ext cx="228151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أمن معافاة من مرضك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320" y="5858434"/>
            <a:ext cx="2281518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إنتصبن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9" y="147917"/>
            <a:ext cx="3240741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800" b="1" dirty="0"/>
              <a:t>شفاء المحنية الظهر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1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8" y="-161366"/>
            <a:ext cx="5298140" cy="7019366"/>
          </a:xfrm>
        </p:spPr>
      </p:pic>
      <p:sp>
        <p:nvSpPr>
          <p:cNvPr id="5" name="TextBox 4"/>
          <p:cNvSpPr txBox="1"/>
          <p:nvPr/>
        </p:nvSpPr>
        <p:spPr>
          <a:xfrm>
            <a:off x="5903259" y="1452283"/>
            <a:ext cx="2944905" cy="304698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(م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رق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س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 9/ 14-28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LB" sz="3200" dirty="0"/>
              <a:t>«</a:t>
            </a:r>
            <a:r>
              <a:rPr lang="ar-SA" sz="3200" dirty="0"/>
              <a:t>طَردُ الشّ</a:t>
            </a:r>
            <a:r>
              <a:rPr lang="ar-LB" sz="3200" dirty="0"/>
              <a:t>َ</a:t>
            </a:r>
            <a:r>
              <a:rPr lang="ar-SA" sz="3200" dirty="0"/>
              <a:t>ي</a:t>
            </a:r>
            <a:r>
              <a:rPr lang="ar-LB" sz="3200" dirty="0"/>
              <a:t>َ</a:t>
            </a:r>
            <a:r>
              <a:rPr lang="ar-SA" sz="3200" dirty="0"/>
              <a:t>اطين عن ص</a:t>
            </a:r>
            <a:r>
              <a:rPr lang="ar-LB" sz="3200" dirty="0"/>
              <a:t>َ</a:t>
            </a:r>
            <a:r>
              <a:rPr lang="ar-SA" sz="3200" dirty="0"/>
              <a:t>بيّ</a:t>
            </a:r>
            <a:r>
              <a:rPr lang="ar-LB" sz="3200" dirty="0"/>
              <a:t>ٍ</a:t>
            </a:r>
            <a:r>
              <a:rPr lang="ar-SA" sz="3200" dirty="0"/>
              <a:t> مُصابٍ بالصّ</a:t>
            </a:r>
            <a:r>
              <a:rPr lang="ar-LB" sz="3200" dirty="0"/>
              <a:t>َ</a:t>
            </a:r>
            <a:r>
              <a:rPr lang="ar-SA" sz="3200" dirty="0"/>
              <a:t>ر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7917"/>
            <a:ext cx="2622176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800" b="1" dirty="0"/>
              <a:t>طرد الشياطين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6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8" y="-161366"/>
            <a:ext cx="5298140" cy="7019366"/>
          </a:xfrm>
        </p:spPr>
      </p:pic>
      <p:sp>
        <p:nvSpPr>
          <p:cNvPr id="5" name="TextBox 4"/>
          <p:cNvSpPr txBox="1"/>
          <p:nvPr/>
        </p:nvSpPr>
        <p:spPr>
          <a:xfrm>
            <a:off x="5903259" y="1452283"/>
            <a:ext cx="2944905" cy="304698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(م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رق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س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 9/ 14-28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LB" sz="3200" dirty="0"/>
              <a:t>«</a:t>
            </a:r>
            <a:r>
              <a:rPr lang="ar-SA" sz="3200" dirty="0"/>
              <a:t>طَردُ الشّ</a:t>
            </a:r>
            <a:r>
              <a:rPr lang="ar-LB" sz="3200" dirty="0"/>
              <a:t>َ</a:t>
            </a:r>
            <a:r>
              <a:rPr lang="ar-SA" sz="3200" dirty="0"/>
              <a:t>ي</a:t>
            </a:r>
            <a:r>
              <a:rPr lang="ar-LB" sz="3200" dirty="0"/>
              <a:t>َ</a:t>
            </a:r>
            <a:r>
              <a:rPr lang="ar-SA" sz="3200" dirty="0"/>
              <a:t>اطين عن ص</a:t>
            </a:r>
            <a:r>
              <a:rPr lang="ar-LB" sz="3200" dirty="0"/>
              <a:t>َ</a:t>
            </a:r>
            <a:r>
              <a:rPr lang="ar-SA" sz="3200" dirty="0"/>
              <a:t>بيّ</a:t>
            </a:r>
            <a:r>
              <a:rPr lang="ar-LB" sz="3200" dirty="0"/>
              <a:t>ٍ</a:t>
            </a:r>
            <a:r>
              <a:rPr lang="ar-SA" sz="3200" dirty="0"/>
              <a:t> مُصابٍ بالصّ</a:t>
            </a:r>
            <a:r>
              <a:rPr lang="ar-LB" sz="3200" dirty="0"/>
              <a:t>َ</a:t>
            </a:r>
            <a:r>
              <a:rPr lang="ar-SA" sz="3200" dirty="0"/>
              <a:t>ر</a:t>
            </a:r>
            <a:r>
              <a:rPr lang="ar-LB" sz="3200" dirty="0"/>
              <a:t>َ</a:t>
            </a:r>
            <a:r>
              <a:rPr lang="ar-SA" sz="3200" dirty="0"/>
              <a:t>ع</a:t>
            </a:r>
            <a:r>
              <a:rPr lang="ar-LB" sz="3200" dirty="0"/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7917"/>
            <a:ext cx="2622176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3800" b="1" dirty="0"/>
              <a:t>طرد الشياطين</a:t>
            </a:r>
            <a:endParaRPr lang="en-US" sz="3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1" y="1510553"/>
            <a:ext cx="2281518" cy="67710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الصبي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707" y="2623520"/>
            <a:ext cx="2433070" cy="58477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مصاب بالصرع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119" y="3644154"/>
            <a:ext cx="2388247" cy="67710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/>
              <a:t>أمر الروح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118" y="4536143"/>
            <a:ext cx="2474257" cy="954107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/>
              <a:t>أيها الروح أخرج منه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117" y="5663561"/>
            <a:ext cx="2388249" cy="1015663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/>
              <a:t>شفي من الصرع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8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963470" y="373158"/>
            <a:ext cx="5424208" cy="3062264"/>
          </a:xfrm>
          <a:prstGeom prst="cloudCallout">
            <a:avLst>
              <a:gd name="adj1" fmla="val 56635"/>
              <a:gd name="adj2" fmla="val 486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b="1" dirty="0">
                <a:solidFill>
                  <a:sysClr val="windowText" lastClr="000000"/>
                </a:solidFill>
              </a:rPr>
              <a:t>مهّم نِفهَم مِن بَعد هَالعَمَل إِنّو: </a:t>
            </a:r>
            <a:endParaRPr lang="en-US" sz="3750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04411" y="1632857"/>
            <a:ext cx="2816777" cy="52251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631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63874" y="0"/>
            <a:ext cx="9080125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88195" y="1760545"/>
            <a:ext cx="2755804" cy="4830693"/>
          </a:xfrm>
        </p:spPr>
      </p:pic>
      <p:sp>
        <p:nvSpPr>
          <p:cNvPr id="4" name="Rectangle 3"/>
          <p:cNvSpPr/>
          <p:nvPr/>
        </p:nvSpPr>
        <p:spPr>
          <a:xfrm>
            <a:off x="3607595" y="483619"/>
            <a:ext cx="36837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 err="1">
                <a:solidFill>
                  <a:schemeClr val="accent1">
                    <a:lumMod val="50000"/>
                  </a:schemeClr>
                </a:solidFill>
              </a:rPr>
              <a:t>الآي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ةُ هِيَ عل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امَة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ٌ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تُظهِر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مَجد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اللّهِ </a:t>
            </a:r>
            <a:r>
              <a:rPr lang="ar-SA" sz="3200" b="1" dirty="0">
                <a:solidFill>
                  <a:srgbClr val="FF0000"/>
                </a:solidFill>
              </a:rPr>
              <a:t>و</a:t>
            </a:r>
            <a:r>
              <a:rPr lang="ar-LB" sz="3200" b="1" dirty="0">
                <a:solidFill>
                  <a:srgbClr val="FF0000"/>
                </a:solidFill>
              </a:rPr>
              <a:t>َ</a:t>
            </a:r>
            <a:r>
              <a:rPr lang="ar-SA" sz="3200" b="1" dirty="0">
                <a:solidFill>
                  <a:srgbClr val="FF0000"/>
                </a:solidFill>
              </a:rPr>
              <a:t>غاي</a:t>
            </a:r>
            <a:r>
              <a:rPr lang="ar-LB" sz="3200" b="1" dirty="0">
                <a:solidFill>
                  <a:srgbClr val="FF0000"/>
                </a:solidFill>
              </a:rPr>
              <a:t>َ</a:t>
            </a:r>
            <a:r>
              <a:rPr lang="ar-SA" sz="3200" b="1" dirty="0">
                <a:solidFill>
                  <a:srgbClr val="FF0000"/>
                </a:solidFill>
              </a:rPr>
              <a:t>ت</a:t>
            </a:r>
            <a:r>
              <a:rPr lang="ar-LB" sz="3200" b="1" dirty="0">
                <a:solidFill>
                  <a:srgbClr val="FF0000"/>
                </a:solidFill>
              </a:rPr>
              <a:t>ُ</a:t>
            </a:r>
            <a:r>
              <a:rPr lang="ar-SA" sz="3200" b="1" dirty="0">
                <a:solidFill>
                  <a:srgbClr val="FF0000"/>
                </a:solidFill>
              </a:rPr>
              <a:t>ها الإيمان</a:t>
            </a:r>
            <a:endParaRPr lang="ar-LB" sz="3200" b="1" dirty="0">
              <a:solidFill>
                <a:srgbClr val="FF0000"/>
              </a:solidFill>
            </a:endParaRPr>
          </a:p>
          <a:p>
            <a:pPr algn="ctr" rtl="1"/>
            <a:endParaRPr lang="ar-LB" sz="3200" b="1" dirty="0">
              <a:solidFill>
                <a:srgbClr val="FF0000"/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 (راجِع يوح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نّ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ا 2/11) 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«ف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أ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 err="1">
                <a:solidFill>
                  <a:schemeClr val="accent1">
                    <a:lumMod val="50000"/>
                  </a:schemeClr>
                </a:solidFill>
              </a:rPr>
              <a:t>ظه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رَ مَجد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هُ و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آم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نَ ب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هِ تَلاميذ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ُ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ه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ar-L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89" y="653143"/>
            <a:ext cx="4349432" cy="5551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1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084" y="26126"/>
            <a:ext cx="56562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ي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</a:rPr>
              <a:t>سو</a:t>
            </a:r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عُ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قامَ 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</a:rPr>
              <a:t>ب</a:t>
            </a:r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</a:rPr>
              <a:t>الآياتِ </a:t>
            </a:r>
            <a:r>
              <a:rPr lang="ar-SA" sz="3000" b="1" dirty="0" err="1">
                <a:solidFill>
                  <a:schemeClr val="accent1">
                    <a:lumMod val="50000"/>
                  </a:schemeClr>
                </a:solidFill>
              </a:rPr>
              <a:t>بِواس</a:t>
            </a:r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</a:rPr>
              <a:t>ط</a:t>
            </a:r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</a:rPr>
              <a:t>ة</a:t>
            </a:r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LB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SA" sz="3000" b="1" dirty="0">
                <a:solidFill>
                  <a:schemeClr val="accent1">
                    <a:lumMod val="50000"/>
                  </a:schemeClr>
                </a:solidFill>
              </a:rPr>
              <a:t>«عَمَلٍ</a:t>
            </a:r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 جسدّي</a:t>
            </a:r>
            <a:r>
              <a:rPr lang="ar-SA" sz="3000" b="1" dirty="0">
                <a:solidFill>
                  <a:schemeClr val="accent1">
                    <a:lumMod val="50000"/>
                  </a:schemeClr>
                </a:solidFill>
              </a:rPr>
              <a:t> ما</a:t>
            </a:r>
            <a:r>
              <a:rPr lang="ar-LB" sz="3000" b="1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ar-LB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28625" indent="-428625" algn="r" rtl="1">
              <a:buFontTx/>
              <a:buChar char="-"/>
            </a:pPr>
            <a:endParaRPr lang="ar-LB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SA" sz="3000" b="1" dirty="0">
                <a:solidFill>
                  <a:srgbClr val="FF0000"/>
                </a:solidFill>
              </a:rPr>
              <a:t>لَمَس </a:t>
            </a:r>
            <a:r>
              <a:rPr lang="ar-SA" sz="3000" b="1" dirty="0" err="1"/>
              <a:t>الأ</a:t>
            </a:r>
            <a:r>
              <a:rPr lang="ar-LB" sz="3000" b="1" dirty="0"/>
              <a:t>َ</a:t>
            </a:r>
            <a:r>
              <a:rPr lang="ar-SA" sz="3000" b="1" dirty="0"/>
              <a:t>برَص</a:t>
            </a:r>
            <a:r>
              <a:rPr lang="en-US" sz="3000" b="1" dirty="0"/>
              <a:t>.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ar-SA" sz="3000" b="1" dirty="0">
                <a:solidFill>
                  <a:srgbClr val="FF0000"/>
                </a:solidFill>
              </a:rPr>
              <a:t>لَمَس </a:t>
            </a:r>
            <a:r>
              <a:rPr lang="ar-SA" sz="3000" b="1" dirty="0"/>
              <a:t>الشّ</a:t>
            </a:r>
            <a:r>
              <a:rPr lang="ar-LB" sz="3000" b="1" dirty="0"/>
              <a:t>َ</a:t>
            </a:r>
            <a:r>
              <a:rPr lang="ar-SA" sz="3000" b="1" dirty="0"/>
              <a:t>ب</a:t>
            </a:r>
            <a:r>
              <a:rPr lang="ar-LB" sz="3000" b="1" dirty="0"/>
              <a:t>ّ</a:t>
            </a:r>
            <a:r>
              <a:rPr lang="ar-SA" sz="3000" b="1" dirty="0"/>
              <a:t> المَيّ</a:t>
            </a:r>
            <a:r>
              <a:rPr lang="ar-LB" sz="3000" b="1" dirty="0"/>
              <a:t>ِ</a:t>
            </a:r>
            <a:r>
              <a:rPr lang="ar-SA" sz="3000" b="1" dirty="0"/>
              <a:t>ت </a:t>
            </a:r>
            <a:endParaRPr lang="ar-LB" sz="3000" b="1" dirty="0"/>
          </a:p>
          <a:p>
            <a:pPr algn="ctr" rtl="1"/>
            <a:r>
              <a:rPr lang="ar-SA" sz="3000" b="1" dirty="0"/>
              <a:t>وق</a:t>
            </a:r>
            <a:r>
              <a:rPr lang="ar-LB" sz="3000" b="1" dirty="0"/>
              <a:t>َ</a:t>
            </a:r>
            <a:r>
              <a:rPr lang="ar-SA" sz="3000" b="1" dirty="0"/>
              <a:t>ل</a:t>
            </a:r>
            <a:r>
              <a:rPr lang="ar-LB" sz="3000" b="1" dirty="0"/>
              <a:t>ّو</a:t>
            </a:r>
            <a:r>
              <a:rPr lang="ar-SA" sz="3000" b="1" dirty="0"/>
              <a:t> قُم</a:t>
            </a:r>
            <a:r>
              <a:rPr lang="en-US" sz="3000" b="1" dirty="0"/>
              <a:t>.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ar-LB" sz="3000" b="1" dirty="0">
                <a:solidFill>
                  <a:srgbClr val="FF0000"/>
                </a:solidFill>
              </a:rPr>
              <a:t>دَهَن</a:t>
            </a:r>
            <a:r>
              <a:rPr lang="ar-SA" sz="3000" b="1" dirty="0">
                <a:solidFill>
                  <a:srgbClr val="FF0000"/>
                </a:solidFill>
              </a:rPr>
              <a:t> </a:t>
            </a:r>
            <a:r>
              <a:rPr lang="ar-LB" sz="3000" b="1" dirty="0"/>
              <a:t>عُيون </a:t>
            </a:r>
            <a:r>
              <a:rPr lang="ar-SA" sz="3000" b="1" dirty="0" err="1"/>
              <a:t>الأ</a:t>
            </a:r>
            <a:r>
              <a:rPr lang="ar-LB" sz="3000" b="1" dirty="0"/>
              <a:t>َ</a:t>
            </a:r>
            <a:r>
              <a:rPr lang="ar-SA" sz="3000" b="1" dirty="0"/>
              <a:t>عم</a:t>
            </a:r>
            <a:r>
              <a:rPr lang="ar-LB" sz="3000" b="1" dirty="0"/>
              <a:t>َ</a:t>
            </a:r>
            <a:r>
              <a:rPr lang="ar-SA" sz="3000" b="1" dirty="0"/>
              <a:t>ى</a:t>
            </a:r>
            <a:r>
              <a:rPr lang="ar-LB" sz="3000" b="1" dirty="0"/>
              <a:t> بالطِّين</a:t>
            </a:r>
            <a:r>
              <a:rPr lang="ar-LB" b="1" dirty="0"/>
              <a:t>.</a:t>
            </a:r>
            <a:endParaRPr lang="en-US" b="1" dirty="0"/>
          </a:p>
          <a:p>
            <a:pPr marL="428625" indent="-428625" algn="ctr" rtl="1">
              <a:buFontTx/>
              <a:buChar char="-"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175" y="416134"/>
            <a:ext cx="7487643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759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2331" y="4795897"/>
            <a:ext cx="817734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.</a:t>
            </a:r>
            <a:r>
              <a:rPr lang="ar-LB" sz="3200" b="1" dirty="0">
                <a:solidFill>
                  <a:srgbClr val="FF0000"/>
                </a:solidFill>
              </a:rPr>
              <a:t>حَطّ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LB" sz="3200" b="1" dirty="0">
                <a:solidFill>
                  <a:srgbClr val="FF0000"/>
                </a:solidFill>
              </a:rPr>
              <a:t>إ</a:t>
            </a:r>
            <a:r>
              <a:rPr lang="ar-SA" sz="3200" b="1" dirty="0">
                <a:solidFill>
                  <a:srgbClr val="FF0000"/>
                </a:solidFill>
              </a:rPr>
              <a:t>يد</a:t>
            </a:r>
            <a:r>
              <a:rPr lang="ar-LB" sz="3200" b="1" dirty="0">
                <a:solidFill>
                  <a:srgbClr val="FF0000"/>
                </a:solidFill>
              </a:rPr>
              <a:t>َ</a:t>
            </a:r>
            <a:r>
              <a:rPr lang="ar-SA" sz="3200" b="1" dirty="0">
                <a:solidFill>
                  <a:srgbClr val="FF0000"/>
                </a:solidFill>
              </a:rPr>
              <a:t>يه </a:t>
            </a:r>
            <a:r>
              <a:rPr lang="ar-SA" sz="3200" b="1" dirty="0"/>
              <a:t>ع</a:t>
            </a:r>
            <a:r>
              <a:rPr lang="ar-LB" sz="3200" b="1" dirty="0"/>
              <a:t>َا</a:t>
            </a:r>
            <a:r>
              <a:rPr lang="ar-SA" sz="3200" b="1" dirty="0"/>
              <a:t>لم</a:t>
            </a:r>
            <a:r>
              <a:rPr lang="ar-LB" sz="3200" b="1" dirty="0"/>
              <a:t>َ</a:t>
            </a:r>
            <a:r>
              <a:rPr lang="ar-SA" sz="3200" b="1" dirty="0"/>
              <a:t>ر</a:t>
            </a:r>
            <a:r>
              <a:rPr lang="ar-LB" sz="3200" b="1" dirty="0"/>
              <a:t>ا</a:t>
            </a:r>
            <a:r>
              <a:rPr lang="ar-SA" sz="3200" b="1" dirty="0"/>
              <a:t> الم</a:t>
            </a:r>
            <a:r>
              <a:rPr lang="ar-LB" sz="3200" b="1" dirty="0"/>
              <a:t>ِ</a:t>
            </a:r>
            <a:r>
              <a:rPr lang="ar-SA" sz="3200" b="1" dirty="0"/>
              <a:t>نح</a:t>
            </a:r>
            <a:r>
              <a:rPr lang="ar-LB" sz="3200" b="1" dirty="0"/>
              <a:t>ِ</a:t>
            </a:r>
            <a:r>
              <a:rPr lang="ar-SA" sz="3200" b="1" dirty="0" err="1"/>
              <a:t>ني</a:t>
            </a:r>
            <a:r>
              <a:rPr lang="ar-LB" sz="3200" b="1" dirty="0"/>
              <a:t>ِ</a:t>
            </a:r>
            <a:r>
              <a:rPr lang="ar-SA" sz="3200" b="1" dirty="0"/>
              <a:t>ة</a:t>
            </a:r>
            <a:r>
              <a:rPr lang="en-US" sz="3200" b="1" dirty="0"/>
              <a:t>.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FF0000"/>
                </a:solidFill>
              </a:rPr>
              <a:t>أ</a:t>
            </a:r>
            <a:r>
              <a:rPr lang="ar-LB" sz="3200" b="1" dirty="0">
                <a:solidFill>
                  <a:srgbClr val="FF0000"/>
                </a:solidFill>
              </a:rPr>
              <a:t>َ</a:t>
            </a:r>
            <a:r>
              <a:rPr lang="ar-SA" sz="3200" b="1" dirty="0">
                <a:solidFill>
                  <a:srgbClr val="FF0000"/>
                </a:solidFill>
              </a:rPr>
              <a:t>مَر </a:t>
            </a:r>
            <a:r>
              <a:rPr lang="ar-SA" sz="3200" b="1" dirty="0"/>
              <a:t>الرّوح الن</a:t>
            </a:r>
            <a:r>
              <a:rPr lang="ar-LB" sz="3200" b="1" dirty="0"/>
              <a:t>َّ</a:t>
            </a:r>
            <a:r>
              <a:rPr lang="ar-SA" sz="3200" b="1" dirty="0"/>
              <a:t>جِس </a:t>
            </a:r>
            <a:r>
              <a:rPr lang="ar-LB" sz="3200" b="1" dirty="0"/>
              <a:t>إِنّو يِطلَع من المصاب</a:t>
            </a:r>
          </a:p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FF0000"/>
                </a:solidFill>
              </a:rPr>
              <a:t>ق</a:t>
            </a:r>
            <a:r>
              <a:rPr lang="ar-LB" sz="3200" b="1" dirty="0">
                <a:solidFill>
                  <a:srgbClr val="FF0000"/>
                </a:solidFill>
              </a:rPr>
              <a:t>َلّو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/>
              <a:t>ل</a:t>
            </a:r>
            <a:r>
              <a:rPr lang="ar-LB" sz="3200" b="1" dirty="0"/>
              <a:t>َ</a:t>
            </a:r>
            <a:r>
              <a:rPr lang="ar-SA" sz="3200" b="1" dirty="0"/>
              <a:t>قائِد المِئَة: «ل</a:t>
            </a:r>
            <a:r>
              <a:rPr lang="ar-LB" sz="3200" b="1" dirty="0"/>
              <a:t>ِ</a:t>
            </a:r>
            <a:r>
              <a:rPr lang="ar-SA" sz="3200" b="1" dirty="0"/>
              <a:t>يَكُن لَكَ بِحَسَب</a:t>
            </a:r>
            <a:r>
              <a:rPr lang="ar-LB" sz="3200" b="1" dirty="0"/>
              <a:t>ِ</a:t>
            </a:r>
            <a:r>
              <a:rPr lang="ar-SA" sz="3200" b="1" dirty="0"/>
              <a:t> ما آمَنتَ</a:t>
            </a:r>
            <a:r>
              <a:rPr lang="ar-LB" sz="3200" b="1" dirty="0"/>
              <a:t>».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3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70877" y="471513"/>
            <a:ext cx="5424208" cy="3062264"/>
          </a:xfrm>
          <a:prstGeom prst="cloudCallout">
            <a:avLst>
              <a:gd name="adj1" fmla="val 49459"/>
              <a:gd name="adj2" fmla="val 685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b="1" dirty="0">
                <a:solidFill>
                  <a:sysClr val="windowText" lastClr="000000"/>
                </a:solidFill>
              </a:rPr>
              <a:t>شو بِرَأيكُن  لازم نتذكّر مِن هَاللِّقاء؟ </a:t>
            </a:r>
            <a:endParaRPr lang="en-US" sz="3750" b="1" dirty="0">
              <a:solidFill>
                <a:sysClr val="windowText" lastClr="000000"/>
              </a:solidFill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49150" y="1772840"/>
            <a:ext cx="2755804" cy="483069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8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462" y="1136469"/>
            <a:ext cx="8539538" cy="47287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8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76" y="131110"/>
            <a:ext cx="2064123" cy="605118"/>
          </a:xfrm>
        </p:spPr>
        <p:txBody>
          <a:bodyPr>
            <a:normAutofit/>
          </a:bodyPr>
          <a:lstStyle/>
          <a:p>
            <a:pPr algn="r" rtl="1"/>
            <a:r>
              <a:rPr lang="ar-LB" b="1" dirty="0"/>
              <a:t>قِراءات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579" y="953589"/>
            <a:ext cx="7057897" cy="5643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000599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9853" y="1081040"/>
            <a:ext cx="4356848" cy="902826"/>
          </a:xfrm>
        </p:spPr>
        <p:txBody>
          <a:bodyPr/>
          <a:lstStyle/>
          <a:p>
            <a:pPr rtl="1"/>
            <a:r>
              <a:rPr lang="ar-LB" dirty="0"/>
              <a:t>اللِّقاءُ الثَّالِث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235" y="3514942"/>
            <a:ext cx="6347991" cy="1971458"/>
          </a:xfrm>
        </p:spPr>
        <p:txBody>
          <a:bodyPr>
            <a:normAutofit/>
          </a:bodyPr>
          <a:lstStyle/>
          <a:p>
            <a:pPr algn="ctr" rtl="1"/>
            <a:r>
              <a:rPr lang="ar-LB" sz="37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«إِنَّ مَلَكوتَ اللهِ بَينَكُم؟»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03461" y="499819"/>
            <a:ext cx="6009421" cy="3457326"/>
          </a:xfrm>
          <a:prstGeom prst="cloudCallout">
            <a:avLst>
              <a:gd name="adj1" fmla="val 62544"/>
              <a:gd name="adj2" fmla="val 18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25" dirty="0"/>
          </a:p>
          <a:p>
            <a:pPr algn="ctr" rtl="1"/>
            <a:r>
              <a:rPr lang="ar-LB" sz="2625" b="1" dirty="0">
                <a:solidFill>
                  <a:schemeClr val="tx1"/>
                </a:solidFill>
              </a:rPr>
              <a:t>وَقَبِل ما نِختُم هَاللِّقاء الحُلو، كِلّ واحَد فينا يصَلّي هَالصَّلاة اللي هي </a:t>
            </a:r>
            <a:r>
              <a:rPr lang="ar-LB" sz="2625" b="1" dirty="0">
                <a:solidFill>
                  <a:srgbClr val="FF0000"/>
                </a:solidFill>
              </a:rPr>
              <a:t>تعهُّد أمام الرّب </a:t>
            </a:r>
          </a:p>
          <a:p>
            <a:pPr algn="ctr" rtl="1"/>
            <a:r>
              <a:rPr lang="ar-LB" sz="2625" b="1" dirty="0">
                <a:solidFill>
                  <a:schemeClr val="tx1"/>
                </a:solidFill>
              </a:rPr>
              <a:t>نقف ومِتِل ما رَح إِشرح:</a:t>
            </a:r>
          </a:p>
          <a:p>
            <a:pPr algn="ctr" rtl="1"/>
            <a:endParaRPr lang="en-US" sz="2250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88196" y="1628380"/>
            <a:ext cx="2755804" cy="483069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61" y="4738755"/>
            <a:ext cx="6932862" cy="469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94" y="5294047"/>
            <a:ext cx="6654429" cy="1079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-2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222" y="174792"/>
            <a:ext cx="62007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3300" b="1" dirty="0">
                <a:solidFill>
                  <a:schemeClr val="accent1">
                    <a:lumMod val="50000"/>
                  </a:schemeClr>
                </a:solidFill>
              </a:rPr>
              <a:t>منِبْرُم وِجهْنا نَحوَ الغَرب ومِنْقول</a:t>
            </a:r>
            <a:endParaRPr lang="en-US" sz="33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40526" y="1214847"/>
            <a:ext cx="7106194" cy="26778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 algn="r" rtl="1">
              <a:buFontTx/>
              <a:buChar char="-"/>
            </a:pPr>
            <a:endParaRPr lang="ar-LB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1"/>
            <a:r>
              <a:rPr lang="ar-LB" dirty="0">
                <a:solidFill>
                  <a:schemeClr val="tx1"/>
                </a:solidFill>
              </a:rPr>
              <a:t>«</a:t>
            </a:r>
            <a:r>
              <a:rPr lang="ar-SA" sz="3000" b="1" dirty="0">
                <a:solidFill>
                  <a:schemeClr val="tx1"/>
                </a:solidFill>
              </a:rPr>
              <a:t>نَحنُ تَلامِذَةُ السَّابِع</a:t>
            </a:r>
            <a:r>
              <a:rPr lang="ar-LB" sz="3000" b="1" dirty="0">
                <a:solidFill>
                  <a:schemeClr val="tx1"/>
                </a:solidFill>
              </a:rPr>
              <a:t>ِ</a:t>
            </a:r>
            <a:r>
              <a:rPr lang="ar-SA" sz="3000" b="1" dirty="0">
                <a:solidFill>
                  <a:schemeClr val="tx1"/>
                </a:solidFill>
              </a:rPr>
              <a:t> أ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س</a:t>
            </a:r>
            <a:r>
              <a:rPr lang="ar-LB" sz="3000" b="1" dirty="0">
                <a:solidFill>
                  <a:schemeClr val="tx1"/>
                </a:solidFill>
              </a:rPr>
              <a:t>ِ</a:t>
            </a:r>
            <a:r>
              <a:rPr lang="ar-SA" sz="3000" b="1" dirty="0">
                <a:solidFill>
                  <a:schemeClr val="tx1"/>
                </a:solidFill>
              </a:rPr>
              <a:t>اس</a:t>
            </a:r>
            <a:r>
              <a:rPr lang="ar-LB" sz="3000" b="1" dirty="0">
                <a:solidFill>
                  <a:schemeClr val="tx1"/>
                </a:solidFill>
              </a:rPr>
              <a:t>ِ</a:t>
            </a:r>
            <a:r>
              <a:rPr lang="ar-SA" sz="3000" b="1" dirty="0">
                <a:solidFill>
                  <a:schemeClr val="tx1"/>
                </a:solidFill>
              </a:rPr>
              <a:t>يّ </a:t>
            </a:r>
            <a:endParaRPr lang="en-US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س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ن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س</a:t>
            </a:r>
            <a:r>
              <a:rPr lang="ar-LB" sz="3000" b="1" dirty="0">
                <a:solidFill>
                  <a:schemeClr val="tx1"/>
                </a:solidFill>
              </a:rPr>
              <a:t>ْ</a:t>
            </a:r>
            <a:r>
              <a:rPr lang="ar-SA" sz="3000" b="1" dirty="0">
                <a:solidFill>
                  <a:schemeClr val="tx1"/>
                </a:solidFill>
              </a:rPr>
              <a:t>ع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ى بِكُلِّ  قِوانا</a:t>
            </a:r>
            <a:endParaRPr lang="en-US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لِنُزِيلَ كُلَّ ما لا يليقُ بِمَملَكَتِنا </a:t>
            </a:r>
            <a:endParaRPr lang="en-US" sz="3000" b="1" dirty="0">
              <a:solidFill>
                <a:schemeClr val="tx1"/>
              </a:solidFill>
            </a:endParaRPr>
          </a:p>
          <a:p>
            <a:pPr algn="ctr" rtl="1"/>
            <a:r>
              <a:rPr lang="ar-SA" sz="3000" b="1" dirty="0">
                <a:solidFill>
                  <a:schemeClr val="tx1"/>
                </a:solidFill>
              </a:rPr>
              <a:t>ونَرفُضَ الأنان</a:t>
            </a:r>
            <a:r>
              <a:rPr lang="ar-LB" sz="3000" b="1" dirty="0">
                <a:solidFill>
                  <a:schemeClr val="tx1"/>
                </a:solidFill>
              </a:rPr>
              <a:t>ِ</a:t>
            </a:r>
            <a:r>
              <a:rPr lang="ar-SA" sz="3000" b="1" dirty="0">
                <a:solidFill>
                  <a:schemeClr val="tx1"/>
                </a:solidFill>
              </a:rPr>
              <a:t>يّ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ةَ و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الشّ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رّ وكُلَّ ما يُسيءُ إلى المَح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 err="1">
                <a:solidFill>
                  <a:schemeClr val="tx1"/>
                </a:solidFill>
              </a:rPr>
              <a:t>بَّة</a:t>
            </a:r>
            <a:r>
              <a:rPr lang="ar-LB" sz="3000" b="1" dirty="0">
                <a:solidFill>
                  <a:schemeClr val="tx1"/>
                </a:solidFill>
              </a:rPr>
              <a:t>ِ</a:t>
            </a:r>
            <a:r>
              <a:rPr lang="ar-SA" sz="3000" b="1" dirty="0">
                <a:solidFill>
                  <a:schemeClr val="tx1"/>
                </a:solidFill>
              </a:rPr>
              <a:t> و</a:t>
            </a:r>
            <a:r>
              <a:rPr lang="ar-LB" sz="3000" b="1" dirty="0">
                <a:solidFill>
                  <a:schemeClr val="tx1"/>
                </a:solidFill>
              </a:rPr>
              <a:t>َ</a:t>
            </a:r>
            <a:r>
              <a:rPr lang="ar-SA" sz="3000" b="1" dirty="0">
                <a:solidFill>
                  <a:schemeClr val="tx1"/>
                </a:solidFill>
              </a:rPr>
              <a:t>يَجرَحُها</a:t>
            </a:r>
            <a:r>
              <a:rPr lang="ar-LB" sz="3000" b="1" dirty="0">
                <a:solidFill>
                  <a:schemeClr val="tx1"/>
                </a:solidFill>
              </a:rPr>
              <a:t>».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4" y="4332622"/>
            <a:ext cx="9144000" cy="2335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7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5763" y="223108"/>
            <a:ext cx="7330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L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LB" sz="3600" b="1" dirty="0">
                <a:solidFill>
                  <a:schemeClr val="accent1">
                    <a:lumMod val="50000"/>
                  </a:schemeClr>
                </a:solidFill>
              </a:rPr>
              <a:t> منِبْرُم وِجهنا نَحوَ الشَّرق ومِنْقول: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40526" y="1214847"/>
            <a:ext cx="7106194" cy="26778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>
                <a:solidFill>
                  <a:schemeClr val="tx1"/>
                </a:solidFill>
              </a:rPr>
              <a:t>«</a:t>
            </a:r>
            <a:r>
              <a:rPr lang="ar-SA" sz="3300" b="1" dirty="0">
                <a:solidFill>
                  <a:schemeClr val="tx1"/>
                </a:solidFill>
              </a:rPr>
              <a:t>نَتَع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هّدُ مِنَ الآن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 ب</a:t>
            </a:r>
            <a:r>
              <a:rPr lang="ar-LB" sz="3300" b="1" dirty="0">
                <a:solidFill>
                  <a:schemeClr val="tx1"/>
                </a:solidFill>
              </a:rPr>
              <a:t>ِ</a:t>
            </a:r>
            <a:r>
              <a:rPr lang="ar-SA" sz="3300" b="1" dirty="0">
                <a:solidFill>
                  <a:schemeClr val="tx1"/>
                </a:solidFill>
              </a:rPr>
              <a:t>أ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ن نَبْنِيَ </a:t>
            </a:r>
            <a:r>
              <a:rPr lang="ar-SA" sz="3300" b="1" dirty="0" err="1">
                <a:solidFill>
                  <a:schemeClr val="tx1"/>
                </a:solidFill>
              </a:rPr>
              <a:t>المَل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كوت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 الّذي افتَتَحَهُ يسوعُ الم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سيح، </a:t>
            </a:r>
            <a:endParaRPr lang="en-US" sz="3300" b="1" dirty="0">
              <a:solidFill>
                <a:schemeClr val="tx1"/>
              </a:solidFill>
            </a:endParaRPr>
          </a:p>
          <a:p>
            <a:pPr algn="ctr" rtl="1"/>
            <a:r>
              <a:rPr lang="ar-SA" sz="3300" b="1" dirty="0" err="1">
                <a:solidFill>
                  <a:schemeClr val="tx1"/>
                </a:solidFill>
              </a:rPr>
              <a:t>بِقُوّ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ةِ الَم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ح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بّ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ةِ و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السَّلام</a:t>
            </a:r>
            <a:r>
              <a:rPr lang="ar-LB" sz="3300" b="1" dirty="0">
                <a:solidFill>
                  <a:schemeClr val="tx1"/>
                </a:solidFill>
              </a:rPr>
              <a:t>ِ</a:t>
            </a:r>
            <a:r>
              <a:rPr lang="ar-SA" sz="3300" b="1" dirty="0">
                <a:solidFill>
                  <a:schemeClr val="tx1"/>
                </a:solidFill>
              </a:rPr>
              <a:t> و</a:t>
            </a:r>
            <a:r>
              <a:rPr lang="ar-LB" sz="3300" b="1" dirty="0">
                <a:solidFill>
                  <a:schemeClr val="tx1"/>
                </a:solidFill>
              </a:rPr>
              <a:t>َ</a:t>
            </a:r>
            <a:r>
              <a:rPr lang="ar-SA" sz="3300" b="1" dirty="0">
                <a:solidFill>
                  <a:schemeClr val="tx1"/>
                </a:solidFill>
              </a:rPr>
              <a:t>الغُفران</a:t>
            </a:r>
            <a:r>
              <a:rPr lang="ar-LB" sz="3300" b="1" dirty="0">
                <a:solidFill>
                  <a:schemeClr val="tx1"/>
                </a:solidFill>
              </a:rPr>
              <a:t>».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0" y="4238139"/>
            <a:ext cx="9144000" cy="2335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78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80455" y="339635"/>
            <a:ext cx="5871659" cy="5144236"/>
          </a:xfrm>
          <a:prstGeom prst="cloudCallout">
            <a:avLst>
              <a:gd name="adj1" fmla="val -64792"/>
              <a:gd name="adj2" fmla="val 22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وهلّق خَلّونا نفَكّر إنّو </a:t>
            </a:r>
            <a:r>
              <a:rPr lang="ar-LB" sz="3200" b="1" dirty="0" err="1">
                <a:solidFill>
                  <a:schemeClr val="tx1"/>
                </a:solidFill>
              </a:rPr>
              <a:t>كتار</a:t>
            </a:r>
            <a:r>
              <a:rPr lang="ar-LB" sz="3200" b="1" dirty="0">
                <a:solidFill>
                  <a:schemeClr val="tx1"/>
                </a:solidFill>
              </a:rPr>
              <a:t> كتِير النّاس اللّي بدهُن مَلكُوت الله بَس قلال اللّي </a:t>
            </a:r>
            <a:r>
              <a:rPr lang="ar-LB" sz="3200" b="1" dirty="0" err="1">
                <a:solidFill>
                  <a:schemeClr val="tx1"/>
                </a:solidFill>
              </a:rPr>
              <a:t>بيحبُّوا</a:t>
            </a:r>
            <a:r>
              <a:rPr lang="ar-LB" sz="3200" b="1" dirty="0">
                <a:solidFill>
                  <a:schemeClr val="tx1"/>
                </a:solidFill>
              </a:rPr>
              <a:t> يِحِمْلُوا الصّليب.</a:t>
            </a:r>
          </a:p>
          <a:p>
            <a:pPr algn="ctr" rtl="1"/>
            <a:r>
              <a:rPr lang="ar-LB" sz="3200" b="1" dirty="0" err="1">
                <a:solidFill>
                  <a:schemeClr val="tx1"/>
                </a:solidFill>
              </a:rPr>
              <a:t>ومنختم</a:t>
            </a:r>
            <a:r>
              <a:rPr lang="ar-LB" sz="3200" b="1" dirty="0">
                <a:solidFill>
                  <a:schemeClr val="tx1"/>
                </a:solidFill>
              </a:rPr>
              <a:t> مع  </a:t>
            </a:r>
            <a:r>
              <a:rPr lang="ar-LB" sz="3200" b="1" dirty="0" err="1">
                <a:solidFill>
                  <a:schemeClr val="tx1"/>
                </a:solidFill>
              </a:rPr>
              <a:t>هالترتيلة</a:t>
            </a:r>
            <a:r>
              <a:rPr lang="ar-LB" sz="3200" b="1" dirty="0">
                <a:solidFill>
                  <a:schemeClr val="tx1"/>
                </a:solidFill>
              </a:rPr>
              <a:t> 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ar-LB" sz="2625" b="1" dirty="0">
              <a:solidFill>
                <a:schemeClr val="tx1"/>
              </a:solidFill>
            </a:endParaRPr>
          </a:p>
          <a:p>
            <a:pPr algn="ctr" rtl="1"/>
            <a:endParaRPr lang="en-US" sz="225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31" y="2495007"/>
            <a:ext cx="3158638" cy="436299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9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7463" y="665567"/>
            <a:ext cx="725213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u="sng" dirty="0"/>
              <a:t>كتار كتير الناس</a:t>
            </a:r>
            <a:endParaRPr lang="en-US" sz="2800" b="1" u="sng" dirty="0"/>
          </a:p>
          <a:p>
            <a:pPr algn="r" rtl="1"/>
            <a:r>
              <a:rPr lang="ar-SA" sz="2800" b="1" dirty="0"/>
              <a:t>كتار كتير الناس ال بدّن ملكوتك</a:t>
            </a:r>
            <a:endParaRPr lang="en-US" sz="2800" b="1" dirty="0"/>
          </a:p>
          <a:p>
            <a:pPr algn="r" rtl="1"/>
            <a:r>
              <a:rPr lang="ar-SA" sz="2800" dirty="0"/>
              <a:t>قلال كتير الناس اللي حملو صليبك (2)</a:t>
            </a:r>
            <a:endParaRPr lang="en-US" sz="2800" dirty="0"/>
          </a:p>
          <a:p>
            <a:pPr algn="r" rtl="1"/>
            <a:r>
              <a:rPr lang="ar-SA" sz="2800" dirty="0"/>
              <a:t>سامحنا وهدينا ع دروب تودّينا</a:t>
            </a:r>
            <a:endParaRPr lang="en-US" sz="2800" dirty="0"/>
          </a:p>
          <a:p>
            <a:pPr algn="r" rtl="1"/>
            <a:r>
              <a:rPr lang="ar-SA" sz="2800" dirty="0"/>
              <a:t>تنحمل صليبك (2)</a:t>
            </a:r>
            <a:endParaRPr lang="fr-FR" sz="2800" dirty="0"/>
          </a:p>
          <a:p>
            <a:pPr algn="r" rtl="1"/>
            <a:endParaRPr lang="en-US" sz="2800" dirty="0"/>
          </a:p>
          <a:p>
            <a:pPr algn="r" rtl="1"/>
            <a:r>
              <a:rPr lang="ar-SA" sz="2800" dirty="0"/>
              <a:t>بالفقر منتحرر ومنمشي الطريق</a:t>
            </a:r>
            <a:endParaRPr lang="en-US" sz="2800" dirty="0"/>
          </a:p>
          <a:p>
            <a:pPr algn="r" rtl="1"/>
            <a:r>
              <a:rPr lang="ar-SA" sz="2800" dirty="0"/>
              <a:t>مجد الدنيي باطل والحق الطريق</a:t>
            </a:r>
            <a:endParaRPr lang="en-US" sz="2800" dirty="0"/>
          </a:p>
          <a:p>
            <a:pPr algn="r" rtl="1"/>
            <a:r>
              <a:rPr lang="ar-SA" sz="2800" dirty="0"/>
              <a:t>ما عنا زوادي غير اسمك زوادي</a:t>
            </a:r>
            <a:endParaRPr lang="en-US" sz="2800" dirty="0"/>
          </a:p>
          <a:p>
            <a:pPr algn="r" rtl="1"/>
            <a:r>
              <a:rPr lang="ar-SA" sz="2800" dirty="0"/>
              <a:t>تنعيش بسعادي (2) رح نحمل صليبك</a:t>
            </a:r>
            <a:endParaRPr lang="en-US" sz="2800" dirty="0"/>
          </a:p>
          <a:p>
            <a:pPr algn="r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702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685800"/>
            <a:ext cx="8376882" cy="26713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3586976"/>
            <a:ext cx="8376882" cy="1956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086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33767" y="405690"/>
            <a:ext cx="5489763" cy="4434324"/>
          </a:xfrm>
          <a:prstGeom prst="cloudCallout">
            <a:avLst>
              <a:gd name="adj1" fmla="val 54687"/>
              <a:gd name="adj2" fmla="val 23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25" dirty="0"/>
          </a:p>
          <a:p>
            <a:pPr algn="ctr" rtl="1"/>
            <a:r>
              <a:rPr lang="ar-LB" sz="2625" b="1" dirty="0">
                <a:solidFill>
                  <a:schemeClr val="tx1"/>
                </a:solidFill>
              </a:rPr>
              <a:t>بشوفكن الأسبوع القادم يا شاطرين </a:t>
            </a:r>
          </a:p>
          <a:p>
            <a:pPr algn="ctr" rtl="1"/>
            <a:r>
              <a:rPr lang="ar-LB" sz="2625" b="1" dirty="0">
                <a:solidFill>
                  <a:schemeClr val="tx1"/>
                </a:solidFill>
              </a:rPr>
              <a:t>ما تنسوا وتقوموا بالنشاط وتسألوا أهلكن  </a:t>
            </a:r>
          </a:p>
          <a:p>
            <a:pPr algn="ctr" rtl="1"/>
            <a:r>
              <a:rPr lang="ar-LB" sz="2625" b="1" dirty="0">
                <a:solidFill>
                  <a:schemeClr val="tx1"/>
                </a:solidFill>
              </a:rPr>
              <a:t>بدنا نشوف مين بيجيب امثال أكتر </a:t>
            </a:r>
          </a:p>
          <a:p>
            <a:pPr algn="ctr" rtl="1"/>
            <a:r>
              <a:rPr lang="ar-LB" sz="2625" b="1" dirty="0" err="1">
                <a:solidFill>
                  <a:schemeClr val="tx1"/>
                </a:solidFill>
              </a:rPr>
              <a:t>يلا</a:t>
            </a:r>
            <a:r>
              <a:rPr lang="ar-LB" sz="2625" b="1" dirty="0">
                <a:solidFill>
                  <a:schemeClr val="tx1"/>
                </a:solidFill>
              </a:rPr>
              <a:t> باي!!</a:t>
            </a:r>
          </a:p>
          <a:p>
            <a:pPr algn="ctr" rtl="1"/>
            <a:endParaRPr lang="en-US" sz="2250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32787" y="2743200"/>
            <a:ext cx="2588266" cy="3581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351" y="262216"/>
            <a:ext cx="4865298" cy="63335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267" y="4921624"/>
            <a:ext cx="7896785" cy="1936376"/>
          </a:xfrm>
        </p:spPr>
        <p:txBody>
          <a:bodyPr>
            <a:normAutofit/>
          </a:bodyPr>
          <a:lstStyle/>
          <a:p>
            <a:pPr algn="r" rtl="1"/>
            <a:r>
              <a:rPr lang="ar-LB" sz="3525" b="1" dirty="0">
                <a:solidFill>
                  <a:schemeClr val="accent2">
                    <a:lumMod val="75000"/>
                  </a:schemeClr>
                </a:solidFill>
              </a:rPr>
              <a:t>نِنْدهِش </a:t>
            </a:r>
            <a:r>
              <a:rPr lang="ar-SA" sz="3525" dirty="0">
                <a:solidFill>
                  <a:schemeClr val="tx1"/>
                </a:solidFill>
              </a:rPr>
              <a:t>ب</a:t>
            </a:r>
            <a:r>
              <a:rPr lang="ar-LB" sz="3525" dirty="0">
                <a:solidFill>
                  <a:schemeClr val="tx1"/>
                </a:solidFill>
              </a:rPr>
              <a:t>ِ</a:t>
            </a:r>
            <a:r>
              <a:rPr lang="ar-SA" sz="3525" dirty="0">
                <a:solidFill>
                  <a:schemeClr val="tx1"/>
                </a:solidFill>
              </a:rPr>
              <a:t>أ</a:t>
            </a:r>
            <a:r>
              <a:rPr lang="ar-LB" sz="3525" dirty="0">
                <a:solidFill>
                  <a:schemeClr val="tx1"/>
                </a:solidFill>
              </a:rPr>
              <a:t>َ</a:t>
            </a:r>
            <a:r>
              <a:rPr lang="ar-SA" sz="3525" dirty="0">
                <a:solidFill>
                  <a:schemeClr val="tx1"/>
                </a:solidFill>
              </a:rPr>
              <a:t>عم</a:t>
            </a:r>
            <a:r>
              <a:rPr lang="ar-LB" sz="3525" dirty="0">
                <a:solidFill>
                  <a:schemeClr val="tx1"/>
                </a:solidFill>
              </a:rPr>
              <a:t>َ</a:t>
            </a:r>
            <a:r>
              <a:rPr lang="ar-SA" sz="3525" dirty="0">
                <a:solidFill>
                  <a:schemeClr val="tx1"/>
                </a:solidFill>
              </a:rPr>
              <a:t>ا</a:t>
            </a:r>
            <a:r>
              <a:rPr lang="ar-LB" sz="3525" dirty="0">
                <a:solidFill>
                  <a:schemeClr val="tx1"/>
                </a:solidFill>
              </a:rPr>
              <a:t>ل </a:t>
            </a:r>
            <a:r>
              <a:rPr lang="ar-SA" sz="3525" dirty="0">
                <a:solidFill>
                  <a:schemeClr val="tx1"/>
                </a:solidFill>
              </a:rPr>
              <a:t>المَحبّ</a:t>
            </a:r>
            <a:r>
              <a:rPr lang="ar-LB" sz="3525" dirty="0">
                <a:solidFill>
                  <a:schemeClr val="tx1"/>
                </a:solidFill>
              </a:rPr>
              <a:t>َ</a:t>
            </a:r>
            <a:r>
              <a:rPr lang="ar-SA" sz="3525" dirty="0">
                <a:solidFill>
                  <a:schemeClr val="tx1"/>
                </a:solidFill>
              </a:rPr>
              <a:t>ة</a:t>
            </a:r>
            <a:r>
              <a:rPr lang="ar-LB" sz="3525" dirty="0">
                <a:solidFill>
                  <a:schemeClr val="tx1"/>
                </a:solidFill>
              </a:rPr>
              <a:t> يَلّي</a:t>
            </a:r>
            <a:r>
              <a:rPr lang="ar-SA" sz="3525" dirty="0">
                <a:solidFill>
                  <a:schemeClr val="tx1"/>
                </a:solidFill>
              </a:rPr>
              <a:t> </a:t>
            </a:r>
            <a:r>
              <a:rPr lang="ar-LB" sz="3525" dirty="0">
                <a:solidFill>
                  <a:schemeClr val="tx1"/>
                </a:solidFill>
              </a:rPr>
              <a:t>بتِ</a:t>
            </a:r>
            <a:r>
              <a:rPr lang="ar-SA" sz="3525" dirty="0">
                <a:solidFill>
                  <a:schemeClr val="tx1"/>
                </a:solidFill>
              </a:rPr>
              <a:t>ش</a:t>
            </a:r>
            <a:r>
              <a:rPr lang="ar-LB" sz="3525" dirty="0">
                <a:solidFill>
                  <a:schemeClr val="tx1"/>
                </a:solidFill>
              </a:rPr>
              <a:t>ْ</a:t>
            </a:r>
            <a:r>
              <a:rPr lang="ar-SA" sz="3525" dirty="0">
                <a:solidFill>
                  <a:schemeClr val="tx1"/>
                </a:solidFill>
              </a:rPr>
              <a:t>في مِن العِلَل و</a:t>
            </a:r>
            <a:r>
              <a:rPr lang="ar-LB" sz="3525" dirty="0">
                <a:solidFill>
                  <a:schemeClr val="tx1"/>
                </a:solidFill>
              </a:rPr>
              <a:t>ب</a:t>
            </a:r>
            <a:r>
              <a:rPr lang="ar-SA" sz="3525" dirty="0">
                <a:solidFill>
                  <a:schemeClr val="tx1"/>
                </a:solidFill>
              </a:rPr>
              <a:t>ت</a:t>
            </a:r>
            <a:r>
              <a:rPr lang="ar-LB" sz="3525" dirty="0">
                <a:solidFill>
                  <a:schemeClr val="tx1"/>
                </a:solidFill>
              </a:rPr>
              <a:t>ِ</a:t>
            </a:r>
            <a:r>
              <a:rPr lang="ar-SA" sz="3525" dirty="0">
                <a:solidFill>
                  <a:schemeClr val="tx1"/>
                </a:solidFill>
              </a:rPr>
              <a:t>ب</a:t>
            </a:r>
            <a:r>
              <a:rPr lang="ar-LB" sz="3525" dirty="0">
                <a:solidFill>
                  <a:schemeClr val="tx1"/>
                </a:solidFill>
              </a:rPr>
              <a:t>ْن</a:t>
            </a:r>
            <a:r>
              <a:rPr lang="ar-SA" sz="3525" dirty="0">
                <a:solidFill>
                  <a:schemeClr val="tx1"/>
                </a:solidFill>
              </a:rPr>
              <a:t>ي الم</a:t>
            </a:r>
            <a:r>
              <a:rPr lang="ar-LB" sz="3525" dirty="0">
                <a:solidFill>
                  <a:schemeClr val="tx1"/>
                </a:solidFill>
              </a:rPr>
              <a:t>َ</a:t>
            </a:r>
            <a:r>
              <a:rPr lang="ar-SA" sz="3525" dirty="0">
                <a:solidFill>
                  <a:schemeClr val="tx1"/>
                </a:solidFill>
              </a:rPr>
              <a:t>لَكوت</a:t>
            </a:r>
            <a:r>
              <a:rPr lang="en-US" sz="3525" dirty="0">
                <a:solidFill>
                  <a:schemeClr val="tx1"/>
                </a:solidFill>
              </a:rPr>
              <a:t>.</a:t>
            </a:r>
            <a:r>
              <a:rPr lang="en-US" sz="2700" dirty="0"/>
              <a:t>.</a:t>
            </a:r>
          </a:p>
          <a:p>
            <a:pPr algn="r" rtl="1"/>
            <a:endParaRPr lang="ar-LB" dirty="0"/>
          </a:p>
          <a:p>
            <a:pPr algn="r" rtl="1"/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405868" y="589882"/>
            <a:ext cx="3784922" cy="1545221"/>
          </a:xfrm>
          <a:prstGeom prst="cloudCallout">
            <a:avLst>
              <a:gd name="adj1" fmla="val -108701"/>
              <a:gd name="adj2" fmla="val -2346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ysClr val="windowText" lastClr="000000"/>
                </a:solidFill>
              </a:rPr>
              <a:t>لوين بَدنا نُوصَل بخِتِام </a:t>
            </a:r>
            <a:r>
              <a:rPr lang="ar-LB" sz="3000" dirty="0" err="1">
                <a:solidFill>
                  <a:sysClr val="windowText" lastClr="000000"/>
                </a:solidFill>
              </a:rPr>
              <a:t>هَاللِّقاء</a:t>
            </a:r>
            <a:r>
              <a:rPr lang="ar-LB" sz="3000" dirty="0">
                <a:solidFill>
                  <a:sysClr val="windowText" lastClr="000000"/>
                </a:solidFill>
              </a:rPr>
              <a:t>؟</a:t>
            </a:r>
            <a:endParaRPr lang="en-US" sz="3000" dirty="0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24884" y="2950732"/>
            <a:ext cx="7200900" cy="134676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900" b="1" dirty="0">
                <a:solidFill>
                  <a:schemeClr val="accent2">
                    <a:lumMod val="75000"/>
                  </a:schemeClr>
                </a:solidFill>
              </a:rPr>
              <a:t>نسَمّي</a:t>
            </a:r>
            <a:r>
              <a:rPr lang="ar-LB" sz="3900" dirty="0"/>
              <a:t> </a:t>
            </a:r>
            <a:r>
              <a:rPr lang="ar-SA" sz="3900" dirty="0">
                <a:solidFill>
                  <a:schemeClr val="tx1"/>
                </a:solidFill>
              </a:rPr>
              <a:t>العِلَل </a:t>
            </a:r>
            <a:r>
              <a:rPr lang="ar-LB" sz="3900" dirty="0">
                <a:solidFill>
                  <a:schemeClr val="tx1"/>
                </a:solidFill>
              </a:rPr>
              <a:t>اللي شفى يسوع منها </a:t>
            </a:r>
            <a:r>
              <a:rPr lang="ar-SA" sz="3900" dirty="0">
                <a:solidFill>
                  <a:schemeClr val="tx1"/>
                </a:solidFill>
              </a:rPr>
              <a:t>ورُموزَها </a:t>
            </a:r>
            <a:r>
              <a:rPr lang="ar-LB" sz="3900" dirty="0">
                <a:solidFill>
                  <a:schemeClr val="tx1"/>
                </a:solidFill>
              </a:rPr>
              <a:t>من خلال الانجيل</a:t>
            </a:r>
            <a:r>
              <a:rPr lang="ar-SA" sz="3900" dirty="0">
                <a:solidFill>
                  <a:schemeClr val="tx1"/>
                </a:solidFill>
              </a:rPr>
              <a:t>، </a:t>
            </a:r>
            <a:r>
              <a:rPr lang="ar-LB" sz="3900" dirty="0">
                <a:solidFill>
                  <a:schemeClr val="tx1"/>
                </a:solidFill>
              </a:rPr>
              <a:t>ونِستَخلِص </a:t>
            </a:r>
            <a:r>
              <a:rPr lang="ar-SA" sz="3900" dirty="0">
                <a:solidFill>
                  <a:schemeClr val="tx1"/>
                </a:solidFill>
              </a:rPr>
              <a:t>رُدود ف</a:t>
            </a:r>
            <a:r>
              <a:rPr lang="ar-LB" sz="3900" dirty="0">
                <a:solidFill>
                  <a:schemeClr val="tx1"/>
                </a:solidFill>
              </a:rPr>
              <a:t>ِ</a:t>
            </a:r>
            <a:r>
              <a:rPr lang="ar-SA" sz="3900" dirty="0">
                <a:solidFill>
                  <a:schemeClr val="tx1"/>
                </a:solidFill>
              </a:rPr>
              <a:t>ع</a:t>
            </a:r>
            <a:r>
              <a:rPr lang="ar-LB" sz="3900" dirty="0">
                <a:solidFill>
                  <a:schemeClr val="tx1"/>
                </a:solidFill>
              </a:rPr>
              <a:t>ِ</a:t>
            </a:r>
            <a:r>
              <a:rPr lang="ar-SA" sz="3900" dirty="0">
                <a:solidFill>
                  <a:schemeClr val="tx1"/>
                </a:solidFill>
              </a:rPr>
              <a:t>ل</a:t>
            </a:r>
            <a:r>
              <a:rPr lang="ar-LB" sz="3900" dirty="0">
                <a:solidFill>
                  <a:schemeClr val="tx1"/>
                </a:solidFill>
              </a:rPr>
              <a:t> </a:t>
            </a:r>
            <a:r>
              <a:rPr lang="ar-SA" sz="3900" dirty="0">
                <a:solidFill>
                  <a:schemeClr val="tx1"/>
                </a:solidFill>
              </a:rPr>
              <a:t>الح</a:t>
            </a:r>
            <a:r>
              <a:rPr lang="ar-LB" sz="3900" dirty="0">
                <a:solidFill>
                  <a:schemeClr val="tx1"/>
                </a:solidFill>
              </a:rPr>
              <a:t>َ</a:t>
            </a:r>
            <a:r>
              <a:rPr lang="ar-SA" sz="3900" dirty="0">
                <a:solidFill>
                  <a:schemeClr val="tx1"/>
                </a:solidFill>
              </a:rPr>
              <a:t>اض</a:t>
            </a:r>
            <a:r>
              <a:rPr lang="ar-LB" sz="3900" dirty="0">
                <a:solidFill>
                  <a:schemeClr val="tx1"/>
                </a:solidFill>
              </a:rPr>
              <a:t>ِ</a:t>
            </a:r>
            <a:r>
              <a:rPr lang="ar-SA" sz="3900" dirty="0">
                <a:solidFill>
                  <a:schemeClr val="tx1"/>
                </a:solidFill>
              </a:rPr>
              <a:t>رين</a:t>
            </a:r>
            <a:r>
              <a:rPr lang="en-US" sz="2700" dirty="0">
                <a:solidFill>
                  <a:schemeClr val="tx1"/>
                </a:solidFill>
              </a:rPr>
              <a:t>.</a:t>
            </a:r>
          </a:p>
          <a:p>
            <a:pPr marL="0" indent="0" rtl="1">
              <a:buNone/>
            </a:pPr>
            <a:endParaRPr lang="en-US" sz="2700" dirty="0"/>
          </a:p>
          <a:p>
            <a:pPr algn="r" rtl="1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8" y="220597"/>
            <a:ext cx="2730135" cy="27301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54578" y="209006"/>
            <a:ext cx="5879971" cy="5773782"/>
          </a:xfrm>
          <a:prstGeom prst="cloudCallout">
            <a:avLst>
              <a:gd name="adj1" fmla="val -67591"/>
              <a:gd name="adj2" fmla="val 1380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solidFill>
                  <a:sysClr val="windowText" lastClr="000000"/>
                </a:solidFill>
              </a:rPr>
              <a:t>أَصدِقائي! رَح يِمْرُق علَيكُن هَلَّق أَسماء أَشخاص مَع مَراجِع! قولولي شو اللي </a:t>
            </a:r>
            <a:r>
              <a:rPr lang="ar-LB" sz="3750" dirty="0" err="1">
                <a:solidFill>
                  <a:sysClr val="windowText" lastClr="000000"/>
                </a:solidFill>
              </a:rPr>
              <a:t>بيجْمَع</a:t>
            </a:r>
            <a:r>
              <a:rPr lang="ar-LB" sz="3750" dirty="0">
                <a:solidFill>
                  <a:sysClr val="windowText" lastClr="000000"/>
                </a:solidFill>
              </a:rPr>
              <a:t> </a:t>
            </a:r>
            <a:r>
              <a:rPr lang="ar-LB" sz="3750" dirty="0" err="1">
                <a:solidFill>
                  <a:sysClr val="windowText" lastClr="000000"/>
                </a:solidFill>
              </a:rPr>
              <a:t>بَيناتن</a:t>
            </a:r>
            <a:r>
              <a:rPr lang="ar-LB" sz="3750" dirty="0">
                <a:solidFill>
                  <a:sysClr val="windowText" lastClr="000000"/>
                </a:solidFill>
              </a:rPr>
              <a:t>، </a:t>
            </a:r>
            <a:r>
              <a:rPr lang="ar-LB" sz="3750" dirty="0" err="1">
                <a:solidFill>
                  <a:sysClr val="windowText" lastClr="000000"/>
                </a:solidFill>
              </a:rPr>
              <a:t>وشُو</a:t>
            </a:r>
            <a:r>
              <a:rPr lang="ar-LB" sz="3750" dirty="0">
                <a:solidFill>
                  <a:sysClr val="windowText" lastClr="000000"/>
                </a:solidFill>
              </a:rPr>
              <a:t> عِمِل يَسوع مَعُن.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16" y="2864223"/>
            <a:ext cx="2438662" cy="3851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960" y="98272"/>
            <a:ext cx="4788730" cy="1980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1" y="2488872"/>
            <a:ext cx="4473623" cy="1927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590" y="4599900"/>
            <a:ext cx="4540483" cy="178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954" y="4055596"/>
            <a:ext cx="2195513" cy="2802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1" y="98272"/>
            <a:ext cx="3729689" cy="2486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059" y="2262744"/>
            <a:ext cx="2856014" cy="2142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39409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266" y="2315368"/>
            <a:ext cx="5363501" cy="20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40" y="4644980"/>
            <a:ext cx="5079189" cy="2213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08" y="-207234"/>
            <a:ext cx="4622455" cy="2366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367" y="0"/>
            <a:ext cx="3040559" cy="2359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52" y="1978911"/>
            <a:ext cx="2474147" cy="2768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195" y="4569053"/>
            <a:ext cx="2480923" cy="2288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7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270" y="1493678"/>
            <a:ext cx="4788730" cy="1980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39" y="2933009"/>
            <a:ext cx="4473623" cy="1927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590" y="4599900"/>
            <a:ext cx="4540483" cy="178606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24427" y="115910"/>
            <a:ext cx="2847252" cy="160532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الأجوبة</a:t>
            </a:r>
            <a:endParaRPr lang="en-US" sz="5000" dirty="0"/>
          </a:p>
        </p:txBody>
      </p:sp>
      <p:sp>
        <p:nvSpPr>
          <p:cNvPr id="13" name="Oval 12"/>
          <p:cNvSpPr/>
          <p:nvPr/>
        </p:nvSpPr>
        <p:spPr>
          <a:xfrm>
            <a:off x="6615186" y="1721237"/>
            <a:ext cx="2027144" cy="88750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إبراء</a:t>
            </a:r>
            <a:endParaRPr lang="en-US" sz="3000" b="1" dirty="0"/>
          </a:p>
        </p:txBody>
      </p:sp>
      <p:sp>
        <p:nvSpPr>
          <p:cNvPr id="14" name="Oval 13"/>
          <p:cNvSpPr/>
          <p:nvPr/>
        </p:nvSpPr>
        <p:spPr>
          <a:xfrm>
            <a:off x="3767590" y="3149662"/>
            <a:ext cx="2027144" cy="88750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شِفاء</a:t>
            </a:r>
            <a:endParaRPr lang="en-US" sz="3000" b="1" dirty="0"/>
          </a:p>
        </p:txBody>
      </p:sp>
      <p:sp>
        <p:nvSpPr>
          <p:cNvPr id="15" name="Oval 14"/>
          <p:cNvSpPr/>
          <p:nvPr/>
        </p:nvSpPr>
        <p:spPr>
          <a:xfrm>
            <a:off x="6615186" y="4860324"/>
            <a:ext cx="2027144" cy="88750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شِفاء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783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</TotalTime>
  <Words>917</Words>
  <Application>Microsoft Office PowerPoint</Application>
  <PresentationFormat>On-screen Show (4:3)</PresentationFormat>
  <Paragraphs>179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Adobe Arabic</vt:lpstr>
      <vt:lpstr>Arial</vt:lpstr>
      <vt:lpstr>Calibri</vt:lpstr>
      <vt:lpstr>Franklin Gothic Book</vt:lpstr>
      <vt:lpstr>Wingdings 3</vt:lpstr>
      <vt:lpstr>Crop</vt:lpstr>
      <vt:lpstr>مَركَزُ التَّربِيَّةِ الدِّينِيَّة </vt:lpstr>
      <vt:lpstr>PowerPoint Presentation</vt:lpstr>
      <vt:lpstr>اللِّقاءُ الثَّالِث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قِراءات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154</cp:revision>
  <dcterms:created xsi:type="dcterms:W3CDTF">2020-06-11T06:09:44Z</dcterms:created>
  <dcterms:modified xsi:type="dcterms:W3CDTF">2021-12-03T20:10:59Z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AF6EEBE7-47AB-4295-BC9B-B0EEC413C97F</vt:lpwstr>
  </property>
  <property fmtid="{D5CDD505-2E9C-101B-9397-08002B2CF9AE}" pid="3" name="ArticulatePath">
    <vt:lpwstr>اللقاء 3 ان ملكوت الله بينكم</vt:lpwstr>
  </property>
</Properties>
</file>