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7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9.xml" ContentType="application/vnd.openxmlformats-officedocument.presentationml.notesSlide+xml"/>
  <Override PartName="/ppt/tags/tag29.xml" ContentType="application/vnd.openxmlformats-officedocument.presentationml.tags+xml"/>
  <Override PartName="/ppt/notesSlides/notesSlide20.xml" ContentType="application/vnd.openxmlformats-officedocument.presentationml.notesSlide+xml"/>
  <Override PartName="/ppt/tags/tag30.xml" ContentType="application/vnd.openxmlformats-officedocument.presentationml.tags+xml"/>
  <Override PartName="/ppt/notesSlides/notesSlide21.xml" ContentType="application/vnd.openxmlformats-officedocument.presentationml.notesSlide+xml"/>
  <Override PartName="/ppt/tags/tag31.xml" ContentType="application/vnd.openxmlformats-officedocument.presentationml.tags+xml"/>
  <Override PartName="/ppt/notesSlides/notesSlide22.xml" ContentType="application/vnd.openxmlformats-officedocument.presentationml.notesSlide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notesSlides/notesSlide24.xml" ContentType="application/vnd.openxmlformats-officedocument.presentationml.notesSlide+xml"/>
  <Override PartName="/ppt/tags/tag34.xml" ContentType="application/vnd.openxmlformats-officedocument.presentationml.tags+xml"/>
  <Override PartName="/ppt/notesSlides/notesSlide25.xml" ContentType="application/vnd.openxmlformats-officedocument.presentationml.notesSlide+xml"/>
  <Override PartName="/ppt/tags/tag35.xml" ContentType="application/vnd.openxmlformats-officedocument.presentationml.tags+xml"/>
  <Override PartName="/ppt/notesSlides/notesSlide26.xml" ContentType="application/vnd.openxmlformats-officedocument.presentationml.notesSlide+xml"/>
  <Override PartName="/ppt/tags/tag36.xml" ContentType="application/vnd.openxmlformats-officedocument.presentationml.tags+xml"/>
  <Override PartName="/ppt/notesSlides/notesSlide27.xml" ContentType="application/vnd.openxmlformats-officedocument.presentationml.notesSlide+xml"/>
  <Override PartName="/ppt/tags/tag37.xml" ContentType="application/vnd.openxmlformats-officedocument.presentationml.tags+xml"/>
  <Override PartName="/ppt/notesSlides/notesSlide28.xml" ContentType="application/vnd.openxmlformats-officedocument.presentationml.notesSlide+xml"/>
  <Override PartName="/ppt/tags/tag38.xml" ContentType="application/vnd.openxmlformats-officedocument.presentationml.tags+xml"/>
  <Override PartName="/ppt/notesSlides/notesSlide29.xml" ContentType="application/vnd.openxmlformats-officedocument.presentationml.notesSlide+xml"/>
  <Override PartName="/ppt/tags/tag39.xml" ContentType="application/vnd.openxmlformats-officedocument.presentationml.tags+xml"/>
  <Override PartName="/ppt/notesSlides/notesSlide30.xml" ContentType="application/vnd.openxmlformats-officedocument.presentationml.notesSlide+xml"/>
  <Override PartName="/ppt/tags/tag40.xml" ContentType="application/vnd.openxmlformats-officedocument.presentationml.tags+xml"/>
  <Override PartName="/ppt/notesSlides/notesSlide31.xml" ContentType="application/vnd.openxmlformats-officedocument.presentationml.notesSlide+xml"/>
  <Override PartName="/ppt/tags/tag41.xml" ContentType="application/vnd.openxmlformats-officedocument.presentationml.tags+xml"/>
  <Override PartName="/ppt/notesSlides/notesSlide32.xml" ContentType="application/vnd.openxmlformats-officedocument.presentationml.notesSlide+xml"/>
  <Override PartName="/ppt/tags/tag42.xml" ContentType="application/vnd.openxmlformats-officedocument.presentationml.tags+xml"/>
  <Override PartName="/ppt/notesSlides/notesSlide33.xml" ContentType="application/vnd.openxmlformats-officedocument.presentationml.notesSlide+xml"/>
  <Override PartName="/ppt/tags/tag43.xml" ContentType="application/vnd.openxmlformats-officedocument.presentationml.tags+xml"/>
  <Override PartName="/ppt/notesSlides/notesSlide34.xml" ContentType="application/vnd.openxmlformats-officedocument.presentationml.notesSlide+xml"/>
  <Override PartName="/ppt/tags/tag44.xml" ContentType="application/vnd.openxmlformats-officedocument.presentationml.tags+xml"/>
  <Override PartName="/ppt/notesSlides/notesSlide35.xml" ContentType="application/vnd.openxmlformats-officedocument.presentationml.notesSlide+xml"/>
  <Override PartName="/ppt/tags/tag45.xml" ContentType="application/vnd.openxmlformats-officedocument.presentationml.tags+xml"/>
  <Override PartName="/ppt/notesSlides/notesSlide36.xml" ContentType="application/vnd.openxmlformats-officedocument.presentationml.notesSlide+xml"/>
  <Override PartName="/ppt/tags/tag46.xml" ContentType="application/vnd.openxmlformats-officedocument.presentationml.tags+xml"/>
  <Override PartName="/ppt/notesSlides/notesSlide37.xml" ContentType="application/vnd.openxmlformats-officedocument.presentationml.notesSlide+xml"/>
  <Override PartName="/ppt/tags/tag47.xml" ContentType="application/vnd.openxmlformats-officedocument.presentationml.tags+xml"/>
  <Override PartName="/ppt/notesSlides/notesSlide38.xml" ContentType="application/vnd.openxmlformats-officedocument.presentationml.notesSlide+xml"/>
  <Override PartName="/ppt/tags/tag48.xml" ContentType="application/vnd.openxmlformats-officedocument.presentationml.tags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49"/>
  </p:notesMasterIdLst>
  <p:sldIdLst>
    <p:sldId id="371" r:id="rId2"/>
    <p:sldId id="372" r:id="rId3"/>
    <p:sldId id="373" r:id="rId4"/>
    <p:sldId id="304" r:id="rId5"/>
    <p:sldId id="269" r:id="rId6"/>
    <p:sldId id="264" r:id="rId7"/>
    <p:sldId id="346" r:id="rId8"/>
    <p:sldId id="335" r:id="rId9"/>
    <p:sldId id="348" r:id="rId10"/>
    <p:sldId id="347" r:id="rId11"/>
    <p:sldId id="337" r:id="rId12"/>
    <p:sldId id="336" r:id="rId13"/>
    <p:sldId id="349" r:id="rId14"/>
    <p:sldId id="290" r:id="rId15"/>
    <p:sldId id="350" r:id="rId16"/>
    <p:sldId id="351" r:id="rId17"/>
    <p:sldId id="374" r:id="rId18"/>
    <p:sldId id="375" r:id="rId19"/>
    <p:sldId id="376" r:id="rId20"/>
    <p:sldId id="377" r:id="rId21"/>
    <p:sldId id="352" r:id="rId22"/>
    <p:sldId id="378" r:id="rId23"/>
    <p:sldId id="353" r:id="rId24"/>
    <p:sldId id="379" r:id="rId25"/>
    <p:sldId id="380" r:id="rId26"/>
    <p:sldId id="381" r:id="rId27"/>
    <p:sldId id="268" r:id="rId28"/>
    <p:sldId id="307" r:id="rId29"/>
    <p:sldId id="341" r:id="rId30"/>
    <p:sldId id="355" r:id="rId31"/>
    <p:sldId id="357" r:id="rId32"/>
    <p:sldId id="356" r:id="rId33"/>
    <p:sldId id="358" r:id="rId34"/>
    <p:sldId id="359" r:id="rId35"/>
    <p:sldId id="360" r:id="rId36"/>
    <p:sldId id="361" r:id="rId37"/>
    <p:sldId id="363" r:id="rId38"/>
    <p:sldId id="365" r:id="rId39"/>
    <p:sldId id="366" r:id="rId40"/>
    <p:sldId id="370" r:id="rId41"/>
    <p:sldId id="272" r:id="rId42"/>
    <p:sldId id="340" r:id="rId43"/>
    <p:sldId id="369" r:id="rId44"/>
    <p:sldId id="334" r:id="rId45"/>
    <p:sldId id="267" r:id="rId46"/>
    <p:sldId id="344" r:id="rId47"/>
    <p:sldId id="367" r:id="rId48"/>
  </p:sldIdLst>
  <p:sldSz cx="9144000" cy="6858000" type="screen4x3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1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0E5A9-A458-4C4A-9520-541E3086491A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7F0FB9-E7FC-48F1-86DF-8CDD01F58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0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19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4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8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6228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63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81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2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11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144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57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25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14C34-0657-49B8-B1D5-B9C044F16C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961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514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30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64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4806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68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51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254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08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54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095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903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231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0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25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4020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769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73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93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18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48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681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1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53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6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68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7F0FB9-E7FC-48F1-86DF-8CDD01F58C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65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t>03-Dec-21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9.tiff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24.tif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5" Type="http://schemas.openxmlformats.org/officeDocument/2006/relationships/image" Target="../media/image26.tiff"/><Relationship Id="rId4" Type="http://schemas.openxmlformats.org/officeDocument/2006/relationships/image" Target="../media/image25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28.tiff"/><Relationship Id="rId4" Type="http://schemas.openxmlformats.org/officeDocument/2006/relationships/image" Target="../media/image27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31.tiff"/><Relationship Id="rId4" Type="http://schemas.openxmlformats.org/officeDocument/2006/relationships/image" Target="../media/image3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32.tiff"/><Relationship Id="rId4" Type="http://schemas.openxmlformats.org/officeDocument/2006/relationships/image" Target="../media/image29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33.tiff"/><Relationship Id="rId4" Type="http://schemas.openxmlformats.org/officeDocument/2006/relationships/image" Target="../media/image32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5" Type="http://schemas.openxmlformats.org/officeDocument/2006/relationships/image" Target="../media/image34.tiff"/><Relationship Id="rId4" Type="http://schemas.openxmlformats.org/officeDocument/2006/relationships/image" Target="../media/image2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5" Type="http://schemas.openxmlformats.org/officeDocument/2006/relationships/image" Target="../media/image33.tiff"/><Relationship Id="rId4" Type="http://schemas.openxmlformats.org/officeDocument/2006/relationships/image" Target="../media/image34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37.tiff"/><Relationship Id="rId4" Type="http://schemas.openxmlformats.org/officeDocument/2006/relationships/image" Target="../media/image29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4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43.tif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263" y="1390420"/>
            <a:ext cx="7062952" cy="2661318"/>
          </a:xfrm>
        </p:spPr>
        <p:txBody>
          <a:bodyPr/>
          <a:lstStyle/>
          <a:p>
            <a:pPr rtl="1"/>
            <a:r>
              <a:rPr lang="ar-LB" sz="4800" b="1" dirty="0"/>
              <a:t>مَركَزُ التَّربِيَّةِالدِّينِيَّة</a:t>
            </a:r>
            <a:br>
              <a:rPr lang="ar-LB" sz="4800" b="1" dirty="0"/>
            </a:br>
            <a:r>
              <a:rPr lang="ar-LB" sz="4400" b="1" dirty="0"/>
              <a:t>لرهبانية القلبين الأقدسين 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2792" y="4772181"/>
            <a:ext cx="5825202" cy="822674"/>
          </a:xfrm>
        </p:spPr>
        <p:txBody>
          <a:bodyPr>
            <a:normAutofit/>
          </a:bodyPr>
          <a:lstStyle/>
          <a:p>
            <a:pPr lvl="0" rtl="1"/>
            <a:r>
              <a:rPr lang="ar-LB" sz="3750" b="1" dirty="0">
                <a:solidFill>
                  <a:srgbClr val="FF0000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السَّابِعِ أَسَاسِيّ</a:t>
            </a:r>
            <a:endParaRPr lang="en-US" sz="3750" b="1" dirty="0">
              <a:solidFill>
                <a:srgbClr val="FF0000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780" y="134201"/>
            <a:ext cx="3023622" cy="9418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424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709529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21326153">
            <a:off x="22077" y="4748493"/>
            <a:ext cx="1283204" cy="808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69" y="5486400"/>
            <a:ext cx="8108576" cy="1371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0693" y="4087562"/>
            <a:ext cx="10186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dirty="0"/>
              <a:t>أَرنَب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111225" y="3250885"/>
            <a:ext cx="121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dirty="0"/>
              <a:t>مَلعقَة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910372" y="3634715"/>
            <a:ext cx="121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3200" dirty="0"/>
              <a:t>ثَعلَب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8169619" y="1888957"/>
            <a:ext cx="121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LB" sz="4000" dirty="0"/>
              <a:t>أَسد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548497" y="529390"/>
            <a:ext cx="1841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سُلَحفاة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6262259" y="432900"/>
            <a:ext cx="121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dirty="0"/>
              <a:t>لَمبَة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4237769" y="820034"/>
            <a:ext cx="1216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dirty="0"/>
              <a:t>يَدّ</a:t>
            </a:r>
            <a:endParaRPr lang="en-US" sz="4000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1899811"/>
            <a:ext cx="1428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4000" dirty="0"/>
              <a:t>وَردة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1" y="3517233"/>
            <a:ext cx="10488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sz="3200" dirty="0"/>
              <a:t>عِنَب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480103" y="5865749"/>
            <a:ext cx="5849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أ</a:t>
            </a:r>
            <a:endParaRPr lang="en-US" sz="4000" dirty="0"/>
          </a:p>
        </p:txBody>
      </p:sp>
      <p:sp>
        <p:nvSpPr>
          <p:cNvPr id="18" name="TextBox 17"/>
          <p:cNvSpPr txBox="1"/>
          <p:nvPr/>
        </p:nvSpPr>
        <p:spPr>
          <a:xfrm>
            <a:off x="6667087" y="5798041"/>
            <a:ext cx="5849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م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879549" y="5799693"/>
            <a:ext cx="5849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ث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5098381" y="5804175"/>
            <a:ext cx="5849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ا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4341099" y="5811489"/>
            <a:ext cx="584947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ل</a:t>
            </a:r>
            <a:endParaRPr lang="en-US" sz="4000" dirty="0"/>
          </a:p>
        </p:txBody>
      </p:sp>
      <p:sp>
        <p:nvSpPr>
          <p:cNvPr id="22" name="TextBox 21"/>
          <p:cNvSpPr txBox="1"/>
          <p:nvPr/>
        </p:nvSpPr>
        <p:spPr>
          <a:xfrm>
            <a:off x="2806012" y="5805826"/>
            <a:ext cx="58494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ي</a:t>
            </a:r>
            <a:endParaRPr lang="en-US" sz="4000" dirty="0"/>
          </a:p>
        </p:txBody>
      </p:sp>
      <p:sp>
        <p:nvSpPr>
          <p:cNvPr id="23" name="TextBox 22"/>
          <p:cNvSpPr txBox="1"/>
          <p:nvPr/>
        </p:nvSpPr>
        <p:spPr>
          <a:xfrm>
            <a:off x="2028560" y="5813140"/>
            <a:ext cx="58494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س</a:t>
            </a:r>
            <a:endParaRPr lang="en-US" sz="4000" dirty="0"/>
          </a:p>
        </p:txBody>
      </p:sp>
      <p:sp>
        <p:nvSpPr>
          <p:cNvPr id="24" name="TextBox 23"/>
          <p:cNvSpPr txBox="1"/>
          <p:nvPr/>
        </p:nvSpPr>
        <p:spPr>
          <a:xfrm>
            <a:off x="1301534" y="5817623"/>
            <a:ext cx="58494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و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510280" y="5870233"/>
            <a:ext cx="584947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ع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263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39482" y="457200"/>
            <a:ext cx="6160829" cy="5775158"/>
          </a:xfrm>
          <a:prstGeom prst="cloudCallout">
            <a:avLst>
              <a:gd name="adj1" fmla="val -62206"/>
              <a:gd name="adj2" fmla="val -1100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برافو! اليَوم رَح مِنْشوف أَمثال لَيَسوع.. بَس قولولي قَبل إِذا إِنتو بتَعرفوا أَمثال لِبْنَانِيّة</a:t>
            </a:r>
          </a:p>
        </p:txBody>
      </p:sp>
      <p:pic>
        <p:nvPicPr>
          <p:cNvPr id="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27" y="2609299"/>
            <a:ext cx="1477536" cy="362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9123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88757" y="471356"/>
            <a:ext cx="3701657" cy="200833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لا تقولْ فولْ تَيْصِير بَالمَكْيُول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34749" y="161926"/>
            <a:ext cx="4020494" cy="24796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الصّ</a:t>
            </a:r>
            <a:r>
              <a:rPr lang="ar-LB" sz="4000" b="1" dirty="0">
                <a:solidFill>
                  <a:schemeClr val="tx1"/>
                </a:solidFill>
              </a:rPr>
              <a:t>َ</a:t>
            </a:r>
            <a:r>
              <a:rPr lang="ar-SA" sz="4000" b="1" dirty="0">
                <a:solidFill>
                  <a:schemeClr val="tx1"/>
                </a:solidFill>
              </a:rPr>
              <a:t>ديق عِند الضِّيق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8757" y="2991852"/>
            <a:ext cx="4020494" cy="24796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عْمُول مْلِيح وكِبّ بِالبَحِر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00922" y="3088106"/>
            <a:ext cx="4020494" cy="247968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غَاب القِطّ لْعاب يا فار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07908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339482" y="457200"/>
            <a:ext cx="6160829" cy="4976949"/>
          </a:xfrm>
          <a:prstGeom prst="cloudCallout">
            <a:avLst>
              <a:gd name="adj1" fmla="val -60196"/>
              <a:gd name="adj2" fmla="val -53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شو المَغزَى مِن الأَمثال؟</a:t>
            </a:r>
          </a:p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لَيش منِستَعمِلها؟</a:t>
            </a:r>
          </a:p>
        </p:txBody>
      </p:sp>
      <p:pic>
        <p:nvPicPr>
          <p:cNvPr id="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7" y="2859751"/>
            <a:ext cx="1787414" cy="364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08586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500" dirty="0">
                <a:solidFill>
                  <a:schemeClr val="tx1"/>
                </a:solidFill>
              </a:rPr>
              <a:t>- </a:t>
            </a:r>
            <a:r>
              <a:rPr lang="ar-SA" sz="4500" dirty="0">
                <a:solidFill>
                  <a:schemeClr val="tx1"/>
                </a:solidFill>
              </a:rPr>
              <a:t>المَثل </a:t>
            </a:r>
            <a:r>
              <a:rPr lang="ar-LB" sz="4500" dirty="0">
                <a:solidFill>
                  <a:schemeClr val="tx1"/>
                </a:solidFill>
              </a:rPr>
              <a:t>بِ</a:t>
            </a:r>
            <a:r>
              <a:rPr lang="ar-SA" sz="4500" dirty="0">
                <a:solidFill>
                  <a:schemeClr val="tx1"/>
                </a:solidFill>
              </a:rPr>
              <a:t>يوضِّح مَوقِف</a:t>
            </a:r>
            <a:r>
              <a:rPr lang="ar-LB" sz="4500" dirty="0">
                <a:solidFill>
                  <a:schemeClr val="tx1"/>
                </a:solidFill>
              </a:rPr>
              <a:t>.</a:t>
            </a:r>
            <a:endParaRPr lang="en-US" sz="4500" dirty="0">
              <a:solidFill>
                <a:schemeClr val="tx1"/>
              </a:solidFill>
            </a:endParaRPr>
          </a:p>
          <a:p>
            <a:pPr algn="ctr" rtl="1"/>
            <a:r>
              <a:rPr lang="en-US" sz="4500" dirty="0">
                <a:solidFill>
                  <a:schemeClr val="tx1"/>
                </a:solidFill>
              </a:rPr>
              <a:t>- </a:t>
            </a:r>
            <a:r>
              <a:rPr lang="ar-LB" sz="4500" dirty="0">
                <a:solidFill>
                  <a:schemeClr val="tx1"/>
                </a:solidFill>
              </a:rPr>
              <a:t>ب</a:t>
            </a:r>
            <a:r>
              <a:rPr lang="ar-SA" sz="4500" dirty="0">
                <a:solidFill>
                  <a:schemeClr val="tx1"/>
                </a:solidFill>
              </a:rPr>
              <a:t>يساعِد ع التَّفكير</a:t>
            </a:r>
            <a:r>
              <a:rPr lang="en-US" sz="4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500" dirty="0">
                <a:solidFill>
                  <a:schemeClr val="tx1"/>
                </a:solidFill>
              </a:rPr>
              <a:t>- </a:t>
            </a:r>
            <a:r>
              <a:rPr lang="ar-LB" sz="4500" dirty="0">
                <a:solidFill>
                  <a:schemeClr val="tx1"/>
                </a:solidFill>
              </a:rPr>
              <a:t>بي</a:t>
            </a:r>
            <a:r>
              <a:rPr lang="ar-SA" sz="4500" dirty="0">
                <a:solidFill>
                  <a:schemeClr val="tx1"/>
                </a:solidFill>
              </a:rPr>
              <a:t>ع</a:t>
            </a:r>
            <a:r>
              <a:rPr lang="ar-LB" sz="4500" dirty="0">
                <a:solidFill>
                  <a:schemeClr val="tx1"/>
                </a:solidFill>
              </a:rPr>
              <a:t>َ</a:t>
            </a:r>
            <a:r>
              <a:rPr lang="ar-SA" sz="4500" dirty="0">
                <a:solidFill>
                  <a:schemeClr val="tx1"/>
                </a:solidFill>
              </a:rPr>
              <a:t>بّ</a:t>
            </a:r>
            <a:r>
              <a:rPr lang="ar-LB" sz="4500" dirty="0">
                <a:solidFill>
                  <a:schemeClr val="tx1"/>
                </a:solidFill>
              </a:rPr>
              <a:t>ِ</a:t>
            </a:r>
            <a:r>
              <a:rPr lang="ar-SA" sz="4500" dirty="0">
                <a:solidFill>
                  <a:schemeClr val="tx1"/>
                </a:solidFill>
              </a:rPr>
              <a:t>ر بِكَلِمات قَليلة</a:t>
            </a:r>
            <a:r>
              <a:rPr lang="ar-LB" sz="4500" dirty="0">
                <a:solidFill>
                  <a:schemeClr val="tx1"/>
                </a:solidFill>
              </a:rPr>
              <a:t> </a:t>
            </a:r>
            <a:r>
              <a:rPr lang="ar-SA" sz="4500" dirty="0">
                <a:solidFill>
                  <a:schemeClr val="tx1"/>
                </a:solidFill>
              </a:rPr>
              <a:t>ع</a:t>
            </a:r>
            <a:r>
              <a:rPr lang="ar-LB" sz="4500" dirty="0">
                <a:solidFill>
                  <a:schemeClr val="tx1"/>
                </a:solidFill>
              </a:rPr>
              <a:t>َ</a:t>
            </a:r>
            <a:r>
              <a:rPr lang="ar-SA" sz="4500" dirty="0">
                <a:solidFill>
                  <a:schemeClr val="tx1"/>
                </a:solidFill>
              </a:rPr>
              <a:t>ن م</a:t>
            </a:r>
            <a:r>
              <a:rPr lang="ar-LB" sz="4500" dirty="0">
                <a:solidFill>
                  <a:schemeClr val="tx1"/>
                </a:solidFill>
              </a:rPr>
              <a:t>َ</a:t>
            </a:r>
            <a:r>
              <a:rPr lang="ar-SA" sz="4500" dirty="0">
                <a:solidFill>
                  <a:schemeClr val="tx1"/>
                </a:solidFill>
              </a:rPr>
              <a:t>واق</a:t>
            </a:r>
            <a:r>
              <a:rPr lang="ar-LB" sz="4500" dirty="0">
                <a:solidFill>
                  <a:schemeClr val="tx1"/>
                </a:solidFill>
              </a:rPr>
              <a:t>ِ</a:t>
            </a:r>
            <a:r>
              <a:rPr lang="ar-SA" sz="4500" dirty="0">
                <a:solidFill>
                  <a:schemeClr val="tx1"/>
                </a:solidFill>
              </a:rPr>
              <a:t>ف م</a:t>
            </a:r>
            <a:r>
              <a:rPr lang="ar-LB" sz="4500" dirty="0">
                <a:solidFill>
                  <a:schemeClr val="tx1"/>
                </a:solidFill>
              </a:rPr>
              <a:t>ِ</a:t>
            </a:r>
            <a:r>
              <a:rPr lang="ar-SA" sz="4500" dirty="0">
                <a:solidFill>
                  <a:schemeClr val="tx1"/>
                </a:solidFill>
              </a:rPr>
              <a:t>تش</a:t>
            </a:r>
            <a:r>
              <a:rPr lang="ar-LB" sz="4500" dirty="0">
                <a:solidFill>
                  <a:schemeClr val="tx1"/>
                </a:solidFill>
              </a:rPr>
              <a:t>َ</a:t>
            </a:r>
            <a:r>
              <a:rPr lang="ar-SA" sz="4500" dirty="0">
                <a:solidFill>
                  <a:schemeClr val="tx1"/>
                </a:solidFill>
              </a:rPr>
              <a:t>ع</a:t>
            </a:r>
            <a:r>
              <a:rPr lang="ar-LB" sz="4500" dirty="0">
                <a:solidFill>
                  <a:schemeClr val="tx1"/>
                </a:solidFill>
              </a:rPr>
              <a:t>ّ</a:t>
            </a:r>
            <a:r>
              <a:rPr lang="ar-SA" sz="4500" dirty="0">
                <a:solidFill>
                  <a:schemeClr val="tx1"/>
                </a:solidFill>
              </a:rPr>
              <a:t>ب</a:t>
            </a:r>
            <a:r>
              <a:rPr lang="ar-LB" sz="4500" dirty="0">
                <a:solidFill>
                  <a:schemeClr val="tx1"/>
                </a:solidFill>
              </a:rPr>
              <a:t>ِ</a:t>
            </a:r>
            <a:r>
              <a:rPr lang="ar-SA" sz="4500" dirty="0">
                <a:solidFill>
                  <a:schemeClr val="tx1"/>
                </a:solidFill>
              </a:rPr>
              <a:t>ة</a:t>
            </a:r>
            <a:r>
              <a:rPr lang="en-US" sz="4500" dirty="0">
                <a:solidFill>
                  <a:schemeClr val="tx1"/>
                </a:solidFill>
              </a:rPr>
              <a:t>.</a:t>
            </a:r>
          </a:p>
          <a:p>
            <a:pPr algn="ctr" rtl="1"/>
            <a:r>
              <a:rPr lang="en-US" sz="4500" dirty="0">
                <a:solidFill>
                  <a:schemeClr val="tx1"/>
                </a:solidFill>
              </a:rPr>
              <a:t>     </a:t>
            </a:r>
            <a:r>
              <a:rPr lang="ar-LB" sz="4500" dirty="0">
                <a:solidFill>
                  <a:schemeClr val="tx1"/>
                </a:solidFill>
              </a:rPr>
              <a:t>-</a:t>
            </a:r>
            <a:r>
              <a:rPr lang="ar-SA" sz="4500" b="1" dirty="0">
                <a:solidFill>
                  <a:srgbClr val="7030A0"/>
                </a:solidFill>
              </a:rPr>
              <a:t>عَلّ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مَ يَسوعُ ب</a:t>
            </a:r>
            <a:r>
              <a:rPr lang="ar-LB" sz="4500" b="1" dirty="0">
                <a:solidFill>
                  <a:srgbClr val="7030A0"/>
                </a:solidFill>
              </a:rPr>
              <a:t>ِ</a:t>
            </a:r>
            <a:r>
              <a:rPr lang="ar-SA" sz="4500" b="1" dirty="0">
                <a:solidFill>
                  <a:srgbClr val="7030A0"/>
                </a:solidFill>
              </a:rPr>
              <a:t>الأمثالِ «ف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أ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عل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نَ ما كانَ خَف</a:t>
            </a:r>
            <a:r>
              <a:rPr lang="ar-LB" sz="4500" b="1" dirty="0">
                <a:solidFill>
                  <a:srgbClr val="7030A0"/>
                </a:solidFill>
              </a:rPr>
              <a:t>ِ</a:t>
            </a:r>
            <a:r>
              <a:rPr lang="ar-SA" sz="4500" b="1" dirty="0">
                <a:solidFill>
                  <a:srgbClr val="7030A0"/>
                </a:solidFill>
              </a:rPr>
              <a:t>يًّا م</a:t>
            </a:r>
            <a:r>
              <a:rPr lang="ar-LB" sz="4500" b="1" dirty="0">
                <a:solidFill>
                  <a:srgbClr val="7030A0"/>
                </a:solidFill>
              </a:rPr>
              <a:t>ُ</a:t>
            </a:r>
            <a:r>
              <a:rPr lang="ar-SA" sz="4500" b="1" dirty="0">
                <a:solidFill>
                  <a:srgbClr val="7030A0"/>
                </a:solidFill>
              </a:rPr>
              <a:t>نذُ إ</a:t>
            </a:r>
            <a:r>
              <a:rPr lang="ar-LB" sz="4500" b="1" dirty="0">
                <a:solidFill>
                  <a:srgbClr val="7030A0"/>
                </a:solidFill>
              </a:rPr>
              <a:t>ِ</a:t>
            </a:r>
            <a:r>
              <a:rPr lang="ar-SA" sz="4500" b="1" dirty="0">
                <a:solidFill>
                  <a:srgbClr val="7030A0"/>
                </a:solidFill>
              </a:rPr>
              <a:t>نشاءِ الع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الَم»</a:t>
            </a:r>
            <a:endParaRPr lang="fr-FR" sz="4500" b="1" dirty="0">
              <a:solidFill>
                <a:srgbClr val="7030A0"/>
              </a:solidFill>
            </a:endParaRPr>
          </a:p>
          <a:p>
            <a:pPr algn="ctr" rtl="1"/>
            <a:r>
              <a:rPr lang="ar-SA" sz="4500" b="1" dirty="0">
                <a:solidFill>
                  <a:srgbClr val="7030A0"/>
                </a:solidFill>
              </a:rPr>
              <a:t>(مت</a:t>
            </a:r>
            <a:r>
              <a:rPr lang="ar-LB" sz="4500" b="1" dirty="0">
                <a:solidFill>
                  <a:srgbClr val="7030A0"/>
                </a:solidFill>
              </a:rPr>
              <a:t>َ</a:t>
            </a:r>
            <a:r>
              <a:rPr lang="ar-SA" sz="4500" b="1" dirty="0">
                <a:solidFill>
                  <a:srgbClr val="7030A0"/>
                </a:solidFill>
              </a:rPr>
              <a:t>ّى 13/35)</a:t>
            </a:r>
            <a:r>
              <a:rPr lang="en-US" sz="4000" b="1" dirty="0">
                <a:solidFill>
                  <a:srgbClr val="7030A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69431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19955" y="216569"/>
            <a:ext cx="6160829" cy="4655877"/>
          </a:xfrm>
          <a:prstGeom prst="cloudCallout">
            <a:avLst>
              <a:gd name="adj1" fmla="val -67617"/>
              <a:gd name="adj2" fmla="val -42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وهَلَّق بَدّي ياكُن تِقروا بِتَمَعُّن هَالأَمثال الأَربَعَة يَلّي عَطاها يَسوع</a:t>
            </a:r>
          </a:p>
        </p:txBody>
      </p:sp>
      <p:pic>
        <p:nvPicPr>
          <p:cNvPr id="6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7" y="2707715"/>
            <a:ext cx="1440572" cy="353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7767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7638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4000" b="1" dirty="0"/>
              <a:t>وطَرَح علَيُن يسوع عدة أمثال عن الملكوت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3308927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691" y="609600"/>
            <a:ext cx="7840536" cy="5880401"/>
          </a:xfrm>
        </p:spPr>
      </p:pic>
      <p:sp>
        <p:nvSpPr>
          <p:cNvPr id="7" name="Cloud Callout 6"/>
          <p:cNvSpPr/>
          <p:nvPr/>
        </p:nvSpPr>
        <p:spPr>
          <a:xfrm>
            <a:off x="5617028" y="1044106"/>
            <a:ext cx="3108961" cy="5668886"/>
          </a:xfrm>
          <a:prstGeom prst="cloudCallout">
            <a:avLst>
              <a:gd name="adj1" fmla="val 47420"/>
              <a:gd name="adj2" fmla="val -594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مَلكوت السَّموات </a:t>
            </a:r>
            <a:r>
              <a:rPr lang="ar-LB" sz="2800" b="1" dirty="0" err="1">
                <a:solidFill>
                  <a:schemeClr val="tx1"/>
                </a:solidFill>
              </a:rPr>
              <a:t>بيتشَبَّه</a:t>
            </a:r>
            <a:r>
              <a:rPr lang="ar-LB" sz="2800" b="1" dirty="0">
                <a:solidFill>
                  <a:schemeClr val="tx1"/>
                </a:solidFill>
              </a:rPr>
              <a:t> لَ حَبِّة خَردَل زَرَعا رجّال </a:t>
            </a:r>
            <a:r>
              <a:rPr lang="ar-LB" sz="2800" b="1" dirty="0" err="1">
                <a:solidFill>
                  <a:schemeClr val="tx1"/>
                </a:solidFill>
              </a:rPr>
              <a:t>بْحَقلو</a:t>
            </a:r>
            <a:r>
              <a:rPr lang="ar-LB" sz="2800" b="1" dirty="0">
                <a:solidFill>
                  <a:schemeClr val="tx1"/>
                </a:solidFill>
              </a:rPr>
              <a:t>، وبِالرِّغم مِن إِنّا أَزغَر بِزري بَين البدار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751134" y="255657"/>
            <a:ext cx="462565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4000" b="1" dirty="0">
                <a:solidFill>
                  <a:srgbClr val="7030A0"/>
                </a:solidFill>
              </a:rPr>
              <a:t>مثَل حَبِّة الخَردَل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6676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6" y="62411"/>
            <a:ext cx="9026434" cy="6795589"/>
          </a:xfrm>
        </p:spPr>
      </p:pic>
      <p:sp>
        <p:nvSpPr>
          <p:cNvPr id="5" name="Cloud Callout 4"/>
          <p:cNvSpPr/>
          <p:nvPr/>
        </p:nvSpPr>
        <p:spPr>
          <a:xfrm>
            <a:off x="2116183" y="4088673"/>
            <a:ext cx="6400800" cy="2769327"/>
          </a:xfrm>
          <a:prstGeom prst="cloudCallout">
            <a:avLst>
              <a:gd name="adj1" fmla="val 44065"/>
              <a:gd name="adj2" fmla="val -780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chemeClr val="tx1"/>
                </a:solidFill>
              </a:rPr>
              <a:t>بس تفَرِّخ بتكبر  </a:t>
            </a:r>
            <a:r>
              <a:rPr lang="ar-LB" sz="2800" b="1" dirty="0" err="1">
                <a:solidFill>
                  <a:schemeClr val="tx1"/>
                </a:solidFill>
              </a:rPr>
              <a:t>وبِتْصير</a:t>
            </a:r>
            <a:r>
              <a:rPr lang="ar-LB" sz="2800" b="1" dirty="0">
                <a:solidFill>
                  <a:schemeClr val="tx1"/>
                </a:solidFill>
              </a:rPr>
              <a:t> شَجرا، </a:t>
            </a:r>
            <a:r>
              <a:rPr lang="ar-LB" sz="2800" b="1" dirty="0" err="1">
                <a:solidFill>
                  <a:schemeClr val="tx1"/>
                </a:solidFill>
              </a:rPr>
              <a:t>وبيصيرو</a:t>
            </a:r>
            <a:r>
              <a:rPr lang="ar-LB" sz="2800" b="1" dirty="0">
                <a:solidFill>
                  <a:schemeClr val="tx1"/>
                </a:solidFill>
              </a:rPr>
              <a:t> يِجو عصافير </a:t>
            </a:r>
            <a:r>
              <a:rPr lang="ar-LB" sz="2800" b="1" dirty="0" err="1">
                <a:solidFill>
                  <a:schemeClr val="tx1"/>
                </a:solidFill>
              </a:rPr>
              <a:t>السَّما</a:t>
            </a:r>
            <a:r>
              <a:rPr lang="ar-LB" sz="2800" b="1" dirty="0">
                <a:solidFill>
                  <a:schemeClr val="tx1"/>
                </a:solidFill>
              </a:rPr>
              <a:t> </a:t>
            </a:r>
            <a:r>
              <a:rPr lang="ar-LB" sz="2800" b="1" dirty="0" err="1">
                <a:solidFill>
                  <a:schemeClr val="tx1"/>
                </a:solidFill>
              </a:rPr>
              <a:t>يَعمْلو</a:t>
            </a:r>
            <a:r>
              <a:rPr lang="ar-LB" sz="2800" b="1" dirty="0">
                <a:solidFill>
                  <a:schemeClr val="tx1"/>
                </a:solidFill>
              </a:rPr>
              <a:t> عشوش بَين أغصانها</a:t>
            </a:r>
            <a:r>
              <a:rPr lang="ar-LB" b="1" dirty="0">
                <a:solidFill>
                  <a:schemeClr val="tx1"/>
                </a:solidFill>
              </a:rPr>
              <a:t>. </a:t>
            </a:r>
          </a:p>
          <a:p>
            <a:pPr algn="ctr" rtl="1"/>
            <a:r>
              <a:rPr lang="ar-LB" b="1" dirty="0">
                <a:solidFill>
                  <a:srgbClr val="7030A0"/>
                </a:solidFill>
              </a:rPr>
              <a:t>(متى 13/31-32)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1308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975" y="117566"/>
            <a:ext cx="3450044" cy="104880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b="1" dirty="0">
                <a:solidFill>
                  <a:srgbClr val="C00000"/>
                </a:solidFill>
              </a:rPr>
              <a:t>مَثَل الخَميرة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4148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Scan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29472" y="73959"/>
            <a:ext cx="5485056" cy="67100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106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05" y="143691"/>
            <a:ext cx="8808592" cy="679366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713287" y="809896"/>
            <a:ext cx="35008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LB" sz="4000" b="1" dirty="0"/>
              <a:t>مَلَكوت السَّموات </a:t>
            </a:r>
            <a:r>
              <a:rPr lang="ar-LB" sz="4000" b="1" dirty="0" err="1"/>
              <a:t>بيِتشَبَّه</a:t>
            </a:r>
            <a:r>
              <a:rPr lang="ar-LB" sz="4000" b="1" dirty="0"/>
              <a:t> لَ خَميري، أَخَدِتا مَرا حَطِّتا بِتلات كَيلات طحين، </a:t>
            </a:r>
            <a:r>
              <a:rPr lang="ar-LB" sz="4000" b="1" dirty="0">
                <a:solidFill>
                  <a:srgbClr val="C00000"/>
                </a:solidFill>
              </a:rPr>
              <a:t>وخَمَّرِت </a:t>
            </a:r>
            <a:r>
              <a:rPr lang="ar-LB" sz="4000" b="1" dirty="0" err="1">
                <a:solidFill>
                  <a:srgbClr val="C00000"/>
                </a:solidFill>
              </a:rPr>
              <a:t>العَجِني</a:t>
            </a:r>
            <a:r>
              <a:rPr lang="ar-LB" sz="4000" b="1" dirty="0">
                <a:solidFill>
                  <a:srgbClr val="C00000"/>
                </a:solidFill>
              </a:rPr>
              <a:t> كِلاّ</a:t>
            </a:r>
            <a:r>
              <a:rPr lang="ar-LB" sz="4000" b="1" dirty="0"/>
              <a:t>. 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441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0" y="-1"/>
            <a:ext cx="9144000" cy="6858001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dirty="0">
                <a:solidFill>
                  <a:schemeClr val="tx1"/>
                </a:solidFill>
              </a:rPr>
              <a:t>كِلّ هَالإِشيا حِكالُن عَنّا </a:t>
            </a:r>
          </a:p>
          <a:p>
            <a:pPr algn="ctr" rtl="1"/>
            <a:r>
              <a:rPr lang="ar-LB" sz="4000" dirty="0">
                <a:solidFill>
                  <a:schemeClr val="tx1"/>
                </a:solidFill>
              </a:rPr>
              <a:t>يَسوع بِالأَمتال، وبِغَير الأَمتال ما كان يحكيلُن، تَ يصير مِتل مَ نقال بِواسِطِة النَّبِيّ: بفتَح تِمّي تَ إِحكي بِالأمتال، وإِعلُن اللّي كان بَعدو مِخفي مِن بِدايِة العالم.</a:t>
            </a:r>
            <a:endParaRPr lang="fr-FR" sz="4000" dirty="0"/>
          </a:p>
          <a:p>
            <a:pPr algn="ctr" rtl="1"/>
            <a:endParaRPr lang="ar-LB" sz="4000" dirty="0">
              <a:solidFill>
                <a:srgbClr val="C00000"/>
              </a:solidFill>
            </a:endParaRPr>
          </a:p>
          <a:p>
            <a:pPr algn="ctr" rtl="1"/>
            <a:r>
              <a:rPr lang="ar-LB" sz="4000" dirty="0">
                <a:solidFill>
                  <a:srgbClr val="C00000"/>
                </a:solidFill>
              </a:rPr>
              <a:t>(متى 13/33-35)</a:t>
            </a:r>
            <a:endParaRPr lang="en-US" sz="4000" dirty="0">
              <a:solidFill>
                <a:srgbClr val="C00000"/>
              </a:solidFill>
            </a:endParaRPr>
          </a:p>
          <a:p>
            <a:pPr algn="ctr" rtl="1"/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endParaRPr lang="en-US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222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1" y="1476165"/>
            <a:ext cx="7175782" cy="5381835"/>
          </a:xfrm>
        </p:spPr>
      </p:pic>
      <p:sp>
        <p:nvSpPr>
          <p:cNvPr id="5" name="Rectangle 4"/>
          <p:cNvSpPr/>
          <p:nvPr/>
        </p:nvSpPr>
        <p:spPr>
          <a:xfrm>
            <a:off x="1474918" y="858217"/>
            <a:ext cx="4887877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algn="ctr" rtl="1"/>
            <a:r>
              <a:rPr lang="ar-LB" sz="4400" b="1" dirty="0">
                <a:solidFill>
                  <a:srgbClr val="C00000"/>
                </a:solidFill>
              </a:rPr>
              <a:t>مَثَل الكَنز واللّؤلُؤة</a:t>
            </a:r>
            <a:endParaRPr lang="en-US" sz="4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044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771" y="2358365"/>
            <a:ext cx="6779622" cy="471242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43691" y="111596"/>
            <a:ext cx="9287692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LB" sz="2800" dirty="0"/>
              <a:t>ملَكوت </a:t>
            </a:r>
            <a:r>
              <a:rPr lang="ar-LB" sz="2800" dirty="0" err="1"/>
              <a:t>السَّما</a:t>
            </a:r>
            <a:r>
              <a:rPr lang="ar-LB" sz="2800" dirty="0"/>
              <a:t> </a:t>
            </a:r>
            <a:r>
              <a:rPr lang="ar-LB" sz="2800" dirty="0" err="1"/>
              <a:t>بيِتشَبَّه</a:t>
            </a:r>
            <a:r>
              <a:rPr lang="ar-LB" sz="2800" dirty="0"/>
              <a:t> لَ كَنز كان مَطموم بِالحَقل، لاقاه رِجَّال ورِجِع </a:t>
            </a:r>
            <a:r>
              <a:rPr lang="ar-LB" sz="2800" dirty="0" err="1"/>
              <a:t>طَمّو</a:t>
            </a:r>
            <a:r>
              <a:rPr lang="ar-LB" sz="2800" dirty="0"/>
              <a:t>. </a:t>
            </a:r>
            <a:r>
              <a:rPr lang="ar-LB" sz="2800" dirty="0">
                <a:solidFill>
                  <a:srgbClr val="C00000"/>
                </a:solidFill>
              </a:rPr>
              <a:t>ومِن كِتر فَرَحو راح باع كِلّ </a:t>
            </a:r>
            <a:r>
              <a:rPr lang="ar-LB" sz="2800" dirty="0" err="1">
                <a:solidFill>
                  <a:srgbClr val="C00000"/>
                </a:solidFill>
              </a:rPr>
              <a:t>شي</a:t>
            </a:r>
            <a:r>
              <a:rPr lang="ar-LB" sz="2800" dirty="0">
                <a:solidFill>
                  <a:srgbClr val="C00000"/>
                </a:solidFill>
              </a:rPr>
              <a:t> </a:t>
            </a:r>
            <a:r>
              <a:rPr lang="ar-LB" sz="2800" dirty="0" err="1">
                <a:solidFill>
                  <a:srgbClr val="C00000"/>
                </a:solidFill>
              </a:rPr>
              <a:t>عندو</a:t>
            </a:r>
            <a:r>
              <a:rPr lang="ar-LB" sz="2800" dirty="0">
                <a:solidFill>
                  <a:srgbClr val="C00000"/>
                </a:solidFill>
              </a:rPr>
              <a:t> وشتَرا الحَقل</a:t>
            </a:r>
            <a:r>
              <a:rPr lang="ar-LB" sz="2800" dirty="0"/>
              <a:t>. وَمَلَكوت </a:t>
            </a:r>
            <a:r>
              <a:rPr lang="ar-LB" sz="2800" dirty="0" err="1"/>
              <a:t>السَّما</a:t>
            </a:r>
            <a:r>
              <a:rPr lang="ar-LB" sz="2800" dirty="0"/>
              <a:t> </a:t>
            </a:r>
            <a:r>
              <a:rPr lang="ar-LB" sz="2800" dirty="0" err="1"/>
              <a:t>بيِتشَبَّه</a:t>
            </a:r>
            <a:r>
              <a:rPr lang="ar-LB" sz="2800" dirty="0"/>
              <a:t> كَمان لَ تاجِر عَمّ يفَتِّش عَن أَحلا حَبِّة لولو، ولَمَّن لِقي </a:t>
            </a:r>
            <a:r>
              <a:rPr lang="ar-LB" sz="2800" dirty="0" err="1"/>
              <a:t>اللولايي</a:t>
            </a:r>
            <a:r>
              <a:rPr lang="ar-LB" sz="2800" dirty="0"/>
              <a:t> غالية، </a:t>
            </a:r>
          </a:p>
          <a:p>
            <a:pPr algn="ctr" rtl="1"/>
            <a:r>
              <a:rPr lang="ar-LB" sz="2800" dirty="0"/>
              <a:t>راح باع كِلّ </a:t>
            </a:r>
            <a:r>
              <a:rPr lang="ar-LB" sz="2800" dirty="0" err="1"/>
              <a:t>شي</a:t>
            </a:r>
            <a:r>
              <a:rPr lang="ar-LB" sz="2800" dirty="0"/>
              <a:t> </a:t>
            </a:r>
            <a:r>
              <a:rPr lang="ar-LB" sz="2800" dirty="0" err="1"/>
              <a:t>عِندو</a:t>
            </a:r>
            <a:r>
              <a:rPr lang="ar-LB" sz="2800" dirty="0"/>
              <a:t> وشتَراها.</a:t>
            </a:r>
            <a:r>
              <a:rPr lang="ar-LB" b="1" dirty="0">
                <a:solidFill>
                  <a:srgbClr val="7030A0"/>
                </a:solidFill>
              </a:rPr>
              <a:t>(متّى 13/44-46)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310806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65920" cy="6949440"/>
          </a:xfrm>
        </p:spPr>
      </p:pic>
      <p:sp>
        <p:nvSpPr>
          <p:cNvPr id="5" name="Rectangle 4"/>
          <p:cNvSpPr/>
          <p:nvPr/>
        </p:nvSpPr>
        <p:spPr>
          <a:xfrm>
            <a:off x="4188881" y="3885922"/>
            <a:ext cx="209865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مَثَل</a:t>
            </a:r>
          </a:p>
          <a:p>
            <a:pPr algn="ctr" rtl="1"/>
            <a:r>
              <a:rPr lang="ar-LB" sz="4000" b="1" dirty="0">
                <a:solidFill>
                  <a:srgbClr val="C00000"/>
                </a:solidFill>
              </a:rPr>
              <a:t> الشَّبَكة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5792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13339" y="169205"/>
            <a:ext cx="72368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600" dirty="0"/>
              <a:t>ومَلَكوت </a:t>
            </a:r>
            <a:r>
              <a:rPr lang="ar-LB" sz="2600" dirty="0" err="1"/>
              <a:t>السَّما</a:t>
            </a:r>
            <a:r>
              <a:rPr lang="ar-LB" sz="2600" dirty="0"/>
              <a:t> </a:t>
            </a:r>
            <a:r>
              <a:rPr lang="ar-LB" sz="2600" dirty="0" err="1"/>
              <a:t>بيتشَبَّه</a:t>
            </a:r>
            <a:r>
              <a:rPr lang="ar-LB" sz="2600" dirty="0"/>
              <a:t> كَمان لَ شَبكي </a:t>
            </a:r>
            <a:r>
              <a:rPr lang="ar-LB" sz="2600" dirty="0" err="1"/>
              <a:t>نزَتِّت</a:t>
            </a:r>
            <a:r>
              <a:rPr lang="ar-LB" sz="2600" dirty="0"/>
              <a:t> بِالبَحر، عِلِق فِيا مِن كِلّ أَنواع السّمك. وبَس نتَلِت سَحَبوها عَ الشطّ، </a:t>
            </a:r>
            <a:r>
              <a:rPr lang="ar-LB" sz="2600" dirty="0" err="1"/>
              <a:t>وقَعَدو</a:t>
            </a:r>
            <a:r>
              <a:rPr lang="ar-LB" sz="2600" dirty="0"/>
              <a:t> يعَبّو السَّمَك المليح </a:t>
            </a:r>
            <a:endParaRPr lang="en-US" sz="2600" dirty="0"/>
          </a:p>
          <a:p>
            <a:pPr algn="ctr" rtl="1"/>
            <a:r>
              <a:rPr lang="ar-LB" sz="2600" dirty="0"/>
              <a:t>بِالسِّلال، والمِش مليح كَبّوه</a:t>
            </a:r>
            <a:endParaRPr lang="en-US" sz="2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8933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560320" y="6096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LB" sz="4000" b="1" dirty="0"/>
              <a:t>وهيك بَدّو يصير بِنِهايِة العالَم: رَح يِجو </a:t>
            </a:r>
            <a:r>
              <a:rPr lang="ar-LB" sz="4000" b="1" dirty="0" err="1"/>
              <a:t>المَلايكي</a:t>
            </a:r>
            <a:r>
              <a:rPr lang="ar-LB" sz="4000" b="1" dirty="0"/>
              <a:t> </a:t>
            </a:r>
            <a:r>
              <a:rPr lang="ar-LB" sz="4000" b="1" dirty="0" err="1"/>
              <a:t>يِفِصْلو</a:t>
            </a:r>
            <a:r>
              <a:rPr lang="ar-LB" sz="4000" b="1" dirty="0"/>
              <a:t> الأَشرار عَن الأَبرار، </a:t>
            </a:r>
            <a:r>
              <a:rPr lang="ar-LB" sz="4000" b="1" dirty="0" err="1"/>
              <a:t>يزِتُوّون</a:t>
            </a:r>
            <a:r>
              <a:rPr lang="ar-LB" sz="4000" b="1" dirty="0"/>
              <a:t> بِ أتون النَّار. وهَونيك رَح يكون البِكي وَالطَّقطَقة بِالسّنان</a:t>
            </a:r>
            <a:r>
              <a:rPr lang="ar-LB" b="1" dirty="0">
                <a:solidFill>
                  <a:srgbClr val="7030A0"/>
                </a:solidFill>
              </a:rPr>
              <a:t>.</a:t>
            </a:r>
            <a:endParaRPr lang="fr-FR" b="1" dirty="0">
              <a:solidFill>
                <a:srgbClr val="7030A0"/>
              </a:solidFill>
            </a:endParaRPr>
          </a:p>
          <a:p>
            <a:pPr algn="ctr" rtl="1"/>
            <a:r>
              <a:rPr lang="ar-LB" b="1" dirty="0">
                <a:solidFill>
                  <a:srgbClr val="C00000"/>
                </a:solidFill>
              </a:rPr>
              <a:t>(متى 13/47-50)</a:t>
            </a:r>
            <a:endParaRPr lang="en-US" b="1" dirty="0">
              <a:solidFill>
                <a:srgbClr val="C00000"/>
              </a:solidFill>
            </a:endParaRPr>
          </a:p>
          <a:p>
            <a:pPr algn="ctr" rtl="1"/>
            <a:r>
              <a:rPr lang="ar-LB" b="1" dirty="0"/>
              <a:t> 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9814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3122395" y="121920"/>
            <a:ext cx="5424208" cy="4083019"/>
          </a:xfrm>
          <a:prstGeom prst="cloudCallout">
            <a:avLst>
              <a:gd name="adj1" fmla="val -81977"/>
              <a:gd name="adj2" fmla="val 1644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مِن بَعد ما تعَمَّقْتو بِهَالأَمتال، عَبّوا هَالجَدوَل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121" y="2804242"/>
            <a:ext cx="1653181" cy="4053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74631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711708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9213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00375"/>
            <a:ext cx="8757859" cy="16001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85850"/>
            <a:ext cx="7047884" cy="18954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3192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9021" y="930399"/>
            <a:ext cx="3227294" cy="1203768"/>
          </a:xfrm>
        </p:spPr>
        <p:txBody>
          <a:bodyPr>
            <a:normAutofit/>
          </a:bodyPr>
          <a:lstStyle/>
          <a:p>
            <a:pPr rtl="1"/>
            <a:r>
              <a:rPr lang="ar-LB" dirty="0"/>
              <a:t>اللِّقاءُ الرَّابِع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91991" y="4638564"/>
            <a:ext cx="8509318" cy="1808340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rgbClr val="C00000"/>
                </a:solidFill>
              </a:rPr>
              <a:t>مَثَلُ مَلَكوتِ السَّماوات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610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429500" cy="2714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606040"/>
            <a:ext cx="9144000" cy="345948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12130" y="2944090"/>
            <a:ext cx="16230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زَرعَها رَجُل، نَمَت، صارَتْ شَجَرة، عشَّشَتْ في أغْصانِها طُيورُ السَّماء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37610" y="2917765"/>
            <a:ext cx="17030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أخذَتها امرأة، وَضَعَتْها في 3 مَكاييل مِنَ الدّ</a:t>
            </a:r>
            <a:r>
              <a:rPr lang="ar-LB" sz="2400" dirty="0"/>
              <a:t>َ</a:t>
            </a:r>
            <a:r>
              <a:rPr lang="ar-SA" sz="2400" dirty="0"/>
              <a:t>قيق، اخْتَمَرتْ كُلُ</a:t>
            </a:r>
            <a:r>
              <a:rPr lang="ar-LB" sz="2400" dirty="0"/>
              <a:t>ّ</a:t>
            </a:r>
            <a:r>
              <a:rPr lang="ar-SA" sz="2400" dirty="0"/>
              <a:t>ها</a:t>
            </a:r>
            <a:r>
              <a:rPr lang="en-US" sz="24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4510" y="2773681"/>
            <a:ext cx="1954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أُلْقِيَت في البَحر، جَمَعَتْ، امْتَلأت،  سَحَب</a:t>
            </a:r>
            <a:r>
              <a:rPr lang="ar-LB" sz="2400" dirty="0"/>
              <a:t>َ</a:t>
            </a:r>
            <a:r>
              <a:rPr lang="ar-SA" sz="2400" dirty="0"/>
              <a:t>ها الصيَّادُونَ، أفرَغُوا ما فيْها، فرَزوا، جَمعوا الطّ</a:t>
            </a:r>
            <a:r>
              <a:rPr lang="ar-LB" sz="2400" dirty="0"/>
              <a:t>َ</a:t>
            </a:r>
            <a:r>
              <a:rPr lang="ar-SA" sz="2400" dirty="0"/>
              <a:t>ي</a:t>
            </a:r>
            <a:r>
              <a:rPr lang="ar-LB" sz="2400" dirty="0"/>
              <a:t>ِّ</a:t>
            </a:r>
            <a:r>
              <a:rPr lang="ar-SA" sz="2400" dirty="0"/>
              <a:t>بَ، طَرَحوا الخَبيثَ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910840"/>
            <a:ext cx="18973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و</a:t>
            </a:r>
            <a:r>
              <a:rPr lang="ar-LB" sz="2400" dirty="0"/>
              <a:t>َ</a:t>
            </a:r>
            <a:r>
              <a:rPr lang="ar-SA" sz="2400" dirty="0"/>
              <a:t>ج</a:t>
            </a:r>
            <a:r>
              <a:rPr lang="ar-LB" sz="2400" dirty="0"/>
              <a:t>َ</a:t>
            </a:r>
            <a:r>
              <a:rPr lang="ar-SA" sz="2400" dirty="0"/>
              <a:t>دَها التّ</a:t>
            </a:r>
            <a:r>
              <a:rPr lang="ar-LB" sz="2400" dirty="0"/>
              <a:t>َ</a:t>
            </a:r>
            <a:r>
              <a:rPr lang="ar-SA" sz="2400" dirty="0"/>
              <a:t>اج</a:t>
            </a:r>
            <a:r>
              <a:rPr lang="ar-LB" sz="2400" dirty="0"/>
              <a:t>ِ</a:t>
            </a:r>
            <a:r>
              <a:rPr lang="ar-SA" sz="2400" dirty="0"/>
              <a:t>ر، باعَ ما عِندَه، اشْتَرى اللّؤلؤة، و</a:t>
            </a:r>
            <a:r>
              <a:rPr lang="ar-LB" sz="2400" dirty="0"/>
              <a:t>َ</a:t>
            </a:r>
            <a:r>
              <a:rPr lang="ar-SA" sz="2400" dirty="0"/>
              <a:t>ج</a:t>
            </a:r>
            <a:r>
              <a:rPr lang="ar-LB" sz="2400" dirty="0"/>
              <a:t>َ</a:t>
            </a:r>
            <a:r>
              <a:rPr lang="ar-SA" sz="2400" dirty="0"/>
              <a:t>دَ الكَنز، باعَ ما ع</a:t>
            </a:r>
            <a:r>
              <a:rPr lang="ar-LB" sz="2400" dirty="0"/>
              <a:t>ِ</a:t>
            </a:r>
            <a:r>
              <a:rPr lang="ar-SA" sz="2400" dirty="0"/>
              <a:t>ندَه، اشْتَرَى الحَقل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220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189470" cy="24094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5040"/>
            <a:ext cx="9144000" cy="46329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7912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25040"/>
            <a:ext cx="9144000" cy="4632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429500" cy="3049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2941320"/>
            <a:ext cx="1794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يُبيّنُ التّفاوُتَ الكَبيرَ بينَ بدايةِ الملَكوتِ المُتواضِعَة واكتِماله</a:t>
            </a:r>
            <a:r>
              <a:rPr lang="ar-LB" sz="2400" dirty="0"/>
              <a:t>ِ</a:t>
            </a:r>
            <a:r>
              <a:rPr lang="ar-SA" sz="2400" dirty="0"/>
              <a:t> المُدهِش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9030" y="2819400"/>
            <a:ext cx="19202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يُبي</a:t>
            </a:r>
            <a:r>
              <a:rPr lang="ar-LB" sz="2400" dirty="0"/>
              <a:t>ِّ</a:t>
            </a:r>
            <a:r>
              <a:rPr lang="ar-SA" sz="2400" dirty="0"/>
              <a:t>نُ التّ</a:t>
            </a:r>
            <a:r>
              <a:rPr lang="ar-LB" sz="2400" dirty="0"/>
              <a:t>َ</a:t>
            </a:r>
            <a:r>
              <a:rPr lang="ar-SA" sz="2400" dirty="0"/>
              <a:t>فاوُتَ الكَبيرَ بَينَ الضّ</a:t>
            </a:r>
            <a:r>
              <a:rPr lang="ar-LB" sz="2400" dirty="0"/>
              <a:t>ُ</a:t>
            </a:r>
            <a:r>
              <a:rPr lang="ar-SA" sz="2400" dirty="0"/>
              <a:t>عفِ الظَّاه</a:t>
            </a:r>
            <a:r>
              <a:rPr lang="ar-LB" sz="2400" dirty="0"/>
              <a:t>ِ</a:t>
            </a:r>
            <a:r>
              <a:rPr lang="ar-SA" sz="2400" dirty="0"/>
              <a:t>رِ في الّذينَ يَعمَلونَ لِلْمَلَكوتِ وَالقُوَّةِ الّتي تَتَجلَّى في أعْمالِهِم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17370" y="2910841"/>
            <a:ext cx="19545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يَعني أنَّ الملكوتَ لا يَقبَلُ  إلاّ الجَديرينَ بِه. ولا بُدَّ م</a:t>
            </a:r>
            <a:r>
              <a:rPr lang="ar-LB" sz="2400" dirty="0"/>
              <a:t>ِ</a:t>
            </a:r>
            <a:r>
              <a:rPr lang="ar-SA" sz="2400" dirty="0"/>
              <a:t>ن</a:t>
            </a:r>
            <a:r>
              <a:rPr lang="ar-LB" sz="2400" dirty="0"/>
              <a:t>َ</a:t>
            </a:r>
            <a:r>
              <a:rPr lang="ar-SA" sz="2400" dirty="0"/>
              <a:t> الفَصْلِ بينَ مَن يَصْلُحُ ل</a:t>
            </a:r>
            <a:r>
              <a:rPr lang="ar-LB" sz="2400" dirty="0"/>
              <a:t>ِ</a:t>
            </a:r>
            <a:r>
              <a:rPr lang="ar-SA" sz="2400" dirty="0"/>
              <a:t>لمَل</a:t>
            </a:r>
            <a:r>
              <a:rPr lang="ar-LB" sz="2400" dirty="0"/>
              <a:t>َ</a:t>
            </a:r>
            <a:r>
              <a:rPr lang="ar-SA" sz="2400" dirty="0"/>
              <a:t>كوتِ ومَنْ لا يَصلُحُ لَه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017520"/>
            <a:ext cx="1897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إنَّ للمَلَكوتِ عِنْدَ الّذينَ عَرَفوهُ عَلى حَقيقَت</a:t>
            </a:r>
            <a:r>
              <a:rPr lang="ar-LB" sz="2400" dirty="0"/>
              <a:t>ِ</a:t>
            </a:r>
            <a:r>
              <a:rPr lang="ar-SA" sz="2400" dirty="0"/>
              <a:t>ه</a:t>
            </a:r>
            <a:r>
              <a:rPr lang="ar-LB" sz="2400" dirty="0"/>
              <a:t>ِ</a:t>
            </a:r>
            <a:r>
              <a:rPr lang="ar-SA" sz="2400" dirty="0"/>
              <a:t> قيمَةً تَجعَلُه</a:t>
            </a:r>
            <a:r>
              <a:rPr lang="ar-LB" sz="2400" dirty="0"/>
              <a:t>ُ</a:t>
            </a:r>
            <a:r>
              <a:rPr lang="ar-SA" sz="2400" dirty="0"/>
              <a:t>م يُض</a:t>
            </a:r>
            <a:r>
              <a:rPr lang="ar-LB" sz="2400" dirty="0"/>
              <a:t>َ</a:t>
            </a:r>
            <a:r>
              <a:rPr lang="ar-SA" sz="2400" dirty="0"/>
              <a:t>حُّونَ بِكُلِّ شَيءٍ م</a:t>
            </a:r>
            <a:r>
              <a:rPr lang="ar-LB" sz="2400" dirty="0"/>
              <a:t>ِ</a:t>
            </a:r>
            <a:r>
              <a:rPr lang="ar-SA" sz="2400" dirty="0"/>
              <a:t>ن دُونِ تَردُّد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3208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189470" cy="2409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1440" y="2212848"/>
            <a:ext cx="9144000" cy="4645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72232743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30" y="2212848"/>
            <a:ext cx="9144000" cy="4645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429500" cy="2668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43550" y="2941321"/>
            <a:ext cx="1794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يَبْدأُ مُتواضِعًا ويُدهِشُ باكتِمالِهِ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9030" y="2819401"/>
            <a:ext cx="192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ضُعفُ العاملينَ</a:t>
            </a:r>
            <a:endParaRPr lang="ar-LB" sz="2400" dirty="0"/>
          </a:p>
          <a:p>
            <a:pPr algn="ctr" rtl="1"/>
            <a:r>
              <a:rPr lang="ar-SA" sz="2400" dirty="0"/>
              <a:t> لَه وقُوَّة</a:t>
            </a:r>
            <a:r>
              <a:rPr lang="ar-LB" sz="2400" dirty="0"/>
              <a:t>ُ</a:t>
            </a:r>
            <a:r>
              <a:rPr lang="ar-SA" sz="2400" dirty="0"/>
              <a:t> أعم</a:t>
            </a:r>
            <a:r>
              <a:rPr lang="ar-LB" sz="2400" dirty="0"/>
              <a:t>َ</a:t>
            </a:r>
            <a:r>
              <a:rPr lang="ar-SA" sz="2400" dirty="0"/>
              <a:t>الِهِم</a:t>
            </a:r>
            <a:r>
              <a:rPr lang="en-US" sz="2400" dirty="0"/>
              <a:t>.</a:t>
            </a:r>
          </a:p>
          <a:p>
            <a:pPr algn="ctr" rtl="1"/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17370" y="2910841"/>
            <a:ext cx="1954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لا يَقبَلُ</a:t>
            </a:r>
            <a:endParaRPr lang="ar-LB" sz="2400" dirty="0"/>
          </a:p>
          <a:p>
            <a:pPr algn="ctr" rtl="1"/>
            <a:r>
              <a:rPr lang="ar-SA" sz="2400" dirty="0"/>
              <a:t> إلاَّ الج</a:t>
            </a:r>
            <a:r>
              <a:rPr lang="ar-LB" sz="2400" dirty="0"/>
              <a:t>َ</a:t>
            </a:r>
            <a:r>
              <a:rPr lang="ar-SA" sz="2400" dirty="0"/>
              <a:t>ديرينَ بِهِ</a:t>
            </a:r>
            <a:r>
              <a:rPr lang="en-US" sz="2400" dirty="0"/>
              <a:t>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910841"/>
            <a:ext cx="1897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مَن وَجَدَهُ يُض</a:t>
            </a:r>
            <a:r>
              <a:rPr lang="ar-LB" sz="2400" dirty="0"/>
              <a:t>َ</a:t>
            </a:r>
            <a:r>
              <a:rPr lang="ar-SA" sz="2400" dirty="0"/>
              <a:t>حّي في س</a:t>
            </a:r>
            <a:r>
              <a:rPr lang="ar-LB" sz="2400" dirty="0"/>
              <a:t>َ</a:t>
            </a:r>
            <a:r>
              <a:rPr lang="ar-SA" sz="2400" dirty="0"/>
              <a:t>بيلِهِ ب</a:t>
            </a:r>
            <a:r>
              <a:rPr lang="ar-LB" sz="2400" dirty="0"/>
              <a:t>ِ</a:t>
            </a:r>
            <a:r>
              <a:rPr lang="ar-SA" sz="2400" dirty="0"/>
              <a:t>ك</a:t>
            </a:r>
            <a:r>
              <a:rPr lang="ar-LB" sz="2400" dirty="0"/>
              <a:t>ُ</a:t>
            </a:r>
            <a:r>
              <a:rPr lang="ar-SA" sz="2400" dirty="0"/>
              <a:t>لّ</a:t>
            </a:r>
            <a:r>
              <a:rPr lang="ar-LB" sz="2400" dirty="0"/>
              <a:t>ِ</a:t>
            </a:r>
            <a:r>
              <a:rPr lang="ar-SA" sz="2400" dirty="0"/>
              <a:t> ش</a:t>
            </a:r>
            <a:r>
              <a:rPr lang="ar-LB" sz="2400" dirty="0"/>
              <a:t>َ</a:t>
            </a:r>
            <a:r>
              <a:rPr lang="ar-SA" sz="2400" dirty="0"/>
              <a:t>يء</a:t>
            </a:r>
            <a:r>
              <a:rPr lang="en-US" sz="2400" dirty="0"/>
              <a:t>.</a:t>
            </a:r>
          </a:p>
          <a:p>
            <a:pPr algn="ctr" rtl="1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7168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189470" cy="24094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73808"/>
            <a:ext cx="8949690" cy="43708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59117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20400"/>
            <a:ext cx="9144000" cy="43708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429500" cy="26685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400" y="2682240"/>
            <a:ext cx="17945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وُلِدَ صغيرًا، نَما في النَّاصِرَة وأَ</a:t>
            </a:r>
            <a:r>
              <a:rPr lang="ar-LB" sz="2400" dirty="0"/>
              <a:t>تَ</a:t>
            </a:r>
            <a:r>
              <a:rPr lang="ar-SA" sz="2400" dirty="0"/>
              <a:t>ت إل</a:t>
            </a:r>
            <a:r>
              <a:rPr lang="ar-LB" sz="2400" dirty="0"/>
              <a:t>َ</a:t>
            </a:r>
            <a:r>
              <a:rPr lang="ar-SA" sz="2400" dirty="0"/>
              <a:t>يهِ الجُموع</a:t>
            </a:r>
            <a:r>
              <a:rPr lang="ar-LB" sz="2400" dirty="0"/>
              <a:t>ُ</a:t>
            </a:r>
            <a:r>
              <a:rPr lang="ar-SA" sz="2400" dirty="0"/>
              <a:t> كما أَتَت الطّيورُ إلى الشَّجرة</a:t>
            </a:r>
            <a:r>
              <a:rPr lang="en-US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69030" y="2595296"/>
            <a:ext cx="192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عاشَ خَفيًّا في النَّاصِرَة، ثُمَّ اكتَشَفَتْ فيهِ الجُموع</a:t>
            </a:r>
            <a:r>
              <a:rPr lang="ar-LB" sz="2400" dirty="0"/>
              <a:t>ُ</a:t>
            </a:r>
            <a:r>
              <a:rPr lang="ar-SA" sz="2400" dirty="0"/>
              <a:t> نَبيًّا مُقتَد</a:t>
            </a:r>
            <a:r>
              <a:rPr lang="ar-LB" sz="2400" dirty="0"/>
              <a:t>ِ</a:t>
            </a:r>
            <a:r>
              <a:rPr lang="ar-SA" sz="2400" dirty="0"/>
              <a:t>رًا بالقَولِ والفِعل</a:t>
            </a:r>
            <a:r>
              <a:rPr lang="en-US" sz="2400" dirty="0"/>
              <a:t>.</a:t>
            </a:r>
          </a:p>
          <a:p>
            <a:pPr algn="ctr" rtl="1"/>
            <a:endParaRPr lang="ar-S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83080" y="2743200"/>
            <a:ext cx="19545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ف</a:t>
            </a:r>
            <a:r>
              <a:rPr lang="ar-LB" sz="2400" dirty="0"/>
              <a:t>َ</a:t>
            </a:r>
            <a:r>
              <a:rPr lang="ar-SA" sz="2400" dirty="0"/>
              <a:t>ص</a:t>
            </a:r>
            <a:r>
              <a:rPr lang="ar-LB" sz="2400" dirty="0"/>
              <a:t>َ</a:t>
            </a:r>
            <a:r>
              <a:rPr lang="ar-SA" sz="2400" dirty="0"/>
              <a:t>لَ يَسُوعُ بِكَلِمَتِهِ بينَ الشّ</a:t>
            </a:r>
            <a:r>
              <a:rPr lang="ar-LB" sz="2400" dirty="0"/>
              <a:t>َ</a:t>
            </a:r>
            <a:r>
              <a:rPr lang="ar-SA" sz="2400" dirty="0"/>
              <a:t>رِّ والخَير</a:t>
            </a:r>
            <a:r>
              <a:rPr lang="ar-LB" sz="2400" dirty="0"/>
              <a:t>ِ</a:t>
            </a:r>
            <a:r>
              <a:rPr lang="ar-SA" sz="2400" dirty="0"/>
              <a:t> و</a:t>
            </a:r>
            <a:r>
              <a:rPr lang="ar-LB" sz="2400" dirty="0"/>
              <a:t>َ</a:t>
            </a:r>
            <a:r>
              <a:rPr lang="ar-SA" sz="2400" dirty="0"/>
              <a:t>ب</a:t>
            </a:r>
            <a:r>
              <a:rPr lang="ar-LB" sz="2400" dirty="0"/>
              <a:t>َ</a:t>
            </a:r>
            <a:r>
              <a:rPr lang="ar-SA" sz="2400" dirty="0"/>
              <a:t>ين</a:t>
            </a:r>
            <a:r>
              <a:rPr lang="ar-LB" sz="2400" dirty="0"/>
              <a:t>َ</a:t>
            </a:r>
            <a:r>
              <a:rPr lang="ar-SA" sz="2400" dirty="0"/>
              <a:t> النُّور</a:t>
            </a:r>
            <a:r>
              <a:rPr lang="ar-LB" sz="2400" dirty="0"/>
              <a:t>ِ</a:t>
            </a:r>
            <a:r>
              <a:rPr lang="ar-SA" sz="2400" dirty="0"/>
              <a:t> والظَّلام</a:t>
            </a:r>
            <a:r>
              <a:rPr lang="en-US" sz="24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545081"/>
            <a:ext cx="18973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400" dirty="0"/>
              <a:t>هوَ هذا الكَنزُ الّذي اكتَشَف</a:t>
            </a:r>
            <a:r>
              <a:rPr lang="ar-LB" sz="2400" dirty="0"/>
              <a:t>َ</a:t>
            </a:r>
            <a:r>
              <a:rPr lang="ar-SA" sz="2400" dirty="0"/>
              <a:t>هُ الرُّس</a:t>
            </a:r>
            <a:r>
              <a:rPr lang="ar-LB" sz="2400" dirty="0"/>
              <a:t>ُ</a:t>
            </a:r>
            <a:r>
              <a:rPr lang="ar-SA" sz="2400" dirty="0"/>
              <a:t>ل</a:t>
            </a:r>
            <a:r>
              <a:rPr lang="ar-LB" sz="2400" dirty="0"/>
              <a:t>ُ</a:t>
            </a:r>
            <a:r>
              <a:rPr lang="ar-SA" sz="2400" dirty="0"/>
              <a:t> ف</a:t>
            </a:r>
            <a:r>
              <a:rPr lang="ar-LB" sz="2400" dirty="0"/>
              <a:t>َ</a:t>
            </a:r>
            <a:r>
              <a:rPr lang="ar-SA" sz="2400" dirty="0"/>
              <a:t>قَالُوا: «لِمَن نَذه</a:t>
            </a:r>
            <a:r>
              <a:rPr lang="ar-LB" sz="2400" dirty="0"/>
              <a:t>َ</a:t>
            </a:r>
            <a:r>
              <a:rPr lang="ar-SA" sz="2400" dirty="0"/>
              <a:t>ب</a:t>
            </a:r>
            <a:r>
              <a:rPr lang="ar-LB" sz="2400" dirty="0"/>
              <a:t>ُ</a:t>
            </a:r>
            <a:r>
              <a:rPr lang="ar-SA" sz="2400" dirty="0"/>
              <a:t> وعِندَكَ الحَياة</a:t>
            </a:r>
            <a:r>
              <a:rPr lang="ar-LB" sz="2400" dirty="0"/>
              <a:t>ُ</a:t>
            </a:r>
            <a:r>
              <a:rPr lang="ar-SA" sz="2400" dirty="0"/>
              <a:t> الأب</a:t>
            </a:r>
            <a:r>
              <a:rPr lang="ar-LB" sz="2400" dirty="0"/>
              <a:t>َ</a:t>
            </a:r>
            <a:r>
              <a:rPr lang="ar-SA" sz="2400" dirty="0"/>
              <a:t>د</a:t>
            </a:r>
            <a:r>
              <a:rPr lang="ar-LB" sz="2400" dirty="0"/>
              <a:t>ِ</a:t>
            </a:r>
            <a:r>
              <a:rPr lang="ar-SA" sz="2400" dirty="0"/>
              <a:t>ي</a:t>
            </a:r>
            <a:r>
              <a:rPr lang="ar-LB" sz="2400" dirty="0"/>
              <a:t>َّ</a:t>
            </a:r>
            <a:r>
              <a:rPr lang="ar-SA" sz="2400" dirty="0"/>
              <a:t>ة؟». م</a:t>
            </a:r>
            <a:r>
              <a:rPr lang="ar-LB" sz="2400" dirty="0"/>
              <a:t>ِ</a:t>
            </a:r>
            <a:r>
              <a:rPr lang="ar-SA" sz="2400" dirty="0"/>
              <a:t>ن أجْل</a:t>
            </a:r>
            <a:r>
              <a:rPr lang="ar-LB" sz="2400" dirty="0"/>
              <a:t>ِ</a:t>
            </a:r>
            <a:r>
              <a:rPr lang="ar-SA" sz="2400" dirty="0"/>
              <a:t>هِ تَر</a:t>
            </a:r>
            <a:r>
              <a:rPr lang="ar-LB" sz="2400" dirty="0"/>
              <a:t>َ</a:t>
            </a:r>
            <a:r>
              <a:rPr lang="ar-SA" sz="2400" dirty="0"/>
              <a:t>كُوا كُلَّ شَيءٍ وتَبِعوه</a:t>
            </a:r>
            <a:r>
              <a:rPr lang="en-US" sz="2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9106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defined Process 3"/>
          <p:cNvSpPr/>
          <p:nvPr/>
        </p:nvSpPr>
        <p:spPr>
          <a:xfrm>
            <a:off x="0" y="0"/>
            <a:ext cx="9144000" cy="6858000"/>
          </a:xfrm>
          <a:prstGeom prst="flowChartPredefined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dirty="0">
                <a:solidFill>
                  <a:schemeClr val="tx1"/>
                </a:solidFill>
              </a:rPr>
              <a:t>منِفهَم مِن كِلّ هَالشِّغِل إِنّو </a:t>
            </a:r>
            <a:r>
              <a:rPr lang="ar-SA" sz="3600" dirty="0">
                <a:solidFill>
                  <a:schemeClr val="tx1"/>
                </a:solidFill>
              </a:rPr>
              <a:t>اللّه </a:t>
            </a:r>
            <a:r>
              <a:rPr lang="ar-LB" sz="3600" dirty="0">
                <a:solidFill>
                  <a:schemeClr val="tx1"/>
                </a:solidFill>
              </a:rPr>
              <a:t>بي</a:t>
            </a:r>
            <a:r>
              <a:rPr lang="ar-SA" sz="3600" dirty="0">
                <a:solidFill>
                  <a:schemeClr val="tx1"/>
                </a:solidFill>
              </a:rPr>
              <a:t>سود علَيْنا و</a:t>
            </a:r>
            <a:r>
              <a:rPr lang="ar-LB" sz="3600" dirty="0">
                <a:solidFill>
                  <a:schemeClr val="tx1"/>
                </a:solidFill>
              </a:rPr>
              <a:t>ب</a:t>
            </a:r>
            <a:r>
              <a:rPr lang="ar-SA" sz="3600" dirty="0">
                <a:solidFill>
                  <a:schemeClr val="tx1"/>
                </a:solidFill>
              </a:rPr>
              <a:t>ي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مل</a:t>
            </a:r>
            <a:r>
              <a:rPr lang="ar-LB" sz="3600" dirty="0">
                <a:solidFill>
                  <a:schemeClr val="tx1"/>
                </a:solidFill>
              </a:rPr>
              <a:t>ُ</a:t>
            </a:r>
            <a:r>
              <a:rPr lang="ar-SA" sz="3600" dirty="0">
                <a:solidFill>
                  <a:schemeClr val="tx1"/>
                </a:solidFill>
              </a:rPr>
              <a:t>ك 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لى ه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ذا العالَم. </a:t>
            </a:r>
            <a:endParaRPr lang="ar-LB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بَس هُوّي</a:t>
            </a:r>
            <a:endParaRPr lang="en-US" sz="3600" dirty="0">
              <a:solidFill>
                <a:schemeClr val="tx1"/>
              </a:solidFill>
            </a:endParaRPr>
          </a:p>
          <a:p>
            <a:pPr algn="ctr" rtl="1"/>
            <a:r>
              <a:rPr lang="ar-LB" sz="3600" dirty="0">
                <a:solidFill>
                  <a:schemeClr val="tx1"/>
                </a:solidFill>
              </a:rPr>
              <a:t> </a:t>
            </a:r>
            <a:r>
              <a:rPr lang="ar-LB" sz="3600" b="1" dirty="0">
                <a:solidFill>
                  <a:schemeClr val="tx1"/>
                </a:solidFill>
              </a:rPr>
              <a:t>بيِحكُم </a:t>
            </a:r>
            <a:r>
              <a:rPr lang="ar-SA" sz="3600" b="1" dirty="0">
                <a:solidFill>
                  <a:schemeClr val="tx1"/>
                </a:solidFill>
              </a:rPr>
              <a:t>و</a:t>
            </a:r>
            <a:r>
              <a:rPr lang="ar-LB" sz="3600" b="1" dirty="0">
                <a:solidFill>
                  <a:schemeClr val="tx1"/>
                </a:solidFill>
              </a:rPr>
              <a:t>ب</a:t>
            </a:r>
            <a:r>
              <a:rPr lang="ar-SA" sz="3600" b="1" dirty="0">
                <a:solidFill>
                  <a:schemeClr val="tx1"/>
                </a:solidFill>
              </a:rPr>
              <a:t>ي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مل</a:t>
            </a:r>
            <a:r>
              <a:rPr lang="ar-LB" sz="3600" b="1" dirty="0">
                <a:solidFill>
                  <a:schemeClr val="tx1"/>
                </a:solidFill>
              </a:rPr>
              <a:t>ُك</a:t>
            </a:r>
            <a:r>
              <a:rPr lang="ar-SA" sz="3600" b="1" dirty="0">
                <a:solidFill>
                  <a:schemeClr val="tx1"/>
                </a:solidFill>
              </a:rPr>
              <a:t> ب</a:t>
            </a:r>
            <a:r>
              <a:rPr lang="ar-LB" sz="3600" b="1" dirty="0">
                <a:solidFill>
                  <a:schemeClr val="tx1"/>
                </a:solidFill>
              </a:rPr>
              <a:t>ِ</a:t>
            </a:r>
            <a:r>
              <a:rPr lang="ar-SA" sz="3600" b="1" dirty="0">
                <a:solidFill>
                  <a:schemeClr val="tx1"/>
                </a:solidFill>
              </a:rPr>
              <a:t>المَح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 err="1">
                <a:solidFill>
                  <a:schemeClr val="tx1"/>
                </a:solidFill>
              </a:rPr>
              <a:t>بّة</a:t>
            </a:r>
            <a:r>
              <a:rPr lang="ar-SA" sz="3600" b="1" dirty="0">
                <a:solidFill>
                  <a:schemeClr val="tx1"/>
                </a:solidFill>
              </a:rPr>
              <a:t> </a:t>
            </a:r>
            <a:endParaRPr lang="en-US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b="1" dirty="0">
                <a:solidFill>
                  <a:schemeClr val="tx1"/>
                </a:solidFill>
              </a:rPr>
              <a:t>«لأنّ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 اللّه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 مَحبّ</a:t>
            </a:r>
            <a:r>
              <a:rPr lang="ar-LB" sz="3600" b="1" dirty="0">
                <a:solidFill>
                  <a:schemeClr val="tx1"/>
                </a:solidFill>
              </a:rPr>
              <a:t>َ</a:t>
            </a:r>
            <a:r>
              <a:rPr lang="ar-SA" sz="3600" b="1" dirty="0">
                <a:solidFill>
                  <a:schemeClr val="tx1"/>
                </a:solidFill>
              </a:rPr>
              <a:t>ة» </a:t>
            </a:r>
            <a:endParaRPr lang="ar-LB" sz="3600" b="1" dirty="0">
              <a:solidFill>
                <a:schemeClr val="tx1"/>
              </a:solidFill>
            </a:endParaRPr>
          </a:p>
          <a:p>
            <a:pPr algn="ctr" rtl="1"/>
            <a:r>
              <a:rPr lang="ar-SA" sz="3600" dirty="0">
                <a:solidFill>
                  <a:schemeClr val="tx1"/>
                </a:solidFill>
              </a:rPr>
              <a:t>وطَريق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 المَح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بّ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ة </a:t>
            </a:r>
            <a:r>
              <a:rPr lang="ar-LB" sz="3600" dirty="0">
                <a:solidFill>
                  <a:schemeClr val="tx1"/>
                </a:solidFill>
              </a:rPr>
              <a:t>ب</a:t>
            </a:r>
            <a:r>
              <a:rPr lang="ar-SA" sz="3600" dirty="0">
                <a:solidFill>
                  <a:schemeClr val="tx1"/>
                </a:solidFill>
              </a:rPr>
              <a:t>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خت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ف ع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ن طُرُق الم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ل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ك البَش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ر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يّ. و</a:t>
            </a:r>
            <a:r>
              <a:rPr lang="ar-LB" sz="3600" dirty="0">
                <a:solidFill>
                  <a:schemeClr val="tx1"/>
                </a:solidFill>
              </a:rPr>
              <a:t>هَيدا يَلّي </a:t>
            </a:r>
            <a:r>
              <a:rPr lang="ar-SA" sz="3600" dirty="0">
                <a:solidFill>
                  <a:schemeClr val="tx1"/>
                </a:solidFill>
              </a:rPr>
              <a:t>عَلّ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</a:t>
            </a:r>
            <a:r>
              <a:rPr lang="ar-LB" sz="3600" dirty="0">
                <a:solidFill>
                  <a:schemeClr val="tx1"/>
                </a:solidFill>
              </a:rPr>
              <a:t>وا</a:t>
            </a:r>
            <a:r>
              <a:rPr lang="ar-SA" sz="3600" dirty="0">
                <a:solidFill>
                  <a:schemeClr val="tx1"/>
                </a:solidFill>
              </a:rPr>
              <a:t> يَسوع م</a:t>
            </a:r>
            <a:r>
              <a:rPr lang="ar-LB" sz="3600" dirty="0">
                <a:solidFill>
                  <a:schemeClr val="tx1"/>
                </a:solidFill>
              </a:rPr>
              <a:t>ِ</a:t>
            </a:r>
            <a:r>
              <a:rPr lang="ar-SA" sz="3600" dirty="0">
                <a:solidFill>
                  <a:schemeClr val="tx1"/>
                </a:solidFill>
              </a:rPr>
              <a:t>ن خِلالِ الأ</a:t>
            </a:r>
            <a:r>
              <a:rPr lang="ar-LB" sz="3600" dirty="0">
                <a:solidFill>
                  <a:schemeClr val="tx1"/>
                </a:solidFill>
              </a:rPr>
              <a:t>َ</a:t>
            </a:r>
            <a:r>
              <a:rPr lang="ar-SA" sz="3600" dirty="0">
                <a:solidFill>
                  <a:schemeClr val="tx1"/>
                </a:solidFill>
              </a:rPr>
              <a:t>م</a:t>
            </a:r>
            <a:r>
              <a:rPr lang="ar-LB" sz="3600" dirty="0">
                <a:solidFill>
                  <a:schemeClr val="tx1"/>
                </a:solidFill>
              </a:rPr>
              <a:t>ت</a:t>
            </a:r>
            <a:r>
              <a:rPr lang="ar-SA" sz="3600" dirty="0">
                <a:solidFill>
                  <a:schemeClr val="tx1"/>
                </a:solidFill>
              </a:rPr>
              <a:t>ال</a:t>
            </a:r>
            <a:r>
              <a:rPr lang="en-US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7" y="3026979"/>
            <a:ext cx="1310372" cy="32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34117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859505" y="0"/>
            <a:ext cx="5424208" cy="4083019"/>
          </a:xfrm>
          <a:prstGeom prst="cloudCallout">
            <a:avLst>
              <a:gd name="adj1" fmla="val -73548"/>
              <a:gd name="adj2" fmla="val 1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وهَلَّق كِلّ واحَد فيكُن يشوف حَياتو هُوّي بِهَالأمتال</a:t>
            </a:r>
            <a:endParaRPr lang="en-US" sz="3600" b="1" dirty="0"/>
          </a:p>
        </p:txBody>
      </p:sp>
      <p:pic>
        <p:nvPicPr>
          <p:cNvPr id="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681" y="2243137"/>
            <a:ext cx="2670824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427295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8204"/>
            <a:ext cx="7189470" cy="24094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7524"/>
            <a:ext cx="8961120" cy="44637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2472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00262" y="145387"/>
            <a:ext cx="4943475" cy="656722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890678" y="568038"/>
            <a:ext cx="5424208" cy="4083019"/>
          </a:xfrm>
          <a:prstGeom prst="cloudCallout">
            <a:avLst>
              <a:gd name="adj1" fmla="val -71680"/>
              <a:gd name="adj2" fmla="val 356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شو </a:t>
            </a:r>
            <a:r>
              <a:rPr lang="fr-FR" sz="3600" b="1" dirty="0"/>
              <a:t> </a:t>
            </a:r>
            <a:r>
              <a:rPr lang="ar-LB" sz="3600" b="1" dirty="0"/>
              <a:t>المهمّ نتذكر دايمًا من هَاللِّقاء؟ </a:t>
            </a:r>
            <a:endParaRPr lang="en-US" sz="3600" b="1" dirty="0"/>
          </a:p>
        </p:txBody>
      </p:sp>
      <p:pic>
        <p:nvPicPr>
          <p:cNvPr id="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03" y="2254469"/>
            <a:ext cx="1625412" cy="39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36929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28" y="1415561"/>
            <a:ext cx="8772478" cy="514489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178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2890678" y="568038"/>
            <a:ext cx="5424208" cy="4083019"/>
          </a:xfrm>
          <a:prstGeom prst="cloudCallout">
            <a:avLst>
              <a:gd name="adj1" fmla="val -71505"/>
              <a:gd name="adj2" fmla="val 53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600" b="1" dirty="0"/>
              <a:t>شو بِرَأيكُن  العُصارَة يَلّي مناخِدْها  لحياتنا مِن هَاللِّقاء؟ </a:t>
            </a:r>
            <a:endParaRPr lang="en-US" sz="3600" b="1" dirty="0"/>
          </a:p>
        </p:txBody>
      </p:sp>
      <p:pic>
        <p:nvPicPr>
          <p:cNvPr id="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278" y="2750858"/>
            <a:ext cx="1625412" cy="398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4891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48" y="1270000"/>
            <a:ext cx="8175630" cy="507623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87312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9910" y="335794"/>
            <a:ext cx="3038266" cy="80682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 rtl="1"/>
            <a:r>
              <a:rPr lang="ar-LB" b="1" dirty="0"/>
              <a:t>قراءات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3507" y="72970"/>
            <a:ext cx="5055327" cy="67850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0005994"/>
      </p:ext>
    </p:extLst>
  </p:cSld>
  <p:clrMapOvr>
    <a:masterClrMapping/>
  </p:clrMapOvr>
  <p:transition spd="slow"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855359" y="50485"/>
            <a:ext cx="6009421" cy="4101353"/>
          </a:xfrm>
          <a:prstGeom prst="cloudCallout">
            <a:avLst>
              <a:gd name="adj1" fmla="val -66820"/>
              <a:gd name="adj2" fmla="val 2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600" dirty="0">
              <a:solidFill>
                <a:schemeClr val="bg1"/>
              </a:solidFill>
            </a:endParaRP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وَقبل ما نِختُم هَاللِّقاء الحُلو، كِلّ واحَد فينا يصَلّي هَالصَّلاة</a:t>
            </a:r>
          </a:p>
          <a:p>
            <a:pPr algn="ctr" rtl="1"/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47" y="2680137"/>
            <a:ext cx="1882008" cy="41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43" y="2342807"/>
            <a:ext cx="8973514" cy="217238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447507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32" y="0"/>
            <a:ext cx="6447501" cy="1320800"/>
          </a:xfrm>
        </p:spPr>
        <p:txBody>
          <a:bodyPr>
            <a:normAutofit fontScale="90000"/>
          </a:bodyPr>
          <a:lstStyle/>
          <a:p>
            <a:pPr rtl="1">
              <a:spcAft>
                <a:spcPts val="0"/>
              </a:spcAft>
            </a:pPr>
            <a:br>
              <a:rPr lang="en-US" b="1" kern="0" dirty="0">
                <a:latin typeface="Times New Roman"/>
                <a:ea typeface="Times New Roman"/>
                <a:cs typeface="Simplified Arabic"/>
              </a:rPr>
            </a:br>
            <a:r>
              <a:rPr lang="ar-SA" b="1" kern="0" dirty="0">
                <a:latin typeface="Times New Roman"/>
                <a:ea typeface="Times New Roman"/>
                <a:cs typeface="Times New Roman"/>
              </a:rPr>
              <a:t>إن لم تعودوا كالأطفال، لن تدخلوا ملكوت السماء</a:t>
            </a:r>
            <a:br>
              <a:rPr lang="en-US" b="1" kern="0" dirty="0">
                <a:latin typeface="Times New Roman"/>
                <a:ea typeface="Times New Roman"/>
                <a:cs typeface="Simplified Arabic"/>
              </a:rPr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86454" y="1191843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spcAft>
                <a:spcPts val="0"/>
              </a:spcAft>
            </a:pPr>
            <a:r>
              <a:rPr lang="ar-SY" sz="2400" dirty="0">
                <a:latin typeface="Times New Roman"/>
                <a:ea typeface="Times New Roman"/>
                <a:cs typeface="Traditional Arabic"/>
              </a:rPr>
              <a:t> </a:t>
            </a:r>
            <a:endParaRPr lang="en-US" sz="2400" dirty="0">
              <a:latin typeface="Times New Roman"/>
              <a:ea typeface="Times New Roman"/>
              <a:cs typeface="Traditional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ar-SY" sz="2400" dirty="0">
                <a:latin typeface="Times New Roman"/>
                <a:ea typeface="Times New Roman"/>
                <a:cs typeface="Traditional Arabic"/>
              </a:rPr>
              <a:t> </a:t>
            </a:r>
            <a:endParaRPr lang="en-US" sz="2400" dirty="0">
              <a:latin typeface="Times New Roman"/>
              <a:ea typeface="Times New Roman"/>
              <a:cs typeface="Traditional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1- الهي، هب لعيوني اندهاشا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    الهي، هب لرجائي انتعاشا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    الهي، هبني أن أعيش ما تقول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r" rtl="1">
              <a:spcAft>
                <a:spcPts val="0"/>
              </a:spcAft>
            </a:pPr>
            <a:r>
              <a:rPr lang="ar-SY" sz="2400" dirty="0">
                <a:latin typeface="Times New Roman"/>
                <a:ea typeface="Times New Roman"/>
                <a:cs typeface="Traditional Arabic"/>
              </a:rPr>
              <a:t> </a:t>
            </a:r>
            <a:endParaRPr lang="en-US" sz="2400" dirty="0">
              <a:latin typeface="Times New Roman"/>
              <a:ea typeface="Times New Roman"/>
              <a:cs typeface="Traditional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2- الهي، هبني وفاء الروح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    الهي، هبني خشوع الثلوج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    الهي، هبني أن أعيش ما تقول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r" rtl="1">
              <a:spcAft>
                <a:spcPts val="0"/>
              </a:spcAft>
            </a:pPr>
            <a:r>
              <a:rPr lang="ar-SY" sz="2400" dirty="0">
                <a:latin typeface="Times New Roman"/>
                <a:ea typeface="Times New Roman"/>
                <a:cs typeface="Traditional Arabic"/>
              </a:rPr>
              <a:t> </a:t>
            </a:r>
            <a:endParaRPr lang="en-US" sz="2400" dirty="0">
              <a:latin typeface="Times New Roman"/>
              <a:ea typeface="Times New Roman"/>
              <a:cs typeface="Traditional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3- الهي، هبني نقاء الجداول 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kern="0" dirty="0">
                <a:latin typeface="Times New Roman"/>
                <a:ea typeface="Times New Roman"/>
                <a:cs typeface="Times New Roman"/>
              </a:rPr>
              <a:t>    الهي، هبني سخاء السنابل</a:t>
            </a:r>
            <a:endParaRPr lang="en-US" sz="2400" b="1" kern="0" dirty="0">
              <a:latin typeface="Times New Roman"/>
              <a:ea typeface="Times New Roman"/>
              <a:cs typeface="Simplified Arabic"/>
            </a:endParaRPr>
          </a:p>
          <a:p>
            <a:pPr algn="just" rtl="1">
              <a:spcAft>
                <a:spcPts val="0"/>
              </a:spcAft>
            </a:pPr>
            <a:r>
              <a:rPr lang="ar-SA" sz="2400" b="1" dirty="0">
                <a:latin typeface="Times New Roman"/>
                <a:ea typeface="Times New Roman"/>
                <a:cs typeface="Times New Roman"/>
              </a:rPr>
              <a:t>    الهي، هبني أن أعيش ما تقول</a:t>
            </a:r>
            <a:endParaRPr lang="en-US" sz="2400" dirty="0">
              <a:effectLst/>
              <a:latin typeface="Times New Roman"/>
              <a:ea typeface="Times New Roman"/>
              <a:cs typeface="Traditional Arabic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124" y="1545021"/>
            <a:ext cx="2273613" cy="2553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C1F1AB-10F6-4F04-AF18-60564C0108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2165243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43988" y="5128113"/>
            <a:ext cx="7997638" cy="1976717"/>
          </a:xfrm>
        </p:spPr>
        <p:txBody>
          <a:bodyPr>
            <a:normAutofit/>
          </a:bodyPr>
          <a:lstStyle/>
          <a:p>
            <a:pPr algn="r" rtl="1"/>
            <a:r>
              <a:rPr lang="ar-LB" sz="3200" b="1" dirty="0">
                <a:solidFill>
                  <a:schemeClr val="accent2">
                    <a:lumMod val="75000"/>
                  </a:schemeClr>
                </a:solidFill>
              </a:rPr>
              <a:t>نِتنَبَّه </a:t>
            </a:r>
            <a:r>
              <a:rPr lang="ar-LB" sz="3200" dirty="0">
                <a:solidFill>
                  <a:schemeClr val="tx1"/>
                </a:solidFill>
              </a:rPr>
              <a:t>إِنّو إِلنا دَور 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نقوم 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أ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عما</a:t>
            </a:r>
            <a:r>
              <a:rPr lang="ar-LB" sz="3200" dirty="0">
                <a:solidFill>
                  <a:schemeClr val="tx1"/>
                </a:solidFill>
              </a:rPr>
              <a:t>ل </a:t>
            </a:r>
            <a:r>
              <a:rPr lang="ar-SA" sz="3200" dirty="0">
                <a:solidFill>
                  <a:schemeClr val="tx1"/>
                </a:solidFill>
              </a:rPr>
              <a:t>المَحبّة</a:t>
            </a:r>
            <a:endParaRPr lang="ar-LB" sz="3200" dirty="0">
              <a:solidFill>
                <a:schemeClr val="tx1"/>
              </a:solidFill>
            </a:endParaRPr>
          </a:p>
          <a:p>
            <a:pPr algn="r" rtl="1"/>
            <a:r>
              <a:rPr lang="ar-LB" sz="3200" dirty="0">
                <a:solidFill>
                  <a:schemeClr val="tx1"/>
                </a:solidFill>
              </a:rPr>
              <a:t> يَلّي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بتِ</a:t>
            </a:r>
            <a:r>
              <a:rPr lang="ar-SA" sz="3200" dirty="0">
                <a:solidFill>
                  <a:schemeClr val="tx1"/>
                </a:solidFill>
              </a:rPr>
              <a:t>شفي مِن العِلَل و</a:t>
            </a:r>
            <a:r>
              <a:rPr lang="ar-LB" sz="3200" dirty="0">
                <a:solidFill>
                  <a:schemeClr val="tx1"/>
                </a:solidFill>
              </a:rPr>
              <a:t>ب</a:t>
            </a:r>
            <a:r>
              <a:rPr lang="ar-SA" sz="3200" dirty="0">
                <a:solidFill>
                  <a:schemeClr val="tx1"/>
                </a:solidFill>
              </a:rPr>
              <a:t>ت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ب</a:t>
            </a:r>
            <a:r>
              <a:rPr lang="ar-LB" sz="3200" dirty="0">
                <a:solidFill>
                  <a:schemeClr val="tx1"/>
                </a:solidFill>
              </a:rPr>
              <a:t>ْ</a:t>
            </a:r>
            <a:r>
              <a:rPr lang="ar-SA" sz="3200" dirty="0">
                <a:solidFill>
                  <a:schemeClr val="tx1"/>
                </a:solidFill>
              </a:rPr>
              <a:t>ني الم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ل</a:t>
            </a:r>
            <a:r>
              <a:rPr lang="ar-LB" sz="3200" dirty="0">
                <a:solidFill>
                  <a:schemeClr val="tx1"/>
                </a:solidFill>
              </a:rPr>
              <a:t>َ</a:t>
            </a:r>
            <a:r>
              <a:rPr lang="ar-SA" sz="3200" dirty="0">
                <a:solidFill>
                  <a:schemeClr val="tx1"/>
                </a:solidFill>
              </a:rPr>
              <a:t>كوت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pPr marL="0" indent="0" rtl="1">
              <a:buNone/>
            </a:pPr>
            <a:endParaRPr lang="en-US" sz="3200" dirty="0"/>
          </a:p>
          <a:p>
            <a:pPr marL="0" indent="0" algn="r" rtl="1">
              <a:buNone/>
            </a:pPr>
            <a:endParaRPr lang="en-US" sz="3200" dirty="0"/>
          </a:p>
          <a:p>
            <a:pPr algn="r" rtl="1"/>
            <a:endParaRPr lang="ar-LB" sz="3200" dirty="0"/>
          </a:p>
          <a:p>
            <a:pPr algn="r" rtl="1"/>
            <a:endParaRPr lang="en-US" sz="3200" dirty="0"/>
          </a:p>
        </p:txBody>
      </p:sp>
      <p:sp>
        <p:nvSpPr>
          <p:cNvPr id="6" name="Cloud Callout 5"/>
          <p:cNvSpPr/>
          <p:nvPr/>
        </p:nvSpPr>
        <p:spPr>
          <a:xfrm>
            <a:off x="2792222" y="158982"/>
            <a:ext cx="4701152" cy="2060294"/>
          </a:xfrm>
          <a:prstGeom prst="cloudCallout">
            <a:avLst>
              <a:gd name="adj1" fmla="val -74308"/>
              <a:gd name="adj2" fmla="val 5625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>
                <a:solidFill>
                  <a:schemeClr val="bg1"/>
                </a:solidFill>
              </a:rPr>
              <a:t>شو هَدَفنا مِن هَاللِّقاء؟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2750" y="3024070"/>
            <a:ext cx="7200900" cy="179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chemeClr val="accent2">
                    <a:lumMod val="75000"/>
                  </a:schemeClr>
                </a:solidFill>
              </a:rPr>
              <a:t>نسَمّي</a:t>
            </a:r>
            <a:r>
              <a:rPr lang="ar-LB" sz="3200" dirty="0"/>
              <a:t> </a:t>
            </a:r>
            <a:r>
              <a:rPr lang="ar-SA" sz="3200" dirty="0"/>
              <a:t>مُواصَفات الم</a:t>
            </a:r>
            <a:r>
              <a:rPr lang="ar-LB" sz="3200" dirty="0"/>
              <a:t>َ</a:t>
            </a:r>
            <a:r>
              <a:rPr lang="ar-SA" sz="3200" dirty="0"/>
              <a:t>لَكوت</a:t>
            </a:r>
            <a:r>
              <a:rPr lang="ar-LB" sz="3200" dirty="0"/>
              <a:t> </a:t>
            </a:r>
          </a:p>
          <a:p>
            <a:pPr marL="0" indent="0" algn="r" rtl="1">
              <a:buNone/>
            </a:pPr>
            <a:r>
              <a:rPr lang="ar-LB" sz="3200" dirty="0"/>
              <a:t>ونعَرِّفها</a:t>
            </a:r>
            <a:r>
              <a:rPr lang="ar-SA" sz="3200" dirty="0"/>
              <a:t> شَفَهيًّا بِو</a:t>
            </a:r>
            <a:r>
              <a:rPr lang="ar-LB" sz="3200" dirty="0"/>
              <a:t>ُ</a:t>
            </a:r>
            <a:r>
              <a:rPr lang="ar-SA" sz="3200" dirty="0"/>
              <a:t>ضوح ل</a:t>
            </a:r>
            <a:r>
              <a:rPr lang="ar-LB" sz="3200" dirty="0"/>
              <a:t>َيَلّي</a:t>
            </a:r>
            <a:r>
              <a:rPr lang="ar-SA" sz="3200" dirty="0"/>
              <a:t> </a:t>
            </a:r>
            <a:r>
              <a:rPr lang="ar-LB" sz="3200" dirty="0"/>
              <a:t>بْ</a:t>
            </a:r>
            <a:r>
              <a:rPr lang="ar-SA" sz="3200" dirty="0"/>
              <a:t>ي</a:t>
            </a:r>
            <a:r>
              <a:rPr lang="ar-LB" sz="3200" dirty="0"/>
              <a:t>ِ</a:t>
            </a:r>
            <a:r>
              <a:rPr lang="ar-SA" sz="3200" dirty="0"/>
              <a:t>سأ</a:t>
            </a:r>
            <a:r>
              <a:rPr lang="ar-LB" sz="3200" dirty="0"/>
              <a:t>َ</a:t>
            </a:r>
            <a:r>
              <a:rPr lang="ar-SA" sz="3200" dirty="0"/>
              <a:t>لُ</a:t>
            </a:r>
            <a:r>
              <a:rPr lang="ar-LB" sz="3200" dirty="0"/>
              <a:t>ونا.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81" y="-76927"/>
            <a:ext cx="2166305" cy="27926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756978" y="647378"/>
            <a:ext cx="5726099" cy="4652683"/>
          </a:xfrm>
          <a:prstGeom prst="cloudCallout">
            <a:avLst>
              <a:gd name="adj1" fmla="val -72550"/>
              <a:gd name="adj2" fmla="val -1014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أَصدِقائي! رَح تْشوفوا هَلَّق رَسم فيه رُسوم.</a:t>
            </a:r>
          </a:p>
        </p:txBody>
      </p:sp>
      <p:pic>
        <p:nvPicPr>
          <p:cNvPr id="2050" name="Picture 2" descr="C:\Users\wmaksour\Desktop\صور الصفوف مصحح\Picture1 copy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7" y="2243137"/>
            <a:ext cx="1882008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74099" y="544252"/>
            <a:ext cx="5726099" cy="4652683"/>
          </a:xfrm>
          <a:prstGeom prst="cloudCallout">
            <a:avLst>
              <a:gd name="adj1" fmla="val -62717"/>
              <a:gd name="adj2" fmla="val -2200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أَصدِقائي! رَح تْشوفوا هَلَّق رَسم طَريق... ومَطلوب مِنكُن عَمَل... شوفوا</a:t>
            </a:r>
          </a:p>
        </p:txBody>
      </p:sp>
      <p:pic>
        <p:nvPicPr>
          <p:cNvPr id="2" name="Picture 2" descr="C:\Users\wmaksour\Desktop\صور الصفوف مصحح\Picture1 copy.png">
            <a:extLst>
              <a:ext uri="{FF2B5EF4-FFF2-40B4-BE49-F238E27FC236}">
                <a16:creationId xmlns:a16="http://schemas.microsoft.com/office/drawing/2014/main" id="{C1C70F02-E11E-4C7B-BF85-EE4A61DBD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7" y="1625272"/>
            <a:ext cx="1882008" cy="461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64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0" y="0"/>
            <a:ext cx="9151520" cy="69830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73940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77517"/>
            <a:ext cx="8861258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LB" sz="4000" b="1" dirty="0">
                <a:solidFill>
                  <a:schemeClr val="bg1"/>
                </a:solidFill>
              </a:rPr>
              <a:t>بِنْطِلِق مِن السَّهم وبِكْتُب أَسماء الرُّسوم الزّغيرِة وبِرجَع بحِطّ بِالمُرَبَّعات أَوَّل حَرف مِن كِلّ إِسم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31051"/>
            <a:ext cx="9150016" cy="2274079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136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4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1">
  <a:themeElements>
    <a:clrScheme name="Custom 1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0060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9159</TotalTime>
  <Words>1064</Words>
  <Application>Microsoft Office PowerPoint</Application>
  <PresentationFormat>On-screen Show (4:3)</PresentationFormat>
  <Paragraphs>149</Paragraphs>
  <Slides>47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Adobe Arabic</vt:lpstr>
      <vt:lpstr>Arial</vt:lpstr>
      <vt:lpstr>Calibri</vt:lpstr>
      <vt:lpstr>Times New Roman</vt:lpstr>
      <vt:lpstr>Trebuchet MS</vt:lpstr>
      <vt:lpstr>Wingdings 3</vt:lpstr>
      <vt:lpstr>Theme1</vt:lpstr>
      <vt:lpstr>مَركَزُ التَّربِيَّةِالدِّينِيَّة لرهبانية القلبين الأقدسين </vt:lpstr>
      <vt:lpstr>PowerPoint Presentation</vt:lpstr>
      <vt:lpstr>اللِّقاءُ الرَّابِع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مَثَل الخَميرة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قراءات</vt:lpstr>
      <vt:lpstr>PowerPoint Presentation</vt:lpstr>
      <vt:lpstr>PowerPoint Presentation</vt:lpstr>
      <vt:lpstr> إن لم تعودوا كالأطفال، لن تدخلوا ملكوت السماء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مركز التربية الدينية</dc:title>
  <dc:creator>Michel Haddad</dc:creator>
  <cp:lastModifiedBy>Michel Haddad (Prof)</cp:lastModifiedBy>
  <cp:revision>168</cp:revision>
  <dcterms:created xsi:type="dcterms:W3CDTF">2020-06-11T06:09:44Z</dcterms:created>
  <dcterms:modified xsi:type="dcterms:W3CDTF">2021-12-03T20:13:40Z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80C2C7BB-4C56-48E4-9D77-AB63358567DD</vt:lpwstr>
  </property>
  <property fmtid="{D5CDD505-2E9C-101B-9397-08002B2CF9AE}" pid="3" name="ArticulatePath">
    <vt:lpwstr>eb7-renc-04-اللقاء 4 مثل ملكوت السماوت</vt:lpwstr>
  </property>
</Properties>
</file>