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43"/>
  </p:notesMasterIdLst>
  <p:sldIdLst>
    <p:sldId id="363" r:id="rId2"/>
    <p:sldId id="364" r:id="rId3"/>
    <p:sldId id="257" r:id="rId4"/>
    <p:sldId id="304" r:id="rId5"/>
    <p:sldId id="269" r:id="rId6"/>
    <p:sldId id="264" r:id="rId7"/>
    <p:sldId id="329" r:id="rId8"/>
    <p:sldId id="336" r:id="rId9"/>
    <p:sldId id="330" r:id="rId10"/>
    <p:sldId id="305" r:id="rId11"/>
    <p:sldId id="306" r:id="rId12"/>
    <p:sldId id="343" r:id="rId13"/>
    <p:sldId id="344" r:id="rId14"/>
    <p:sldId id="368" r:id="rId15"/>
    <p:sldId id="369" r:id="rId16"/>
    <p:sldId id="289" r:id="rId17"/>
    <p:sldId id="338" r:id="rId18"/>
    <p:sldId id="352" r:id="rId19"/>
    <p:sldId id="353" r:id="rId20"/>
    <p:sldId id="354" r:id="rId21"/>
    <p:sldId id="356" r:id="rId22"/>
    <p:sldId id="357" r:id="rId23"/>
    <p:sldId id="337" r:id="rId24"/>
    <p:sldId id="290" r:id="rId25"/>
    <p:sldId id="307" r:id="rId26"/>
    <p:sldId id="339" r:id="rId27"/>
    <p:sldId id="340" r:id="rId28"/>
    <p:sldId id="268" r:id="rId29"/>
    <p:sldId id="342" r:id="rId30"/>
    <p:sldId id="345" r:id="rId31"/>
    <p:sldId id="348" r:id="rId32"/>
    <p:sldId id="360" r:id="rId33"/>
    <p:sldId id="350" r:id="rId34"/>
    <p:sldId id="351" r:id="rId35"/>
    <p:sldId id="341" r:id="rId36"/>
    <p:sldId id="272" r:id="rId37"/>
    <p:sldId id="267" r:id="rId38"/>
    <p:sldId id="273" r:id="rId39"/>
    <p:sldId id="276" r:id="rId40"/>
    <p:sldId id="358" r:id="rId41"/>
    <p:sldId id="362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17"/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9F0B8-33BE-4450-88B8-466F76BF23A5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CE19-40AE-4DF2-880C-03440A69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5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08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1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0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4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0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85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19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5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6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8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95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7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0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4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0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1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26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2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3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1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73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91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74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5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94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04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66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831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319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1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5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CE19-40AE-4DF2-880C-03440A691A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2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8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0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2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6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2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3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6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8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239" y="919773"/>
            <a:ext cx="8206878" cy="2661318"/>
          </a:xfrm>
        </p:spPr>
        <p:txBody>
          <a:bodyPr/>
          <a:lstStyle/>
          <a:p>
            <a:pPr algn="ctr" rtl="1"/>
            <a:r>
              <a:rPr lang="ar-LB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مَركَزُ التَّربِيَّةِالدِّينِيَّة</a:t>
            </a:r>
            <a:br>
              <a:rPr lang="ar-LB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r-LB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لرهبانية القلبين الأقدسين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474" y="5081463"/>
            <a:ext cx="5825202" cy="822674"/>
          </a:xfrm>
        </p:spPr>
        <p:txBody>
          <a:bodyPr>
            <a:normAutofit/>
          </a:bodyPr>
          <a:lstStyle/>
          <a:p>
            <a:pPr lvl="0" rtl="1"/>
            <a:r>
              <a:rPr lang="ar-LB" sz="3750" b="1" spc="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السَّابِعِ أَسَاسِيّ</a:t>
            </a:r>
            <a:endParaRPr lang="en-US" sz="3750" b="1" spc="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80" y="134201"/>
            <a:ext cx="3023622" cy="94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7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539939" y="568492"/>
            <a:ext cx="5052732" cy="3754737"/>
          </a:xfrm>
          <a:prstGeom prst="cloudCallout">
            <a:avLst>
              <a:gd name="adj1" fmla="val -76851"/>
              <a:gd name="adj2" fmla="val 919"/>
            </a:avLst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وهَلَّق، رَح نِقرا سَوا هَالمَرجَعَين ونِتعَمَّق فيهُن.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9824"/>
            <a:ext cx="2615928" cy="4590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365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46412" y="937934"/>
            <a:ext cx="7597588" cy="545614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وفي ذلك اليَومِ يَسمعُ الصُّمُّ أقْوالَ الكِتاب وتُبصِرُ عُيونُ العُمْيانِ بَعدَ الدَّيجورِ والظَّلام وَيزْدادُ البائِسونَ سُروراً بِالرَّبّ </a:t>
            </a:r>
            <a:r>
              <a:rPr lang="ar-LB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ويَبتَهِجُ المَساكينُ مِنَ البَشَرِ بِقُدُّوسِ إِسْرائيل</a:t>
            </a:r>
            <a:endParaRPr lang="fr-FR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LB" sz="3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(أشعيا 29 / 18-19</a:t>
            </a:r>
            <a:r>
              <a:rPr lang="ar-LB" sz="3200" dirty="0">
                <a:solidFill>
                  <a:srgbClr val="FFFF00"/>
                </a:solidFill>
              </a:rPr>
              <a:t>)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6562"/>
            <a:ext cx="3162021" cy="5109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34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52183" y="349624"/>
            <a:ext cx="5237629" cy="595032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ذلك بِأَنَّ هيرودُسَ كان قد أَمسَكَ يُوحَنَّا، فأَوثقَهُ ووَضَعَه في السِّجْن مِن أَجلِ هِيروديّا امرَأَةِ أَخيهِ فِيلبُّس، لأَنَّ يُوحَنَّا كانَ يقولُ لَه: </a:t>
            </a:r>
            <a:r>
              <a:rPr lang="ar-LB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ar-SA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إِنَّها لا تَحِلُّ لَك</a:t>
            </a:r>
            <a:r>
              <a:rPr lang="ar-LB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ar-SA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fr-FR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(متى14/ 3-4)</a:t>
            </a:r>
            <a:endParaRPr lang="en-US" sz="2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952" y="242047"/>
            <a:ext cx="3829000" cy="312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174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63924" y="0"/>
            <a:ext cx="8343900" cy="650837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وسَمِعَ يُوحَنَّا وهو في السِّجنِ بِأَعمالِ المسيح، فأَرسَلَ تَلاميذَه يَسأَلُه بِلِسانِهم: 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أَأَنتَ الآتي، أَم آخَرَ نَنتَظِر؟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ar-SA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فأَجابَهم يسوع: 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ar-SA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اِذهبوا فَأَخبِروا يُوحنَّا بِما تَسمَعونَ وتَرَون: العُميانُ يُبصِرون والعُرْجُ يَمشونَ مَشْياً سَوِيّاً، البُرصُ يَبرَأُون والصُّمُّ يَسمَعون، المَوتى يَقومون والفُقراءُ يُبَشَّرون، وطوبى لِمَن لا أَكونُ لَه حَجَرَ عَثْرَة</a:t>
            </a:r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ar-SA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 rtl="1"/>
            <a:r>
              <a:rPr lang="ar-LB" sz="3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(متى 11 /2-6) </a:t>
            </a:r>
            <a:endParaRPr lang="en-US" sz="3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3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44906" y="470648"/>
            <a:ext cx="5849470" cy="3185716"/>
          </a:xfrm>
          <a:prstGeom prst="cloudCallout">
            <a:avLst>
              <a:gd name="adj1" fmla="val -54992"/>
              <a:gd name="adj2" fmla="val 57124"/>
            </a:avLst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وهلّق رح نشوف سوا هالفِلم حتى نتعرّف عَ يوحنّا المعمدان!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577" y="1815638"/>
            <a:ext cx="2729753" cy="47902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7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854" y="766482"/>
            <a:ext cx="7543801" cy="46857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فيلم يوحنا المعمدان</a:t>
            </a:r>
          </a:p>
          <a:p>
            <a:pPr algn="ctr" rtl="1"/>
            <a:r>
              <a:rPr lang="ar-L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دقائق)</a:t>
            </a:r>
          </a:p>
          <a:p>
            <a:pPr algn="ctr" rtl="1"/>
            <a:endParaRPr lang="ar-LB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القرص المرافق </a:t>
            </a:r>
          </a:p>
          <a:p>
            <a:pPr algn="ctr" rtl="1"/>
            <a:r>
              <a:rPr lang="ar-L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لكتاب السابع أساسي </a:t>
            </a:r>
            <a:r>
              <a:rPr lang="ar-LB" sz="4800" b="1" dirty="0"/>
              <a:t> </a:t>
            </a:r>
            <a:endParaRPr lang="en-US" sz="4800" b="1" dirty="0"/>
          </a:p>
          <a:p>
            <a:pPr marL="0" indent="0" algn="r" rtl="1">
              <a:buNone/>
            </a:pP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39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43732" y="759262"/>
            <a:ext cx="5350644" cy="2897101"/>
          </a:xfrm>
          <a:prstGeom prst="cloudCallout">
            <a:avLst>
              <a:gd name="adj1" fmla="val -79727"/>
              <a:gd name="adj2" fmla="val 12574"/>
            </a:avLst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رَح إِطلُب مِنكُن تجَرّبوا تجاوبوا عَ هَالأَسئِلِة عَ وَرقَة.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577" y="1815638"/>
            <a:ext cx="2729753" cy="47902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2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22" y="1144680"/>
            <a:ext cx="8555556" cy="45686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5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14" y="510987"/>
            <a:ext cx="7785847" cy="84265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rtl="1"/>
            <a:r>
              <a:rPr lang="ar-LB" sz="3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مين هُوّي يوحَنّا اللّي كان بِالحَبس؟</a:t>
            </a:r>
            <a:endParaRPr lang="en-US" sz="38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80" y="1996142"/>
            <a:ext cx="7543800" cy="141941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r-LB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هُوّي يوحَنّا المَعمدان اللّي عَمَّد يَسوع بِنَهر الأردن.</a:t>
            </a:r>
            <a:endParaRPr lang="en-US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367" y="3850487"/>
            <a:ext cx="4707540" cy="2819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9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653" y="201704"/>
            <a:ext cx="6271830" cy="10085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rtl="1"/>
            <a: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مين يَلّي حَبَسو ولَيش؟</a:t>
            </a:r>
            <a:endParaRPr lang="en-US" sz="40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1815353"/>
            <a:ext cx="8901952" cy="150607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ctr" rtl="1">
              <a:lnSpc>
                <a:spcPct val="160000"/>
              </a:lnSpc>
            </a:pPr>
            <a:r>
              <a:rPr lang="ar-LB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حَبَسو هيرودوس (أَمير الجَليل وشَرقي الأردُن). لأَنّو يوحَنّا كان بيمانِع زَواجو من هيروديّا اللّي كانت مَرت خَيّو.</a:t>
            </a:r>
            <a:endParaRPr lang="en-US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5" y="3877381"/>
            <a:ext cx="4707540" cy="2819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7713" y="218608"/>
            <a:ext cx="5248573" cy="6420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243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71" y="161365"/>
            <a:ext cx="7785847" cy="140743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rtl="1"/>
            <a: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لَيش بَعَت يوحَنّا تلاميذو </a:t>
            </a:r>
            <a:b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لَعِند يَسوع؟</a:t>
            </a:r>
            <a:endParaRPr lang="en-US" sz="40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04" y="1918820"/>
            <a:ext cx="8035289" cy="185980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ar-LB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لَيِسأَلو يَسوع إذا هُوّي المَسيح</a:t>
            </a:r>
          </a:p>
          <a:p>
            <a:pPr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ar-LB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اللّي ناطرينو.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625" y="3904276"/>
            <a:ext cx="4707540" cy="2819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0" y="198344"/>
            <a:ext cx="8804462" cy="128587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rtl="1"/>
            <a: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هَل كان بِسُؤالو في شَكّ </a:t>
            </a:r>
            <a:b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إِنّو هُوِّ المَسيح؟</a:t>
            </a:r>
            <a:endParaRPr lang="en-US" sz="40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70" y="1640541"/>
            <a:ext cx="7543800" cy="23414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ctr" rtl="1"/>
            <a:endParaRPr lang="ar-LB" sz="4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lnSpc>
                <a:spcPct val="170000"/>
              </a:lnSpc>
            </a:pPr>
            <a:r>
              <a:rPr lang="ar-LB" sz="5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لاء، لأَنّو استَغرَب إِنّو يَسوع ما عِمل مِتِل ما توَقَّع يوحَنّا إِنّو يِطَلّعو مِن الحَبس</a:t>
            </a:r>
            <a:endParaRPr lang="en-US" sz="5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943" y="4038746"/>
            <a:ext cx="4707540" cy="2819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" y="147918"/>
            <a:ext cx="9117106" cy="14040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الجَواب يَلّي حَمَّلو يَسوع </a:t>
            </a:r>
            <a:b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sz="40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لَتلاميذ يوحَنّا؟</a:t>
            </a:r>
            <a:endParaRPr lang="en-US" sz="40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68" y="1815354"/>
            <a:ext cx="7739455" cy="204395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 rtl="1"/>
            <a:endParaRPr lang="ar-LB" sz="4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4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روحوا وخَبّرو يوحَنّا شو</a:t>
            </a:r>
          </a:p>
          <a:p>
            <a:pPr algn="ctr" rtl="1"/>
            <a:r>
              <a:rPr lang="ar-LB" sz="4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عمّ تِسمعوا وتشوفوا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55" y="3863934"/>
            <a:ext cx="4707540" cy="2819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7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55473" y="476872"/>
            <a:ext cx="5041362" cy="2897101"/>
          </a:xfrm>
          <a:prstGeom prst="cloudCallout">
            <a:avLst>
              <a:gd name="adj1" fmla="val -71103"/>
              <a:gd name="adj2" fmla="val 45162"/>
            </a:avLst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وتحَتّى نِفْهَم هَالمَشهَد أَكتَر لازِم نَعرِف إِنّو: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76822"/>
            <a:ext cx="2212665" cy="388283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8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1"/>
            <a:ext cx="8922477" cy="6857999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2246" y="430305"/>
            <a:ext cx="61318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</a:t>
            </a:r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كوتَ حاضِر بينَ</a:t>
            </a:r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اتنا بَس ما فينا نشوفو </a:t>
            </a:r>
          </a:p>
          <a:p>
            <a:pPr algn="ctr" rtl="1"/>
            <a:r>
              <a:rPr lang="ar-S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</a:t>
            </a:r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لاَّ بِع</a:t>
            </a:r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ين</a:t>
            </a:r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الإيمان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080" y="2460812"/>
            <a:ext cx="6128017" cy="428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مِنلاقي بِ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العَهد القَديم ع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لامات ملَكوت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كتيرة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خُصوصًا ع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ند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الأنب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ياء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</a:t>
            </a:r>
          </a:p>
          <a:p>
            <a:pPr algn="ctr" rtl="1"/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كِرمال هيك 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قال أ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شعيا النّ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يّ</a:t>
            </a:r>
            <a:r>
              <a:rPr lang="en-US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ar-LB" sz="28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ar-LB" sz="28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sz="28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sz="28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sz="28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sz="28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sz="28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sz="28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2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ذ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كَ اليَوم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سم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عُ الص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ُّ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مُّ أ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قوالَ الك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تابِ وتُبص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عُيون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العُميان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بعدَ الدّ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يجور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والظّ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لام، وي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زدادُ البائِسون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سُرورًا ب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الرّ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بِّ ويَبتهِجُ المَس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اكين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البَش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رِ بِقُدّوسِ إسرائيل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لأ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نَّ الظّ</a:t>
            </a:r>
            <a:r>
              <a:rPr lang="ar-LB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لامَ قد انقرَض...» </a:t>
            </a:r>
            <a:endParaRPr lang="en-US" sz="28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087" y="1586752"/>
            <a:ext cx="5292697" cy="2976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2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94128"/>
            <a:ext cx="9144000" cy="6763871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8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8494"/>
            <a:ext cx="84642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إنَّ الأوصافَ الّتي أطلَقَها يسوع</a:t>
            </a:r>
            <a:endParaRPr lang="fr-FR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fr-FR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على الملكوتِ ما زالَتْ صالِحةً </a:t>
            </a:r>
            <a:endParaRPr lang="fr-FR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شَرطَ أن نَفهَمَها فَهْمًا أشمَل فلا تَقتَصر على العَاهَاتِ الجَسَديَّة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 rtl="1"/>
            <a:r>
              <a:rPr lang="ar-SA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فالأصمُّ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هو الّذي لا يُصغِي إلى شَيء لأنَّ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هُمومَ الحَياة تَشغلهُ </a:t>
            </a:r>
            <a:endParaRPr lang="ar-LB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SA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والأعْمَى 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هو الّذي لا يَرى من </a:t>
            </a:r>
            <a:endParaRPr lang="fr-FR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حَولهِ جَمالَ هذا العالَم. </a:t>
            </a:r>
            <a:endParaRPr lang="ar-LB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SA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أمّا الفُقراء والمَساكين </a:t>
            </a:r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فهُم </a:t>
            </a:r>
            <a:endParaRPr lang="fr-FR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SA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الّذين لا يَهتَمُّ بهِم أحَدٌ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3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4424" y="699247"/>
            <a:ext cx="35769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بإمكانِنا نحنُ أن نُساهمَ في تَحقيقِ هذا المَلَكوت بأعمالٍ بَسيطةٍ تُظهرُ حُبَّ الله ورَحمتَهُ للمُهمَلين، </a:t>
            </a:r>
            <a:endParaRPr lang="ar-L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092" y="4679140"/>
            <a:ext cx="6225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لأنَّنا نَرى بِعَينِ الإيمانِ ما لا يَراهُ الآخَرونَ </a:t>
            </a:r>
            <a:endParaRPr lang="ar-L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ونَعلَمُ أنَّ الرّبَّ حاضِرٌ فيهِم ويَفعَلُ فينا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61" y="252130"/>
            <a:ext cx="4497033" cy="4588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276364" y="272304"/>
            <a:ext cx="5424208" cy="3062264"/>
          </a:xfrm>
          <a:prstGeom prst="cloudCallout">
            <a:avLst>
              <a:gd name="adj1" fmla="val -73746"/>
              <a:gd name="adj2" fmla="val 28315"/>
            </a:avLst>
          </a:prstGeom>
          <a:solidFill>
            <a:srgbClr val="F15A1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بَعد هَالشَّرح، جَرّبوا كَمّلوا هَالقِصّةّ المصَوّرَة مِن خِلال إِنجيل </a:t>
            </a:r>
            <a:r>
              <a:rPr lang="ar-SA" sz="3000" dirty="0"/>
              <a:t>(متّى </a:t>
            </a:r>
            <a:r>
              <a:rPr lang="ar-LB" sz="3000" dirty="0"/>
              <a:t>14/ 3-</a:t>
            </a:r>
            <a:r>
              <a:rPr lang="ar-SA" sz="3000" dirty="0"/>
              <a:t>4)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43" y="2013353"/>
            <a:ext cx="2572063" cy="4513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6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406" y="104974"/>
            <a:ext cx="5159188" cy="622859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8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923" y="1242404"/>
            <a:ext cx="4356848" cy="902826"/>
          </a:xfrm>
        </p:spPr>
        <p:txBody>
          <a:bodyPr>
            <a:normAutofit/>
          </a:bodyPr>
          <a:lstStyle/>
          <a:p>
            <a:pPr rtl="1"/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اللِّقاءُ الخامِس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4896" y="4886542"/>
            <a:ext cx="7673935" cy="1971458"/>
          </a:xfrm>
        </p:spPr>
        <p:txBody>
          <a:bodyPr>
            <a:normAutofit/>
          </a:bodyPr>
          <a:lstStyle/>
          <a:p>
            <a:pPr algn="ctr" rtl="1"/>
            <a:r>
              <a:rPr lang="ar-LB" sz="3750" b="1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ar-LB" sz="4400" b="1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أَأَنتَ الآتي أَم آخَرَ نَنتَظِر؟»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4" y="1082488"/>
            <a:ext cx="8740588" cy="4548468"/>
          </a:xfrm>
        </p:spPr>
      </p:pic>
      <p:sp>
        <p:nvSpPr>
          <p:cNvPr id="7" name="TextBox 6"/>
          <p:cNvSpPr txBox="1"/>
          <p:nvPr/>
        </p:nvSpPr>
        <p:spPr>
          <a:xfrm>
            <a:off x="3771900" y="1095935"/>
            <a:ext cx="40542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800" b="1" dirty="0">
                <a:solidFill>
                  <a:schemeClr val="accent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SA" sz="3000" b="1" dirty="0">
                <a:solidFill>
                  <a:schemeClr val="accent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هيرودُسَ كانَ قد أَمسَكَ يُوحَنَّا</a:t>
            </a:r>
            <a:endParaRPr lang="en-US" sz="3000" b="1" dirty="0">
              <a:solidFill>
                <a:schemeClr val="accent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3654" y="1172879"/>
            <a:ext cx="299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2800" b="1" dirty="0">
                <a:solidFill>
                  <a:schemeClr val="accent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ووَضَعَهُ في السِّجْن </a:t>
            </a:r>
            <a:endParaRPr lang="en-US" sz="2800" b="1" dirty="0">
              <a:solidFill>
                <a:schemeClr val="accent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4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97590"/>
            <a:ext cx="9143999" cy="5062819"/>
          </a:xfrm>
        </p:spPr>
      </p:pic>
      <p:sp>
        <p:nvSpPr>
          <p:cNvPr id="7" name="TextBox 6"/>
          <p:cNvSpPr txBox="1"/>
          <p:nvPr/>
        </p:nvSpPr>
        <p:spPr>
          <a:xfrm>
            <a:off x="4003301" y="1116252"/>
            <a:ext cx="405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هِيروديّا امرَأَةِ أَخيهِ فِيلبُّس</a:t>
            </a:r>
            <a:endParaRPr lang="en-US" sz="2800" b="1" dirty="0">
              <a:solidFill>
                <a:schemeClr val="accent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14550" y="1162418"/>
            <a:ext cx="3765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2800" b="1" dirty="0">
                <a:solidFill>
                  <a:schemeClr val="accent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«إِنَّها لا</a:t>
            </a:r>
            <a:endParaRPr lang="ar-LB" sz="2800" b="1" dirty="0">
              <a:solidFill>
                <a:schemeClr val="accent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r>
              <a:rPr lang="ar-SA" sz="2800" b="1" dirty="0">
                <a:solidFill>
                  <a:schemeClr val="accent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2800" b="1" dirty="0">
                <a:solidFill>
                  <a:schemeClr val="accent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</a:t>
            </a:r>
            <a:r>
              <a:rPr lang="ar-SA" sz="2800" b="1" dirty="0">
                <a:solidFill>
                  <a:schemeClr val="accent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حِلُّ لَكَ» </a:t>
            </a:r>
            <a:endParaRPr lang="en-US" sz="2800" b="1" dirty="0">
              <a:solidFill>
                <a:schemeClr val="accent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0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11" y="742765"/>
            <a:ext cx="8673353" cy="5442883"/>
          </a:xfrm>
        </p:spPr>
      </p:pic>
      <p:sp>
        <p:nvSpPr>
          <p:cNvPr id="7" name="TextBox 6"/>
          <p:cNvSpPr txBox="1"/>
          <p:nvPr/>
        </p:nvSpPr>
        <p:spPr>
          <a:xfrm>
            <a:off x="4340038" y="628651"/>
            <a:ext cx="27028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تَلاميذُهُ يَسألونَ </a:t>
            </a:r>
            <a:r>
              <a:rPr lang="ar-SA" sz="3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يَسوع : </a:t>
            </a:r>
            <a:endParaRPr lang="ar-LB" sz="3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 rtl="1"/>
            <a:r>
              <a:rPr lang="ar-SA" sz="3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«أَأَنتَ الآتي، أَم آخَرَ نَنتَظِر</a:t>
            </a:r>
            <a:endParaRPr lang="en-US" sz="3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904" y="1874196"/>
            <a:ext cx="3629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000" b="1" dirty="0"/>
              <a:t> </a:t>
            </a:r>
            <a:r>
              <a:rPr lang="ar-SA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«</a:t>
            </a:r>
            <a:r>
              <a:rPr lang="ar-SA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اِذهبوا فَأَخبِروا يُوحنَّا بِما تَسمَعونَ وتَرَون: العُميانُ يُبصِرون والعُرْجُ يَمشونَ مَشْيًا سَوِيًّا، البُرصُ يَبرَأُون والصُّمُّ يَسمَعون، المَوتى يَقومون والفُقراءُ يُبَشَّرون، وطوبى لِمَن لا أَكونُ لَه حَجَرَ عَثْرَة» </a:t>
            </a:r>
            <a:endParaRPr lang="en-US" sz="32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6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73" y="1129553"/>
            <a:ext cx="8890627" cy="41652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1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436" y="0"/>
            <a:ext cx="2487706" cy="78665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1"/>
            <a:r>
              <a:rPr lang="ar-L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قِراءات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586" y="1102658"/>
            <a:ext cx="4518212" cy="5069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0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37728" y="346263"/>
            <a:ext cx="5424208" cy="3062264"/>
          </a:xfrm>
          <a:prstGeom prst="cloudCallout">
            <a:avLst>
              <a:gd name="adj1" fmla="val -64592"/>
              <a:gd name="adj2" fmla="val 12598"/>
            </a:avLst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بِرَأيكُن  لازم نتذكّر من هَاللِّقاء؟ </a:t>
            </a:r>
            <a:endParaRPr lang="en-US" sz="37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9" y="1773825"/>
            <a:ext cx="2746875" cy="4820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6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06" y="1166533"/>
            <a:ext cx="8542244" cy="5072903"/>
          </a:xfrm>
        </p:spPr>
      </p:pic>
      <p:sp>
        <p:nvSpPr>
          <p:cNvPr id="3" name="Oval 2"/>
          <p:cNvSpPr/>
          <p:nvPr/>
        </p:nvSpPr>
        <p:spPr>
          <a:xfrm>
            <a:off x="7409330" y="1008530"/>
            <a:ext cx="1438835" cy="685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أتذكَّر</a:t>
            </a:r>
            <a:endParaRPr lang="en-US" sz="3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8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60861" y="198344"/>
            <a:ext cx="6009421" cy="3076015"/>
          </a:xfrm>
          <a:prstGeom prst="cloudCallout">
            <a:avLst>
              <a:gd name="adj1" fmla="val -60751"/>
              <a:gd name="adj2" fmla="val 16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37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37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 هَلَّق رَح ننَفِّذ سوا خُطُوات هَالصَّلاة الحِلوِة</a:t>
            </a:r>
          </a:p>
          <a:p>
            <a:pPr algn="ctr" rtl="1"/>
            <a:endParaRPr lang="en-US" sz="22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" y="2178275"/>
            <a:ext cx="2531721" cy="4442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16" y="447675"/>
            <a:ext cx="8928367" cy="5755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05" y="643038"/>
            <a:ext cx="8740589" cy="5571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4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556" y="201706"/>
            <a:ext cx="5058308" cy="58898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341" y="376518"/>
            <a:ext cx="4017888" cy="613836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r" rtl="1"/>
            <a:r>
              <a:rPr lang="ar-L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ومنرتِّل سوا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7461" y="1223691"/>
            <a:ext cx="7725104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توبوا ف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قَد اقتَرَبَ مَلَكوتُ السَّماوات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توبوا توبوا ف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قَد اقتَرَبَ مَلَكوتُ السَّماوات (2)</a:t>
            </a:r>
            <a:endParaRPr lang="fr-F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مَن أَرادَ أَن يَتبَعَني، (توبوا) فَليكفر بِنَفسِه (توبوا)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فَليكفر بِنَفسِه وليَحمِل صَليبَهُ وليَحمِل صَليبَهُ وَيَتبَعني (وليحمل صليبه صليبه ويتبعني) </a:t>
            </a:r>
            <a:endParaRPr lang="fr-F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إسهَروا، إِسهَروا وصَلّوا، إِسهَروا وَصَلّوا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لِئَلاّ تَدخُلوا في تَجرِبَة (2)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377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23931" y="238686"/>
            <a:ext cx="4830857" cy="3076015"/>
          </a:xfrm>
          <a:prstGeom prst="cloudCallout">
            <a:avLst>
              <a:gd name="adj1" fmla="val -76525"/>
              <a:gd name="adj2" fmla="val 30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37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37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بشوفكن </a:t>
            </a:r>
          </a:p>
          <a:p>
            <a:pPr algn="ctr" rtl="1"/>
            <a:r>
              <a:rPr lang="ar-LB" sz="337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الاسبوع القادم</a:t>
            </a:r>
          </a:p>
          <a:p>
            <a:pPr algn="ctr" rtl="1"/>
            <a:endParaRPr lang="en-US" sz="22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" y="2178275"/>
            <a:ext cx="2531721" cy="4442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989009" y="842016"/>
            <a:ext cx="4415402" cy="1807055"/>
          </a:xfrm>
          <a:prstGeom prst="cloudCallout">
            <a:avLst>
              <a:gd name="adj1" fmla="val -82436"/>
              <a:gd name="adj2" fmla="val -22660"/>
            </a:avLst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رَح نَعمِل اليَوم؟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9625" y="3550025"/>
            <a:ext cx="8256492" cy="15179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285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نْسَمّي</a:t>
            </a:r>
            <a:r>
              <a:rPr lang="ar-LB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عَلامات الم</a:t>
            </a:r>
            <a:r>
              <a:rPr lang="ar-LB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لَكوت اليَوم </a:t>
            </a:r>
            <a:r>
              <a:rPr lang="ar-LB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مِتِل ما مِنْشوفها </a:t>
            </a:r>
            <a:r>
              <a:rPr lang="ar-SA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SA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قارِن</a:t>
            </a:r>
            <a:r>
              <a:rPr lang="ar-LB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ها ب</a:t>
            </a:r>
            <a:r>
              <a:rPr lang="ar-LB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ِالعَلامات</a:t>
            </a:r>
            <a:r>
              <a:rPr lang="ar-SA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يَلّي</a:t>
            </a:r>
            <a:r>
              <a:rPr lang="ar-SA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</a:t>
            </a:r>
            <a:r>
              <a:rPr lang="ar-LB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طاها ي</a:t>
            </a:r>
            <a:r>
              <a:rPr lang="ar-LB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r" rtl="1">
              <a:buNone/>
            </a:pPr>
            <a:endParaRPr lang="en-US" sz="2700" dirty="0">
              <a:solidFill>
                <a:schemeClr val="tx1"/>
              </a:solidFill>
            </a:endParaRPr>
          </a:p>
          <a:p>
            <a:pPr algn="r" rtl="1"/>
            <a:endParaRPr lang="en-US" sz="135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800600"/>
            <a:ext cx="8780928" cy="14904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075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نِشعُر </a:t>
            </a:r>
            <a:r>
              <a:rPr lang="ar-LB" sz="307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</a:t>
            </a:r>
            <a:r>
              <a:rPr lang="ar-SA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حُضور اللّه ب</a:t>
            </a:r>
            <a:r>
              <a:rPr lang="ar-LB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ناتْنا</a:t>
            </a:r>
            <a:r>
              <a:rPr lang="ar-SA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</a:t>
            </a:r>
            <a:r>
              <a:rPr lang="ar-LB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نْشوف</a:t>
            </a:r>
            <a:r>
              <a:rPr lang="ar-SA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فِعل</a:t>
            </a:r>
            <a:r>
              <a:rPr lang="ar-LB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SA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فينا وبِدايات المَلكوت </a:t>
            </a:r>
            <a:r>
              <a:rPr lang="ar-LB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يَلّي ما مِنشوفها </a:t>
            </a:r>
            <a:r>
              <a:rPr lang="ar-SA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</a:t>
            </a:r>
            <a:r>
              <a:rPr lang="ar-LB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اَّ بِع</a:t>
            </a:r>
            <a:r>
              <a:rPr lang="ar-LB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SA" sz="30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الإيمان</a:t>
            </a:r>
            <a:r>
              <a:rPr lang="en-US" sz="3075" dirty="0"/>
              <a:t>.</a:t>
            </a:r>
          </a:p>
          <a:p>
            <a:pPr rtl="1"/>
            <a:endParaRPr lang="en-US" sz="2700" dirty="0"/>
          </a:p>
          <a:p>
            <a:pPr marL="0" indent="0" algn="r" rtl="1">
              <a:buNone/>
            </a:pPr>
            <a:endParaRPr lang="en-US" sz="2700" dirty="0">
              <a:solidFill>
                <a:schemeClr val="tx1"/>
              </a:solidFill>
            </a:endParaRPr>
          </a:p>
          <a:p>
            <a:pPr algn="r" rtl="1"/>
            <a:endParaRPr lang="en-US" sz="135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9" y="-322730"/>
            <a:ext cx="2605749" cy="3675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36367" y="0"/>
            <a:ext cx="5423540" cy="4010587"/>
          </a:xfrm>
          <a:prstGeom prst="cloudCallout">
            <a:avLst>
              <a:gd name="adj1" fmla="val -80484"/>
              <a:gd name="adj2" fmla="val 27874"/>
            </a:avLst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أَصدِقائي! رَح أَعطيكُن أَحرُف الأَبجَدِيِّة وَخانات فارْغة، حِطّوا كِلّ حَرف مَطرَحو واكتِبوا عَ وَرَقة الآيِة يَلّي رَح تِحصَلوا علَيها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0924"/>
            <a:ext cx="2212665" cy="3882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771" y="174812"/>
            <a:ext cx="5529439" cy="6118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2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53" y="0"/>
            <a:ext cx="646803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6593" y="423583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ا</a:t>
            </a:r>
            <a:endParaRPr lang="en-US" sz="2250" dirty="0"/>
          </a:p>
        </p:txBody>
      </p:sp>
      <p:sp>
        <p:nvSpPr>
          <p:cNvPr id="7" name="Rectangle 6"/>
          <p:cNvSpPr/>
          <p:nvPr/>
        </p:nvSpPr>
        <p:spPr>
          <a:xfrm>
            <a:off x="4366931" y="397529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ل</a:t>
            </a:r>
            <a:endParaRPr lang="en-US" sz="2250" dirty="0"/>
          </a:p>
        </p:txBody>
      </p:sp>
      <p:sp>
        <p:nvSpPr>
          <p:cNvPr id="8" name="Rectangle 7"/>
          <p:cNvSpPr/>
          <p:nvPr/>
        </p:nvSpPr>
        <p:spPr>
          <a:xfrm>
            <a:off x="3813081" y="430726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ع</a:t>
            </a:r>
            <a:endParaRPr lang="en-US" sz="2250" dirty="0"/>
          </a:p>
        </p:txBody>
      </p:sp>
      <p:sp>
        <p:nvSpPr>
          <p:cNvPr id="9" name="Rectangle 8"/>
          <p:cNvSpPr/>
          <p:nvPr/>
        </p:nvSpPr>
        <p:spPr>
          <a:xfrm>
            <a:off x="3203761" y="430727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م</a:t>
            </a:r>
            <a:endParaRPr lang="en-US" sz="2250" dirty="0"/>
          </a:p>
        </p:txBody>
      </p:sp>
      <p:sp>
        <p:nvSpPr>
          <p:cNvPr id="10" name="Rectangle 9"/>
          <p:cNvSpPr/>
          <p:nvPr/>
        </p:nvSpPr>
        <p:spPr>
          <a:xfrm>
            <a:off x="2631841" y="410136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ي</a:t>
            </a:r>
            <a:endParaRPr lang="en-US" sz="2250" dirty="0"/>
          </a:p>
        </p:txBody>
      </p:sp>
      <p:sp>
        <p:nvSpPr>
          <p:cNvPr id="11" name="Rectangle 10"/>
          <p:cNvSpPr/>
          <p:nvPr/>
        </p:nvSpPr>
        <p:spPr>
          <a:xfrm>
            <a:off x="2030505" y="409295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ا</a:t>
            </a:r>
            <a:endParaRPr lang="en-US" sz="2250" dirty="0"/>
          </a:p>
        </p:txBody>
      </p:sp>
      <p:sp>
        <p:nvSpPr>
          <p:cNvPr id="12" name="Rectangle 11"/>
          <p:cNvSpPr/>
          <p:nvPr/>
        </p:nvSpPr>
        <p:spPr>
          <a:xfrm>
            <a:off x="1414881" y="429887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ن</a:t>
            </a:r>
            <a:endParaRPr lang="en-US" sz="2250" dirty="0"/>
          </a:p>
        </p:txBody>
      </p:sp>
      <p:sp>
        <p:nvSpPr>
          <p:cNvPr id="13" name="Rectangle 12"/>
          <p:cNvSpPr/>
          <p:nvPr/>
        </p:nvSpPr>
        <p:spPr>
          <a:xfrm>
            <a:off x="4977092" y="980375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ي</a:t>
            </a:r>
            <a:endParaRPr lang="en-US" sz="2250" dirty="0"/>
          </a:p>
        </p:txBody>
      </p:sp>
      <p:sp>
        <p:nvSpPr>
          <p:cNvPr id="14" name="Rectangle 13"/>
          <p:cNvSpPr/>
          <p:nvPr/>
        </p:nvSpPr>
        <p:spPr>
          <a:xfrm>
            <a:off x="4359787" y="999285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ب</a:t>
            </a:r>
            <a:endParaRPr lang="en-US" sz="2250" dirty="0"/>
          </a:p>
        </p:txBody>
      </p:sp>
      <p:sp>
        <p:nvSpPr>
          <p:cNvPr id="15" name="Rectangle 14"/>
          <p:cNvSpPr/>
          <p:nvPr/>
        </p:nvSpPr>
        <p:spPr>
          <a:xfrm>
            <a:off x="3787027" y="973230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ص</a:t>
            </a:r>
            <a:endParaRPr lang="en-US" sz="2250" dirty="0"/>
          </a:p>
        </p:txBody>
      </p:sp>
      <p:sp>
        <p:nvSpPr>
          <p:cNvPr id="16" name="Rectangle 15"/>
          <p:cNvSpPr/>
          <p:nvPr/>
        </p:nvSpPr>
        <p:spPr>
          <a:xfrm>
            <a:off x="3224352" y="953481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ر</a:t>
            </a:r>
            <a:endParaRPr lang="en-US" sz="2250" dirty="0"/>
          </a:p>
        </p:txBody>
      </p:sp>
      <p:sp>
        <p:nvSpPr>
          <p:cNvPr id="17" name="Rectangle 16"/>
          <p:cNvSpPr/>
          <p:nvPr/>
        </p:nvSpPr>
        <p:spPr>
          <a:xfrm>
            <a:off x="2631001" y="940034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و</a:t>
            </a:r>
            <a:endParaRPr lang="en-US" sz="2250" dirty="0"/>
          </a:p>
        </p:txBody>
      </p:sp>
      <p:sp>
        <p:nvSpPr>
          <p:cNvPr id="18" name="Rectangle 17"/>
          <p:cNvSpPr/>
          <p:nvPr/>
        </p:nvSpPr>
        <p:spPr>
          <a:xfrm>
            <a:off x="1985542" y="973231"/>
            <a:ext cx="292895" cy="26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ن</a:t>
            </a:r>
            <a:endParaRPr lang="en-US" sz="2250" dirty="0"/>
          </a:p>
        </p:txBody>
      </p:sp>
      <p:sp>
        <p:nvSpPr>
          <p:cNvPr id="19" name="Rectangle 18"/>
          <p:cNvSpPr/>
          <p:nvPr/>
        </p:nvSpPr>
        <p:spPr>
          <a:xfrm>
            <a:off x="4929606" y="2132620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ي</a:t>
            </a:r>
            <a:endParaRPr lang="en-US" sz="2250" dirty="0"/>
          </a:p>
        </p:txBody>
      </p:sp>
      <p:sp>
        <p:nvSpPr>
          <p:cNvPr id="20" name="Rectangle 19"/>
          <p:cNvSpPr/>
          <p:nvPr/>
        </p:nvSpPr>
        <p:spPr>
          <a:xfrm>
            <a:off x="4937592" y="1536326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ا</a:t>
            </a:r>
            <a:endParaRPr lang="en-US" sz="2250" dirty="0"/>
          </a:p>
        </p:txBody>
      </p:sp>
      <p:sp>
        <p:nvSpPr>
          <p:cNvPr id="21" name="Rectangle 20"/>
          <p:cNvSpPr/>
          <p:nvPr/>
        </p:nvSpPr>
        <p:spPr>
          <a:xfrm>
            <a:off x="4403490" y="1562380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ل</a:t>
            </a:r>
            <a:endParaRPr lang="en-US" sz="2250" dirty="0"/>
          </a:p>
        </p:txBody>
      </p:sp>
      <p:sp>
        <p:nvSpPr>
          <p:cNvPr id="22" name="Rectangle 21"/>
          <p:cNvSpPr/>
          <p:nvPr/>
        </p:nvSpPr>
        <p:spPr>
          <a:xfrm>
            <a:off x="3814762" y="1522880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ع</a:t>
            </a:r>
            <a:endParaRPr lang="en-US" sz="2250" dirty="0"/>
          </a:p>
        </p:txBody>
      </p:sp>
      <p:sp>
        <p:nvSpPr>
          <p:cNvPr id="23" name="Rectangle 22"/>
          <p:cNvSpPr/>
          <p:nvPr/>
        </p:nvSpPr>
        <p:spPr>
          <a:xfrm>
            <a:off x="3192835" y="1509433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ر</a:t>
            </a:r>
            <a:endParaRPr lang="en-US" sz="2250" dirty="0"/>
          </a:p>
        </p:txBody>
      </p:sp>
      <p:sp>
        <p:nvSpPr>
          <p:cNvPr id="24" name="Rectangle 23"/>
          <p:cNvSpPr/>
          <p:nvPr/>
        </p:nvSpPr>
        <p:spPr>
          <a:xfrm>
            <a:off x="2559143" y="1536326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ج</a:t>
            </a:r>
            <a:endParaRPr lang="en-US" sz="2250" dirty="0"/>
          </a:p>
        </p:txBody>
      </p:sp>
      <p:sp>
        <p:nvSpPr>
          <p:cNvPr id="25" name="Rectangle 24"/>
          <p:cNvSpPr/>
          <p:nvPr/>
        </p:nvSpPr>
        <p:spPr>
          <a:xfrm>
            <a:off x="4315665" y="2132621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م</a:t>
            </a:r>
            <a:endParaRPr lang="en-US" sz="2250" dirty="0"/>
          </a:p>
        </p:txBody>
      </p:sp>
      <p:sp>
        <p:nvSpPr>
          <p:cNvPr id="26" name="Rectangle 25"/>
          <p:cNvSpPr/>
          <p:nvPr/>
        </p:nvSpPr>
        <p:spPr>
          <a:xfrm>
            <a:off x="4329112" y="2681429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ش</a:t>
            </a:r>
            <a:endParaRPr lang="en-US" sz="2250" dirty="0"/>
          </a:p>
        </p:txBody>
      </p:sp>
      <p:sp>
        <p:nvSpPr>
          <p:cNvPr id="27" name="Rectangle 26"/>
          <p:cNvSpPr/>
          <p:nvPr/>
        </p:nvSpPr>
        <p:spPr>
          <a:xfrm>
            <a:off x="3241161" y="2125476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و</a:t>
            </a:r>
            <a:endParaRPr lang="en-US" sz="2250" dirty="0"/>
          </a:p>
        </p:txBody>
      </p:sp>
      <p:sp>
        <p:nvSpPr>
          <p:cNvPr id="28" name="Rectangle 27"/>
          <p:cNvSpPr/>
          <p:nvPr/>
        </p:nvSpPr>
        <p:spPr>
          <a:xfrm>
            <a:off x="2567966" y="2139764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ن</a:t>
            </a:r>
            <a:endParaRPr lang="en-US" sz="2250" dirty="0"/>
          </a:p>
        </p:txBody>
      </p:sp>
      <p:sp>
        <p:nvSpPr>
          <p:cNvPr id="29" name="Rectangle 28"/>
          <p:cNvSpPr/>
          <p:nvPr/>
        </p:nvSpPr>
        <p:spPr>
          <a:xfrm>
            <a:off x="4905234" y="2648232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م</a:t>
            </a:r>
            <a:endParaRPr lang="en-US" sz="2250" dirty="0"/>
          </a:p>
        </p:txBody>
      </p:sp>
      <p:sp>
        <p:nvSpPr>
          <p:cNvPr id="30" name="Rectangle 29"/>
          <p:cNvSpPr/>
          <p:nvPr/>
        </p:nvSpPr>
        <p:spPr>
          <a:xfrm>
            <a:off x="3810980" y="2139763"/>
            <a:ext cx="292895" cy="2643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ش</a:t>
            </a:r>
            <a:endParaRPr lang="en-US" sz="2250" dirty="0"/>
          </a:p>
        </p:txBody>
      </p:sp>
      <p:sp>
        <p:nvSpPr>
          <p:cNvPr id="31" name="Rectangle 30"/>
          <p:cNvSpPr/>
          <p:nvPr/>
        </p:nvSpPr>
        <p:spPr>
          <a:xfrm>
            <a:off x="3843337" y="2653695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ي</a:t>
            </a:r>
            <a:endParaRPr lang="en-US" sz="2250" dirty="0"/>
          </a:p>
        </p:txBody>
      </p:sp>
      <p:sp>
        <p:nvSpPr>
          <p:cNvPr id="32" name="Rectangle 31"/>
          <p:cNvSpPr/>
          <p:nvPr/>
        </p:nvSpPr>
        <p:spPr>
          <a:xfrm>
            <a:off x="3300412" y="2668823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ا</a:t>
            </a:r>
            <a:endParaRPr lang="en-US" sz="2250" dirty="0"/>
          </a:p>
        </p:txBody>
      </p:sp>
      <p:sp>
        <p:nvSpPr>
          <p:cNvPr id="33" name="Rectangle 32"/>
          <p:cNvSpPr/>
          <p:nvPr/>
        </p:nvSpPr>
        <p:spPr>
          <a:xfrm>
            <a:off x="4321968" y="3277721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و</a:t>
            </a:r>
            <a:endParaRPr lang="en-US" sz="2250" dirty="0"/>
          </a:p>
        </p:txBody>
      </p:sp>
      <p:sp>
        <p:nvSpPr>
          <p:cNvPr id="34" name="Rectangle 33"/>
          <p:cNvSpPr/>
          <p:nvPr/>
        </p:nvSpPr>
        <p:spPr>
          <a:xfrm>
            <a:off x="4924984" y="3292009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س</a:t>
            </a:r>
            <a:endParaRPr lang="en-US" sz="2250" dirty="0"/>
          </a:p>
        </p:txBody>
      </p:sp>
      <p:sp>
        <p:nvSpPr>
          <p:cNvPr id="35" name="Rectangle 34"/>
          <p:cNvSpPr/>
          <p:nvPr/>
        </p:nvSpPr>
        <p:spPr>
          <a:xfrm>
            <a:off x="3850480" y="3298312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ي</a:t>
            </a:r>
            <a:endParaRPr lang="en-US" sz="2250" dirty="0"/>
          </a:p>
        </p:txBody>
      </p:sp>
      <p:sp>
        <p:nvSpPr>
          <p:cNvPr id="36" name="Rectangle 35"/>
          <p:cNvSpPr/>
          <p:nvPr/>
        </p:nvSpPr>
        <p:spPr>
          <a:xfrm>
            <a:off x="3260911" y="3285706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ا</a:t>
            </a:r>
            <a:endParaRPr lang="en-US" sz="2250" dirty="0"/>
          </a:p>
        </p:txBody>
      </p:sp>
      <p:sp>
        <p:nvSpPr>
          <p:cNvPr id="37" name="Rectangle 36"/>
          <p:cNvSpPr/>
          <p:nvPr/>
        </p:nvSpPr>
        <p:spPr>
          <a:xfrm>
            <a:off x="4836318" y="3814763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ا</a:t>
            </a:r>
            <a:endParaRPr lang="en-US" sz="2250" dirty="0"/>
          </a:p>
        </p:txBody>
      </p:sp>
      <p:sp>
        <p:nvSpPr>
          <p:cNvPr id="38" name="Rectangle 37"/>
          <p:cNvSpPr/>
          <p:nvPr/>
        </p:nvSpPr>
        <p:spPr>
          <a:xfrm>
            <a:off x="4321968" y="3807619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ل</a:t>
            </a:r>
            <a:endParaRPr lang="en-US" sz="2250" dirty="0"/>
          </a:p>
        </p:txBody>
      </p:sp>
      <p:sp>
        <p:nvSpPr>
          <p:cNvPr id="40" name="Rectangle 39"/>
          <p:cNvSpPr/>
          <p:nvPr/>
        </p:nvSpPr>
        <p:spPr>
          <a:xfrm>
            <a:off x="3814762" y="3821907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ب</a:t>
            </a:r>
            <a:endParaRPr lang="en-US" sz="2250" dirty="0"/>
          </a:p>
        </p:txBody>
      </p:sp>
      <p:sp>
        <p:nvSpPr>
          <p:cNvPr id="41" name="Rectangle 40"/>
          <p:cNvSpPr/>
          <p:nvPr/>
        </p:nvSpPr>
        <p:spPr>
          <a:xfrm>
            <a:off x="3293268" y="3821907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ر</a:t>
            </a:r>
            <a:endParaRPr lang="en-US" sz="2250" dirty="0"/>
          </a:p>
        </p:txBody>
      </p:sp>
      <p:sp>
        <p:nvSpPr>
          <p:cNvPr id="44" name="Rectangle 43"/>
          <p:cNvSpPr/>
          <p:nvPr/>
        </p:nvSpPr>
        <p:spPr>
          <a:xfrm>
            <a:off x="2793205" y="3836194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ص</a:t>
            </a:r>
            <a:endParaRPr lang="en-US" sz="2250" dirty="0"/>
          </a:p>
        </p:txBody>
      </p:sp>
      <p:sp>
        <p:nvSpPr>
          <p:cNvPr id="45" name="Rectangle 44"/>
          <p:cNvSpPr/>
          <p:nvPr/>
        </p:nvSpPr>
        <p:spPr>
          <a:xfrm>
            <a:off x="4896409" y="4378698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ي</a:t>
            </a:r>
            <a:endParaRPr lang="en-US" sz="2250" dirty="0"/>
          </a:p>
        </p:txBody>
      </p:sp>
      <p:sp>
        <p:nvSpPr>
          <p:cNvPr id="46" name="Rectangle 45"/>
          <p:cNvSpPr/>
          <p:nvPr/>
        </p:nvSpPr>
        <p:spPr>
          <a:xfrm>
            <a:off x="4321968" y="4385002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ب</a:t>
            </a:r>
            <a:endParaRPr lang="en-US" sz="2250" dirty="0"/>
          </a:p>
        </p:txBody>
      </p:sp>
      <p:sp>
        <p:nvSpPr>
          <p:cNvPr id="47" name="Rectangle 46"/>
          <p:cNvSpPr/>
          <p:nvPr/>
        </p:nvSpPr>
        <p:spPr>
          <a:xfrm>
            <a:off x="3821905" y="4398449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ر</a:t>
            </a:r>
            <a:endParaRPr lang="en-US" sz="2250" dirty="0"/>
          </a:p>
        </p:txBody>
      </p:sp>
      <p:sp>
        <p:nvSpPr>
          <p:cNvPr id="48" name="Rectangle 47"/>
          <p:cNvSpPr/>
          <p:nvPr/>
        </p:nvSpPr>
        <p:spPr>
          <a:xfrm>
            <a:off x="3293268" y="4371555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أ</a:t>
            </a:r>
            <a:endParaRPr lang="en-US" sz="2250" dirty="0"/>
          </a:p>
        </p:txBody>
      </p:sp>
      <p:sp>
        <p:nvSpPr>
          <p:cNvPr id="50" name="Rectangle 49"/>
          <p:cNvSpPr/>
          <p:nvPr/>
        </p:nvSpPr>
        <p:spPr>
          <a:xfrm>
            <a:off x="2684789" y="4353485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و</a:t>
            </a:r>
            <a:endParaRPr lang="en-US" sz="2250" dirty="0"/>
          </a:p>
        </p:txBody>
      </p:sp>
      <p:sp>
        <p:nvSpPr>
          <p:cNvPr id="51" name="Rectangle 50"/>
          <p:cNvSpPr/>
          <p:nvPr/>
        </p:nvSpPr>
        <p:spPr>
          <a:xfrm>
            <a:off x="2023362" y="4352645"/>
            <a:ext cx="292895" cy="264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ن</a:t>
            </a:r>
            <a:endParaRPr lang="en-US" sz="2250" dirty="0"/>
          </a:p>
        </p:txBody>
      </p:sp>
      <p:sp>
        <p:nvSpPr>
          <p:cNvPr id="52" name="Rectangle 51"/>
          <p:cNvSpPr/>
          <p:nvPr/>
        </p:nvSpPr>
        <p:spPr>
          <a:xfrm>
            <a:off x="4903553" y="4941793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ا</a:t>
            </a:r>
            <a:endParaRPr lang="en-US" sz="2250" dirty="0"/>
          </a:p>
        </p:txBody>
      </p:sp>
      <p:sp>
        <p:nvSpPr>
          <p:cNvPr id="53" name="Rectangle 52"/>
          <p:cNvSpPr/>
          <p:nvPr/>
        </p:nvSpPr>
        <p:spPr>
          <a:xfrm>
            <a:off x="4329112" y="4948097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ل</a:t>
            </a:r>
            <a:endParaRPr lang="en-US" sz="2250" dirty="0"/>
          </a:p>
        </p:txBody>
      </p:sp>
      <p:sp>
        <p:nvSpPr>
          <p:cNvPr id="54" name="Rectangle 53"/>
          <p:cNvSpPr/>
          <p:nvPr/>
        </p:nvSpPr>
        <p:spPr>
          <a:xfrm>
            <a:off x="3857624" y="4946416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ص</a:t>
            </a:r>
            <a:endParaRPr lang="en-US" sz="2250" dirty="0"/>
          </a:p>
        </p:txBody>
      </p:sp>
      <p:sp>
        <p:nvSpPr>
          <p:cNvPr id="55" name="Rectangle 54"/>
          <p:cNvSpPr/>
          <p:nvPr/>
        </p:nvSpPr>
        <p:spPr>
          <a:xfrm>
            <a:off x="3233177" y="4947256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م</a:t>
            </a:r>
            <a:endParaRPr lang="en-US" sz="2250" dirty="0"/>
          </a:p>
        </p:txBody>
      </p:sp>
      <p:sp>
        <p:nvSpPr>
          <p:cNvPr id="56" name="Rectangle 55"/>
          <p:cNvSpPr/>
          <p:nvPr/>
        </p:nvSpPr>
        <p:spPr>
          <a:xfrm>
            <a:off x="4964486" y="5478837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ي</a:t>
            </a:r>
            <a:endParaRPr lang="en-US" sz="2250" dirty="0"/>
          </a:p>
        </p:txBody>
      </p:sp>
      <p:sp>
        <p:nvSpPr>
          <p:cNvPr id="57" name="Rectangle 56"/>
          <p:cNvSpPr/>
          <p:nvPr/>
        </p:nvSpPr>
        <p:spPr>
          <a:xfrm>
            <a:off x="4416097" y="5470852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س</a:t>
            </a:r>
            <a:endParaRPr lang="en-US" sz="2250" dirty="0"/>
          </a:p>
        </p:txBody>
      </p:sp>
      <p:sp>
        <p:nvSpPr>
          <p:cNvPr id="58" name="Rectangle 57"/>
          <p:cNvSpPr/>
          <p:nvPr/>
        </p:nvSpPr>
        <p:spPr>
          <a:xfrm>
            <a:off x="3835352" y="5498587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م</a:t>
            </a:r>
            <a:endParaRPr lang="en-US" sz="2250" dirty="0"/>
          </a:p>
        </p:txBody>
      </p:sp>
      <p:sp>
        <p:nvSpPr>
          <p:cNvPr id="59" name="Rectangle 58"/>
          <p:cNvSpPr/>
          <p:nvPr/>
        </p:nvSpPr>
        <p:spPr>
          <a:xfrm>
            <a:off x="3252926" y="5493123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ع</a:t>
            </a:r>
            <a:endParaRPr lang="en-US" sz="2250" dirty="0"/>
          </a:p>
        </p:txBody>
      </p:sp>
      <p:sp>
        <p:nvSpPr>
          <p:cNvPr id="61" name="Rectangle 60"/>
          <p:cNvSpPr/>
          <p:nvPr/>
        </p:nvSpPr>
        <p:spPr>
          <a:xfrm>
            <a:off x="2662096" y="5485980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و</a:t>
            </a:r>
            <a:endParaRPr lang="en-US" sz="2250" dirty="0"/>
          </a:p>
        </p:txBody>
      </p:sp>
      <p:sp>
        <p:nvSpPr>
          <p:cNvPr id="62" name="Rectangle 61"/>
          <p:cNvSpPr/>
          <p:nvPr/>
        </p:nvSpPr>
        <p:spPr>
          <a:xfrm>
            <a:off x="2033027" y="5493123"/>
            <a:ext cx="292895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/>
              <a:t>ن</a:t>
            </a:r>
            <a:endParaRPr lang="en-US" sz="22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64026" y="363073"/>
            <a:ext cx="6965576" cy="1492622"/>
          </a:xfrm>
          <a:prstGeom prst="cloudCallout">
            <a:avLst>
              <a:gd name="adj1" fmla="val -40995"/>
              <a:gd name="adj2" fmla="val 107300"/>
            </a:avLst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برافو كِلكُن اكتَشَفتوا هَالآية:</a:t>
            </a:r>
            <a:endParaRPr lang="ar-LB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8928"/>
            <a:ext cx="2554941" cy="4483464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770094" y="2070847"/>
            <a:ext cx="6064624" cy="345589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العُميانُ يُبْصِرونَ، العُرجُ يَمشونَ مَشيًا س</a:t>
            </a:r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ويًّا، البُرصُ يَبرأون، الصُّمُّ يَسمَعون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650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1978</TotalTime>
  <Words>880</Words>
  <Application>Microsoft Office PowerPoint</Application>
  <PresentationFormat>On-screen Show (4:3)</PresentationFormat>
  <Paragraphs>182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Adobe Arabic</vt:lpstr>
      <vt:lpstr>Calibri</vt:lpstr>
      <vt:lpstr>Calibri Light</vt:lpstr>
      <vt:lpstr>Tahoma</vt:lpstr>
      <vt:lpstr>Wingdings 3</vt:lpstr>
      <vt:lpstr>Retrospect</vt:lpstr>
      <vt:lpstr>مَركَزُ التَّربِيَّةِالدِّينِيَّة لرهبانية القلبين الأقدسين </vt:lpstr>
      <vt:lpstr>PowerPoint Presentation</vt:lpstr>
      <vt:lpstr>اللِّقاءُ الخامِس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مين هُوّي يوحَنّا اللّي كان بِالحَبس؟</vt:lpstr>
      <vt:lpstr>مين يَلّي حَبَسو ولَيش؟</vt:lpstr>
      <vt:lpstr>لَيش بَعَت يوحَنّا تلاميذو  لَعِند يَسوع؟</vt:lpstr>
      <vt:lpstr>هَل كان بِسُؤالو في شَكّ  إِنّو هُوِّ المَسيح؟</vt:lpstr>
      <vt:lpstr>شو الجَواب يَلّي حَمَّلو يَسوع  لَتلاميذ يوحَنّا؟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قِراءات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ومنرتِّل سوا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166</cp:revision>
  <dcterms:created xsi:type="dcterms:W3CDTF">2020-06-11T06:09:44Z</dcterms:created>
  <dcterms:modified xsi:type="dcterms:W3CDTF">2021-12-30T18:51:27Z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A858F756-5B22-4050-9B25-E1A8DFB9AE87</vt:lpwstr>
  </property>
  <property fmtid="{D5CDD505-2E9C-101B-9397-08002B2CF9AE}" pid="3" name="ArticulatePath">
    <vt:lpwstr>eb7-renc-05-اللقاء 5 اانت الاتي</vt:lpwstr>
  </property>
</Properties>
</file>