
<file path=[Content_Types].xml><?xml version="1.0" encoding="utf-8"?>
<Types xmlns="http://schemas.openxmlformats.org/package/2006/content-types">
  <Default Extension="crdownload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ppt/notesSlides/notesSlide36.xml" ContentType="application/vnd.openxmlformats-officedocument.presentationml.notesSlide+xml"/>
  <Override PartName="/ppt/tags/tag38.xml" ContentType="application/vnd.openxmlformats-officedocument.presentationml.tags+xml"/>
  <Override PartName="/ppt/notesSlides/notesSlide37.xml" ContentType="application/vnd.openxmlformats-officedocument.presentationml.notesSlide+xml"/>
  <Override PartName="/ppt/tags/tag39.xml" ContentType="application/vnd.openxmlformats-officedocument.presentationml.tags+xml"/>
  <Override PartName="/ppt/notesSlides/notesSlide38.xml" ContentType="application/vnd.openxmlformats-officedocument.presentationml.notesSlide+xml"/>
  <Override PartName="/ppt/tags/tag40.xml" ContentType="application/vnd.openxmlformats-officedocument.presentationml.tags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3" r:id="rId1"/>
  </p:sldMasterIdLst>
  <p:notesMasterIdLst>
    <p:notesMasterId r:id="rId41"/>
  </p:notesMasterIdLst>
  <p:sldIdLst>
    <p:sldId id="256" r:id="rId2"/>
    <p:sldId id="380" r:id="rId3"/>
    <p:sldId id="257" r:id="rId4"/>
    <p:sldId id="304" r:id="rId5"/>
    <p:sldId id="269" r:id="rId6"/>
    <p:sldId id="264" r:id="rId7"/>
    <p:sldId id="382" r:id="rId8"/>
    <p:sldId id="329" r:id="rId9"/>
    <p:sldId id="358" r:id="rId10"/>
    <p:sldId id="383" r:id="rId11"/>
    <p:sldId id="305" r:id="rId12"/>
    <p:sldId id="384" r:id="rId13"/>
    <p:sldId id="386" r:id="rId14"/>
    <p:sldId id="388" r:id="rId15"/>
    <p:sldId id="389" r:id="rId16"/>
    <p:sldId id="387" r:id="rId17"/>
    <p:sldId id="390" r:id="rId18"/>
    <p:sldId id="399" r:id="rId19"/>
    <p:sldId id="392" r:id="rId20"/>
    <p:sldId id="400" r:id="rId21"/>
    <p:sldId id="394" r:id="rId22"/>
    <p:sldId id="401" r:id="rId23"/>
    <p:sldId id="396" r:id="rId24"/>
    <p:sldId id="402" r:id="rId25"/>
    <p:sldId id="403" r:id="rId26"/>
    <p:sldId id="398" r:id="rId27"/>
    <p:sldId id="404" r:id="rId28"/>
    <p:sldId id="409" r:id="rId29"/>
    <p:sldId id="391" r:id="rId30"/>
    <p:sldId id="405" r:id="rId31"/>
    <p:sldId id="351" r:id="rId32"/>
    <p:sldId id="341" r:id="rId33"/>
    <p:sldId id="272" r:id="rId34"/>
    <p:sldId id="267" r:id="rId35"/>
    <p:sldId id="406" r:id="rId36"/>
    <p:sldId id="407" r:id="rId37"/>
    <p:sldId id="276" r:id="rId38"/>
    <p:sldId id="408" r:id="rId39"/>
    <p:sldId id="381" r:id="rId40"/>
  </p:sldIdLst>
  <p:sldSz cx="9144000" cy="6858000" type="screen4x3"/>
  <p:notesSz cx="6858000" cy="9144000"/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6B6B"/>
    <a:srgbClr val="FFCC99"/>
    <a:srgbClr val="E03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84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AF97DC-4FD8-465C-B245-D944B7FD8942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AD1B2-DBBF-46E3-841B-B78978FF0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490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AD1B2-DBBF-46E3-841B-B78978FF06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456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AD1B2-DBBF-46E3-841B-B78978FF06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853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AD1B2-DBBF-46E3-841B-B78978FF06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54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AD1B2-DBBF-46E3-841B-B78978FF06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916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65FC4-B63A-4318-80E6-22B3311B6E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395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AD1B2-DBBF-46E3-841B-B78978FF06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445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65FC4-B63A-4318-80E6-22B3311B6E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34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65FC4-B63A-4318-80E6-22B3311B6EE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160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AD1B2-DBBF-46E3-841B-B78978FF068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845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AD1B2-DBBF-46E3-841B-B78978FF068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750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65FC4-B63A-4318-80E6-22B3311B6EE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689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AD1B2-DBBF-46E3-841B-B78978FF06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360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AD1B2-DBBF-46E3-841B-B78978FF068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9793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65FC4-B63A-4318-80E6-22B3311B6EE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345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AD1B2-DBBF-46E3-841B-B78978FF068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2103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65FC4-B63A-4318-80E6-22B3311B6EE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0872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AD1B2-DBBF-46E3-841B-B78978FF068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371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AD1B2-DBBF-46E3-841B-B78978FF068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5593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65FC4-B63A-4318-80E6-22B3311B6EE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627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65FC4-B63A-4318-80E6-22B3311B6EE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259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AD1B2-DBBF-46E3-841B-B78978FF068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274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AD1B2-DBBF-46E3-841B-B78978FF068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54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AD1B2-DBBF-46E3-841B-B78978FF06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595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AD1B2-DBBF-46E3-841B-B78978FF068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7446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AD1B2-DBBF-46E3-841B-B78978FF068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353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AD1B2-DBBF-46E3-841B-B78978FF068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463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AD1B2-DBBF-46E3-841B-B78978FF068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3989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AD1B2-DBBF-46E3-841B-B78978FF068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2456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65FC4-B63A-4318-80E6-22B3311B6EE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0551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65FC4-B63A-4318-80E6-22B3311B6EE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609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AD1B2-DBBF-46E3-841B-B78978FF068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9550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AD1B2-DBBF-46E3-841B-B78978FF068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550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AD1B2-DBBF-46E3-841B-B78978FF068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63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AD1B2-DBBF-46E3-841B-B78978FF06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419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AD1B2-DBBF-46E3-841B-B78978FF06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76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AD1B2-DBBF-46E3-841B-B78978FF06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65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AD1B2-DBBF-46E3-841B-B78978FF06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13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AD1B2-DBBF-46E3-841B-B78978FF06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65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AD1B2-DBBF-46E3-841B-B78978FF06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224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758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8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58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10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712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25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8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09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273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8618B959-8859-4B62-889B-EF1BC886E37C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84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618B959-8859-4B62-889B-EF1BC886E37C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400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5" Type="http://schemas.openxmlformats.org/officeDocument/2006/relationships/image" Target="../media/image20.jpe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24.crdownload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3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7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2837" y="1853495"/>
            <a:ext cx="7267388" cy="1899006"/>
          </a:xfrm>
        </p:spPr>
        <p:txBody>
          <a:bodyPr>
            <a:normAutofit/>
          </a:bodyPr>
          <a:lstStyle/>
          <a:p>
            <a:pPr algn="ctr" rtl="1"/>
            <a:r>
              <a:rPr lang="ar-LB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مَركَزُ التَّربِيَّةِ الدِّينِيَّة</a:t>
            </a:r>
            <a:br>
              <a:rPr lang="ar-LB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ar-LB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رُهبانِيّة القَلبين الأقدسَين 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194" y="5611935"/>
            <a:ext cx="5825202" cy="822674"/>
          </a:xfrm>
        </p:spPr>
        <p:txBody>
          <a:bodyPr>
            <a:normAutofit/>
          </a:bodyPr>
          <a:lstStyle/>
          <a:p>
            <a:pPr algn="ctr" rtl="1"/>
            <a:r>
              <a:rPr lang="ar-LB" sz="4500" b="1" spc="0" dirty="0">
                <a:solidFill>
                  <a:schemeClr val="accent1">
                    <a:lumMod val="7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 السَّابِعِ أَسَاسِيّ</a:t>
            </a:r>
            <a:endParaRPr lang="en-US" sz="4500" b="1" spc="0" dirty="0">
              <a:solidFill>
                <a:schemeClr val="accent1">
                  <a:lumMod val="75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9294" y="241777"/>
            <a:ext cx="3023622" cy="9418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59887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0" y="0"/>
            <a:ext cx="9144000" cy="6858000"/>
          </a:xfrm>
          <a:prstGeom prst="flowChartPredefined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ar-LB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عَرض فيلْم تَكثير الخِبِز </a:t>
            </a:r>
          </a:p>
          <a:p>
            <a:pPr algn="ctr" rtl="1">
              <a:lnSpc>
                <a:spcPct val="150000"/>
              </a:lnSpc>
            </a:pPr>
            <a:r>
              <a:rPr lang="ar-LB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مِن القرصِ المُدمجِ الخاصّ </a:t>
            </a:r>
          </a:p>
          <a:p>
            <a:pPr algn="ctr" rtl="1">
              <a:lnSpc>
                <a:spcPct val="150000"/>
              </a:lnSpc>
            </a:pPr>
            <a:r>
              <a:rPr lang="ar-LB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بِالسّابِعِ أَساسِيّ</a:t>
            </a:r>
            <a:endParaRPr lang="en-US" sz="4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261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" y="260257"/>
            <a:ext cx="5595044" cy="3963400"/>
          </a:xfrm>
          <a:prstGeom prst="cloudCallout">
            <a:avLst>
              <a:gd name="adj1" fmla="val 53651"/>
              <a:gd name="adj2" fmla="val 3231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7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وهَلَّق رَح إطلُب مِنكُن انو نَعمِل هَالنّشاط</a:t>
            </a:r>
          </a:p>
          <a:p>
            <a:pPr algn="ctr" rtl="1"/>
            <a:r>
              <a:rPr lang="ar-LB" sz="37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يمكن الاستعانة بالمرجع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430" y="1735130"/>
            <a:ext cx="4388258" cy="45927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936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853845" y="3458095"/>
            <a:ext cx="45719" cy="532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G:\All\Rima Fares Eid\Christine rima\الكتروني كانون الاول\eb7\New EB7\Untitled07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429" y="-144402"/>
            <a:ext cx="3643312" cy="652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G:\All\Rima Fares Eid\Christine rima\الكتروني كانون الاول\eb7\New EB7\Untitled08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8741" y="1374322"/>
            <a:ext cx="4840287" cy="384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8506" y="4808373"/>
            <a:ext cx="346891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7842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G:\All\Rima Fares Eid\Christine rima\الكتروني كانون الاول\eb7\New EB7\Untitled06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900" y="-20638"/>
            <a:ext cx="7442200" cy="690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7411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10989" y="1"/>
            <a:ext cx="6131858" cy="4061012"/>
          </a:xfrm>
          <a:prstGeom prst="cloudCallout">
            <a:avLst>
              <a:gd name="adj1" fmla="val 46901"/>
              <a:gd name="adj2" fmla="val 60146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حَضْروا حالكُن تَ نَعمِل هَالإختِبار...</a:t>
            </a:r>
          </a:p>
          <a:p>
            <a:pPr algn="ctr" rtl="1"/>
            <a:r>
              <a:rPr lang="ar-LB" sz="3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أَنا بسَمّي حَدا فيكُن وهُوّي بيِقْرا الجمْلِة </a:t>
            </a:r>
          </a:p>
          <a:p>
            <a:pPr algn="ctr" rtl="1"/>
            <a:r>
              <a:rPr lang="ar-LB" sz="3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وبيقول إذا صَحّ أو غلَط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2783187"/>
            <a:ext cx="3401287" cy="35597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463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828798" y="134043"/>
            <a:ext cx="5567083" cy="8471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صَح أَم خَطَأ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46" name="Picture 2" descr="G:\All\Rima Fares Eid\Christine rima\الكتروني كانون الاول\eb7\New EB7\Untitled0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910" y="746311"/>
            <a:ext cx="8764587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5675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822395" y="119529"/>
            <a:ext cx="5567083" cy="8471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صَحّ أَم خَطَأ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2" name="Picture 2" descr="G:\All\Rima Fares Eid\Christine rima\الكتروني كانون الاول\eb7\New EB7\Untitled0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345" y="966694"/>
            <a:ext cx="8455025" cy="577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3380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G:\All\Rima Fares Eid\Christine rima\الكتروني كانون الاول\eb7\New EB7\Untitled03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587" y="0"/>
            <a:ext cx="8124825" cy="679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8142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420914" y="246741"/>
            <a:ext cx="5050971" cy="3088555"/>
          </a:xfrm>
          <a:prstGeom prst="cloudCallout">
            <a:avLst>
              <a:gd name="adj1" fmla="val 60241"/>
              <a:gd name="adj2" fmla="val 55594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يَلاّ رَكْزوا هَلّق </a:t>
            </a:r>
          </a:p>
          <a:p>
            <a:pPr algn="ctr" rtl="1"/>
            <a:r>
              <a:rPr lang="ar-LB" sz="4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عَ هَالأيْقونات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3799" y="1791018"/>
            <a:ext cx="4330201" cy="45319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464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33841" y="159269"/>
            <a:ext cx="6483615" cy="5952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28034" y="5634595"/>
            <a:ext cx="6120680" cy="584775"/>
          </a:xfrm>
          <a:prstGeom prst="rect">
            <a:avLst/>
          </a:prstGeom>
          <a:solidFill>
            <a:srgbClr val="FD6B6B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ما هُوَ عُنوانُ هَذِهِ الأَيقونَة؟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9733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Scan000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61557" y="-1"/>
            <a:ext cx="4987912" cy="62992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3889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01154" y="1442197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897" y="3572252"/>
            <a:ext cx="8052150" cy="3474433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>
          <a:xfrm>
            <a:off x="5050971" y="391887"/>
            <a:ext cx="3323772" cy="2627086"/>
          </a:xfrm>
          <a:prstGeom prst="wedgeEllipseCallout">
            <a:avLst>
              <a:gd name="adj1" fmla="val -47034"/>
              <a:gd name="adj2" fmla="val 735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عِرس قانا الجَليل</a:t>
            </a:r>
            <a:endParaRPr lang="en-US" sz="3000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8746" y="94891"/>
            <a:ext cx="3831771" cy="36642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671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450" y="-99392"/>
            <a:ext cx="5143099" cy="5880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1752981" y="5658994"/>
            <a:ext cx="5638035" cy="507831"/>
          </a:xfrm>
          <a:prstGeom prst="rect">
            <a:avLst/>
          </a:prstGeom>
          <a:solidFill>
            <a:srgbClr val="FD6B6B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ما هُو عُنوانَ هَذِهِ الأَيقونَة؟</a:t>
            </a:r>
            <a:endParaRPr lang="en-US" sz="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48444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01154" y="1442197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897" y="3572252"/>
            <a:ext cx="8052150" cy="3474433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>
          <a:xfrm>
            <a:off x="4470400" y="391885"/>
            <a:ext cx="3323772" cy="2627086"/>
          </a:xfrm>
          <a:prstGeom prst="wedgeEllipseCallout">
            <a:avLst>
              <a:gd name="adj1" fmla="val 33315"/>
              <a:gd name="adj2" fmla="val 7797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تَكثير الخِبِز</a:t>
            </a:r>
            <a:endParaRPr lang="en-US" sz="3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72"/>
          <a:stretch/>
        </p:blipFill>
        <p:spPr bwMode="auto">
          <a:xfrm>
            <a:off x="454774" y="217715"/>
            <a:ext cx="2669538" cy="2931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1371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16832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150620"/>
            <a:ext cx="5040560" cy="5734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1817801" y="5658741"/>
            <a:ext cx="5638035" cy="507831"/>
          </a:xfrm>
          <a:prstGeom prst="rect">
            <a:avLst/>
          </a:prstGeom>
          <a:solidFill>
            <a:srgbClr val="FD6B6B"/>
          </a:solidFill>
        </p:spPr>
        <p:txBody>
          <a:bodyPr vert="horz" wrap="square" lIns="0" tIns="45720" rIns="0" bIns="45720" rtlCol="0"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LB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ما هُوَ عُنوانُ هَذِهِ الأَيقونَة؟</a:t>
            </a:r>
            <a:endParaRPr lang="en-US" sz="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01731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01154" y="1442197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840" y="3644823"/>
            <a:ext cx="8052150" cy="3474433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>
          <a:xfrm>
            <a:off x="827315" y="435428"/>
            <a:ext cx="3889828" cy="2627086"/>
          </a:xfrm>
          <a:prstGeom prst="wedgeEllipseCallout">
            <a:avLst>
              <a:gd name="adj1" fmla="val -25637"/>
              <a:gd name="adj2" fmla="val 7741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القُدّاس الإِلهِيّ</a:t>
            </a:r>
          </a:p>
          <a:p>
            <a:pPr algn="ctr" rtl="1"/>
            <a:r>
              <a:rPr lang="ar-LB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(سِرّ الإِفخارستِيّا)</a:t>
            </a:r>
            <a:endParaRPr lang="en-US" sz="3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2569" y="174171"/>
            <a:ext cx="2935347" cy="3339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935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207673" y="725715"/>
            <a:ext cx="4917355" cy="2653126"/>
          </a:xfrm>
          <a:prstGeom prst="cloudCallout">
            <a:avLst>
              <a:gd name="adj1" fmla="val 52136"/>
              <a:gd name="adj2" fmla="val 79637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بْرافو...</a:t>
            </a:r>
          </a:p>
          <a:p>
            <a:pPr algn="ctr" rtl="1"/>
            <a:r>
              <a:rPr lang="ar-LB" sz="4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وهَلّق جاوْبوا عَ هَالأسئِلِة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399" y="2783187"/>
            <a:ext cx="3401287" cy="35597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193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G:\All\Rima Fares Eid\Christine rima\الكتروني كانون الاول\eb7\New EB7\Untitled0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613" y="53975"/>
            <a:ext cx="6961187" cy="674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80428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171" y="1596571"/>
            <a:ext cx="9018323" cy="486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701143" y="275771"/>
            <a:ext cx="2409371" cy="1059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الأَجوِبَة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75454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-333829" y="0"/>
            <a:ext cx="10072915" cy="6858000"/>
          </a:xfrm>
          <a:prstGeom prst="flowChartPredefined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LB" sz="4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r>
              <a:rPr lang="en-US" sz="4000" dirty="0"/>
              <a:t>.</a:t>
            </a:r>
          </a:p>
          <a:p>
            <a:pPr algn="r" rtl="1"/>
            <a:endParaRPr lang="en-US" sz="4000" dirty="0"/>
          </a:p>
          <a:p>
            <a:pPr algn="ctr" rtl="1">
              <a:lnSpc>
                <a:spcPct val="150000"/>
              </a:lnSpc>
            </a:pPr>
            <a:endParaRPr lang="en-US" sz="4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1161" y="215152"/>
            <a:ext cx="6134100" cy="3533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ounded Rectangular Callout 3"/>
          <p:cNvSpPr/>
          <p:nvPr/>
        </p:nvSpPr>
        <p:spPr>
          <a:xfrm>
            <a:off x="887506" y="4061012"/>
            <a:ext cx="7409329" cy="2514600"/>
          </a:xfrm>
          <a:prstGeom prst="wedgeRoundRectCallout">
            <a:avLst>
              <a:gd name="adj1" fmla="val -57675"/>
              <a:gd name="adj2" fmla="val 725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أصدِقائي</a:t>
            </a:r>
          </a:p>
          <a:p>
            <a:pPr algn="ctr" rtl="1"/>
            <a:r>
              <a:rPr lang="ar-LB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كْتير مْهِم نِفهَم مْنيح إِنّو </a:t>
            </a:r>
            <a:r>
              <a:rPr lang="ar-SA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آية </a:t>
            </a:r>
            <a:r>
              <a:rPr lang="ar-LB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تَكثير </a:t>
            </a:r>
            <a:r>
              <a:rPr lang="ar-SA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الخ</a:t>
            </a:r>
            <a:r>
              <a:rPr lang="ar-LB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بز هِ</a:t>
            </a:r>
            <a:r>
              <a:rPr lang="ar-LB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</a:t>
            </a:r>
            <a:r>
              <a:rPr lang="ar-SA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 </a:t>
            </a:r>
            <a:r>
              <a:rPr lang="ar-SA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استِباق للعَشا السِّرّيّ وصُور</a:t>
            </a:r>
            <a:r>
              <a:rPr lang="ar-LB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ة الما</a:t>
            </a:r>
            <a:r>
              <a:rPr lang="ar-LB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يْدة</a:t>
            </a:r>
            <a:r>
              <a:rPr lang="ar-SA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الإفْخارِست</a:t>
            </a:r>
            <a:r>
              <a:rPr lang="ar-LB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يّ</a:t>
            </a:r>
            <a:r>
              <a:rPr lang="ar-LB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</a:t>
            </a:r>
            <a:r>
              <a:rPr lang="ar-LB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يَلي</a:t>
            </a:r>
            <a:r>
              <a:rPr lang="ar-SA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LB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بتَقَدمها</a:t>
            </a:r>
            <a:r>
              <a:rPr lang="ar-SA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الكَنيس</a:t>
            </a:r>
            <a:r>
              <a:rPr lang="ar-LB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ة لإِلنا</a:t>
            </a:r>
            <a:r>
              <a:rPr lang="ar-SA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، </a:t>
            </a:r>
            <a:r>
              <a:rPr lang="ar-LB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حَتّى</a:t>
            </a:r>
            <a:r>
              <a:rPr lang="ar-SA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ي</a:t>
            </a:r>
            <a:r>
              <a:rPr lang="ar-LB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ْ</a:t>
            </a:r>
            <a:r>
              <a:rPr lang="ar-SA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نال ك</a:t>
            </a:r>
            <a:r>
              <a:rPr lang="ar-LB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لّ إ</a:t>
            </a:r>
            <a:r>
              <a:rPr lang="ar-LB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نسان نَصيب</a:t>
            </a:r>
            <a:r>
              <a:rPr lang="ar-LB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</a:t>
            </a:r>
            <a:r>
              <a:rPr lang="ar-SA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مِنْ ما</a:t>
            </a:r>
            <a:r>
              <a:rPr lang="ar-LB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يْ</a:t>
            </a:r>
            <a:r>
              <a:rPr lang="ar-SA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</a:t>
            </a:r>
            <a:r>
              <a:rPr lang="ar-LB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ة</a:t>
            </a:r>
            <a:r>
              <a:rPr lang="ar-LB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SA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المَلَكوت</a:t>
            </a:r>
            <a:r>
              <a:rPr lang="ar-LB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258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-333829" y="0"/>
            <a:ext cx="10072915" cy="6858000"/>
          </a:xfrm>
          <a:prstGeom prst="flowChartPredefined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LB" sz="4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/>
            <a:endParaRPr lang="en-US" sz="4000" dirty="0"/>
          </a:p>
          <a:p>
            <a:pPr algn="ctr" rtl="1">
              <a:lnSpc>
                <a:spcPct val="150000"/>
              </a:lnSpc>
            </a:pPr>
            <a:endParaRPr lang="en-US" sz="4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1008529" y="4639234"/>
            <a:ext cx="7409329" cy="2030506"/>
          </a:xfrm>
          <a:prstGeom prst="wedgeRoundRectCallout">
            <a:avLst>
              <a:gd name="adj1" fmla="val -57675"/>
              <a:gd name="adj2" fmla="val 725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وحتى يِ</a:t>
            </a:r>
            <a:r>
              <a:rPr lang="ar-SA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ه</a:t>
            </a:r>
            <a:r>
              <a:rPr lang="ar-L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ْ</a:t>
            </a:r>
            <a:r>
              <a:rPr lang="ar-SA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تَمّ </a:t>
            </a:r>
            <a:r>
              <a:rPr lang="ar-L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كِل واحَد </a:t>
            </a:r>
            <a:r>
              <a:rPr lang="ar-SA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بغِذا</a:t>
            </a:r>
            <a:r>
              <a:rPr lang="ar-L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ءو</a:t>
            </a:r>
            <a:r>
              <a:rPr lang="ar-SA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الرّوح</a:t>
            </a:r>
            <a:r>
              <a:rPr lang="ar-L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يّ </a:t>
            </a:r>
            <a:r>
              <a:rPr lang="ar-L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مِتِل ما</a:t>
            </a:r>
            <a:r>
              <a:rPr lang="ar-SA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L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</a:t>
            </a:r>
            <a:r>
              <a:rPr lang="ar-SA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يَهت</a:t>
            </a:r>
            <a:r>
              <a:rPr lang="ar-L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مّ بغِذائ</a:t>
            </a:r>
            <a:r>
              <a:rPr lang="ar-L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</a:t>
            </a:r>
            <a:r>
              <a:rPr lang="ar-SA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الجَس</a:t>
            </a:r>
            <a:r>
              <a:rPr lang="ar-L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</a:t>
            </a:r>
            <a:r>
              <a:rPr lang="ar-L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يّ </a:t>
            </a:r>
            <a:r>
              <a:rPr lang="ar-L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ويْ</a:t>
            </a:r>
            <a:r>
              <a:rPr lang="ar-SA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شارِك </a:t>
            </a:r>
            <a:r>
              <a:rPr lang="ar-L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بِ</a:t>
            </a:r>
            <a:r>
              <a:rPr lang="ar-SA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سِرّ الإفخارِست</a:t>
            </a:r>
            <a:r>
              <a:rPr lang="ar-L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يّا</a:t>
            </a:r>
            <a:r>
              <a:rPr lang="en-US" sz="3200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2209" y="0"/>
            <a:ext cx="6896100" cy="46005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735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2789" y="188259"/>
            <a:ext cx="5513294" cy="1664499"/>
          </a:xfrm>
        </p:spPr>
        <p:txBody>
          <a:bodyPr>
            <a:normAutofit/>
          </a:bodyPr>
          <a:lstStyle/>
          <a:p>
            <a:pPr algn="ctr" rtl="1"/>
            <a:r>
              <a:rPr lang="ar-LB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اللِّقاءُ السَّابِع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0179" y="4755433"/>
            <a:ext cx="6892598" cy="1971458"/>
          </a:xfrm>
        </p:spPr>
        <p:txBody>
          <a:bodyPr>
            <a:normAutofit/>
          </a:bodyPr>
          <a:lstStyle/>
          <a:p>
            <a:pPr algn="ctr" rtl="1"/>
            <a:r>
              <a:rPr lang="ar-LB" sz="3750" b="1" spc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«أَعطوهُم أَنتُم ما يَأكُلون»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0018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2648" y="2920310"/>
            <a:ext cx="4352184" cy="3937690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5878" y="116113"/>
            <a:ext cx="8718122" cy="3086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91975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3289" y="1270747"/>
            <a:ext cx="1311087" cy="605118"/>
          </a:xfrm>
        </p:spPr>
        <p:txBody>
          <a:bodyPr>
            <a:normAutofit fontScale="90000"/>
          </a:bodyPr>
          <a:lstStyle/>
          <a:p>
            <a:pPr algn="r" rtl="1"/>
            <a:r>
              <a:rPr lang="ar-LB" dirty="0"/>
              <a:t>قراءات</a:t>
            </a:r>
            <a:endParaRPr lang="en-US" dirty="0"/>
          </a:p>
        </p:txBody>
      </p:sp>
      <p:pic>
        <p:nvPicPr>
          <p:cNvPr id="2050" name="Picture 2" descr="G:\All\Rima Fares Eid\Christine rima\الكتروني كانون الاول\eb7\New EB7\Untitled0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429" y="212724"/>
            <a:ext cx="8534400" cy="643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705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240915" y="320717"/>
            <a:ext cx="5424208" cy="3062264"/>
          </a:xfrm>
          <a:prstGeom prst="cloudCallout">
            <a:avLst>
              <a:gd name="adj1" fmla="val 54483"/>
              <a:gd name="adj2" fmla="val 6757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7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شو بِرَأيكُن  العُصارَة يَلّي مناخِدْها مِن هَاللِّقاء؟ </a:t>
            </a:r>
            <a:endParaRPr lang="en-US" sz="375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2713" y="2833773"/>
            <a:ext cx="3401287" cy="35597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561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G:\All\Rima Fares Eid\Christine rima\الكتروني كانون الاول\eb7\New EB7\Untitled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142" y="0"/>
            <a:ext cx="7271657" cy="661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789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623500" y="184042"/>
            <a:ext cx="5520500" cy="5186244"/>
          </a:xfrm>
          <a:prstGeom prst="cloudCallout">
            <a:avLst>
              <a:gd name="adj1" fmla="val -55368"/>
              <a:gd name="adj2" fmla="val 34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375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r>
              <a:rPr lang="ar-LB" sz="3375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 هَلَّق كِلّ واحَد فينا رَح يتذوَّق هيدي العبارات  ويصَلّيها </a:t>
            </a:r>
          </a:p>
          <a:p>
            <a:pPr algn="ctr" rtl="1"/>
            <a:r>
              <a:rPr lang="ar-LB" sz="3375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بعد ما  كِل إتنَين راح يِقْروا شطرَي الرَّغيف</a:t>
            </a:r>
          </a:p>
          <a:p>
            <a:pPr algn="ctr" rtl="1"/>
            <a:endParaRPr lang="en-US" sz="225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790229"/>
            <a:ext cx="3401287" cy="35597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285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899885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13344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687" y="74674"/>
            <a:ext cx="8810625" cy="678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52773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627" y="2452915"/>
            <a:ext cx="8953373" cy="377371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264229" y="420914"/>
            <a:ext cx="4267200" cy="16546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مِن بَعد ما قْرينا الآيات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3449269"/>
      </p:ext>
    </p:extLst>
  </p:cSld>
  <p:clrMapOvr>
    <a:masterClrMapping/>
  </p:clrMapOvr>
  <p:transition spd="slow">
    <p:comb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371" y="304799"/>
            <a:ext cx="7989389" cy="5936343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r" rtl="1"/>
            <a:r>
              <a:rPr lang="ar-SA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ربي جسدك</a:t>
            </a: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 rtl="1"/>
            <a:r>
              <a:rPr lang="ar-SA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ربي جسدُكَ مأكل حقاً، ربي دُمكَ مشرَبٌ حقاً، طوبى لمن يرتوي منهما</a:t>
            </a:r>
            <a:br>
              <a:rPr lang="ar-SA" sz="28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ar-SA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قال الربُّ أنا الكرمة / أنتم أغصانُ الكرمة / </a:t>
            </a:r>
            <a:endParaRPr lang="ar-LB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 rtl="1"/>
            <a:r>
              <a:rPr lang="ar-SA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كالأغصانِ اثبتوا فيّا /تأتوا بثمارٍ جمّة</a:t>
            </a:r>
            <a:endParaRPr lang="ar-LB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 rtl="1"/>
            <a:br>
              <a:rPr lang="ar-SA" sz="28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ar-SA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مثلَ الهائمِ في الصحراء/ يبحثُ عن قَطراتِ الماء/</a:t>
            </a:r>
            <a:endParaRPr lang="ar-LB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 rtl="1"/>
            <a:r>
              <a:rPr lang="ar-SA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هكذا يَلهفُ قلبي إليك/أنتَ الهِدايةُ أنتَ الرجاء</a:t>
            </a:r>
            <a:endParaRPr lang="ar-LB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 rtl="1"/>
            <a:br>
              <a:rPr lang="ar-SA" sz="28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ar-SA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مَن يأكُل مِن خُبزِ الله/مَن يَشرَب مِن خَمرِ الله/ </a:t>
            </a:r>
            <a:endParaRPr lang="ar-LB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 rtl="1"/>
            <a:r>
              <a:rPr lang="ar-SA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يَرِثِ الحياةَ الأبدية/ يُعطَ السعادَةَ في دُنياه</a:t>
            </a: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/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87052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634191" y="207094"/>
            <a:ext cx="4266080" cy="3076015"/>
          </a:xfrm>
          <a:prstGeom prst="cloudCallout">
            <a:avLst>
              <a:gd name="adj1" fmla="val 58383"/>
              <a:gd name="adj2" fmla="val 749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375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بْشوفْكُن الأسْبوع القادِم</a:t>
            </a:r>
          </a:p>
          <a:p>
            <a:pPr algn="ctr" rtl="1"/>
            <a:r>
              <a:rPr lang="ar-LB" sz="3375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إِلى المُلتَقَى</a:t>
            </a:r>
            <a:endParaRPr lang="en-US" sz="225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8972" y="2717659"/>
            <a:ext cx="3401287" cy="35597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669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999" y="0"/>
            <a:ext cx="5481083" cy="63903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8781050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4220973" y="389964"/>
            <a:ext cx="3921541" cy="2629007"/>
          </a:xfrm>
          <a:prstGeom prst="cloudCallout">
            <a:avLst>
              <a:gd name="adj1" fmla="val -86232"/>
              <a:gd name="adj2" fmla="val 15824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شو هَدَفنا مِن هَاللِّقاء</a:t>
            </a:r>
            <a:r>
              <a:rPr lang="ar-LB" sz="3000" b="1" dirty="0">
                <a:solidFill>
                  <a:schemeClr val="bg1"/>
                </a:solidFill>
              </a:rPr>
              <a:t>؟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4385" y="4387588"/>
            <a:ext cx="9019615" cy="165665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LB" sz="40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نْحَدِّد </a:t>
            </a:r>
            <a:r>
              <a:rPr lang="ar-SA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دَور الأشخاصِ ونَتيج</a:t>
            </a:r>
            <a:r>
              <a:rPr lang="ar-LB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ة عَمَل يَسوع، </a:t>
            </a:r>
            <a:r>
              <a:rPr lang="ar-LB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ونعَبِّر </a:t>
            </a:r>
            <a:r>
              <a:rPr lang="ar-SA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عَن </a:t>
            </a:r>
            <a:r>
              <a:rPr lang="ar-LB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هَالشّي</a:t>
            </a:r>
            <a:r>
              <a:rPr lang="ar-SA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بِطَريق</a:t>
            </a:r>
            <a:r>
              <a:rPr lang="ar-LB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ة مِن الطُّرُق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 algn="r" rtl="1">
              <a:buNone/>
            </a:pPr>
            <a:endParaRPr lang="en-US" sz="2700" dirty="0">
              <a:solidFill>
                <a:schemeClr val="tx1"/>
              </a:solidFill>
            </a:endParaRPr>
          </a:p>
          <a:p>
            <a:pPr algn="r" rtl="1"/>
            <a:endParaRPr lang="en-US" sz="135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10087"/>
            <a:ext cx="2975429" cy="40892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3819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798531" y="510987"/>
            <a:ext cx="5763633" cy="3724835"/>
          </a:xfrm>
          <a:prstGeom prst="cloudCallout">
            <a:avLst>
              <a:gd name="adj1" fmla="val 43874"/>
              <a:gd name="adj2" fmla="val 49325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سَلام المَسيح كيفكُن اليَوم؟ انشالله مَبْسوطين لأَنّو رَح نِلتِقي مِن جْديد! </a:t>
            </a:r>
            <a:endParaRPr lang="en-US" sz="3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0223" y="2315261"/>
            <a:ext cx="3805518" cy="39828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89821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634" y="1965798"/>
            <a:ext cx="6033908" cy="4529131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4214640" y="242048"/>
            <a:ext cx="3423290" cy="2356597"/>
          </a:xfrm>
          <a:prstGeom prst="cloudCallout">
            <a:avLst>
              <a:gd name="adj1" fmla="val 47722"/>
              <a:gd name="adj2" fmla="val 60424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أَصدِقائي! تأَمَّلوا هَالصّورَة  مْنيح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6603" y="3298230"/>
            <a:ext cx="3401287" cy="35597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2076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6559" y="0"/>
            <a:ext cx="5674659" cy="42594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loud Callout 3"/>
          <p:cNvSpPr/>
          <p:nvPr/>
        </p:nvSpPr>
        <p:spPr>
          <a:xfrm>
            <a:off x="203199" y="3004893"/>
            <a:ext cx="4151087" cy="3102268"/>
          </a:xfrm>
          <a:prstGeom prst="cloudCallout">
            <a:avLst>
              <a:gd name="adj1" fmla="val 97877"/>
              <a:gd name="adj2" fmla="val 2462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بِرَأيكُن، قدَيش عَدَد النّاس يَلّي مُمكِن ْتطَعمِهن</a:t>
            </a:r>
            <a:r>
              <a:rPr lang="fr-FR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هالزّوادِة؟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0574" y="2776142"/>
            <a:ext cx="3401287" cy="35597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72093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2873830" y="319315"/>
            <a:ext cx="5871454" cy="3718687"/>
          </a:xfrm>
          <a:prstGeom prst="cloudCallout">
            <a:avLst>
              <a:gd name="adj1" fmla="val -49023"/>
              <a:gd name="adj2" fmla="val 41605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وهَلَّق رَح نْشوف </a:t>
            </a:r>
            <a:r>
              <a:rPr lang="ar-SA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كيف يَسوع</a:t>
            </a:r>
            <a:r>
              <a:rPr lang="ar-LB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SA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أشبَع، مِن ز</a:t>
            </a:r>
            <a:r>
              <a:rPr lang="ar-LB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وّادة شَبيهَة، عَد</a:t>
            </a:r>
            <a:r>
              <a:rPr lang="ar-LB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 أشخاص </a:t>
            </a:r>
            <a:r>
              <a:rPr lang="ar-LB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</a:t>
            </a:r>
            <a:r>
              <a:rPr lang="ar-SA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يوازي </a:t>
            </a:r>
            <a:r>
              <a:rPr lang="ar-LB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عَدَد التلاميذ ال</a:t>
            </a:r>
            <a:r>
              <a:rPr lang="ar-SA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مَوجود </a:t>
            </a:r>
            <a:r>
              <a:rPr lang="ar-LB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 </a:t>
            </a:r>
            <a:r>
              <a:rPr lang="ar-SA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مَدارِس تَقريبًا</a:t>
            </a:r>
            <a:r>
              <a:rPr lang="en-US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761201"/>
            <a:ext cx="3401287" cy="35597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45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Retrospect">
  <a:themeElements>
    <a:clrScheme name="Custom 54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EC7328"/>
      </a:accent1>
      <a:accent2>
        <a:srgbClr val="E1AC71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2410</TotalTime>
  <Words>419</Words>
  <Application>Microsoft Office PowerPoint</Application>
  <PresentationFormat>On-screen Show (4:3)</PresentationFormat>
  <Paragraphs>92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Adobe Arabic</vt:lpstr>
      <vt:lpstr>Calibri</vt:lpstr>
      <vt:lpstr>Calibri Light</vt:lpstr>
      <vt:lpstr>Tahoma</vt:lpstr>
      <vt:lpstr>Wingdings 3</vt:lpstr>
      <vt:lpstr>Retrospect</vt:lpstr>
      <vt:lpstr>مَركَزُ التَّربِيَّةِ الدِّينِيَّة رُهبانِيّة القَلبين الأقدسَين </vt:lpstr>
      <vt:lpstr>PowerPoint Presentation</vt:lpstr>
      <vt:lpstr>اللِّقاءُ السَّابِع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قراءات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اللقاء 7 اعطوهم انتم ما يأكلون</dc:title>
  <dc:creator>Michel Haddad</dc:creator>
  <cp:lastModifiedBy>Michel Haddad (Prof)</cp:lastModifiedBy>
  <cp:revision>188</cp:revision>
  <dcterms:created xsi:type="dcterms:W3CDTF">2020-06-11T06:09:44Z</dcterms:created>
  <dcterms:modified xsi:type="dcterms:W3CDTF">2022-02-04T21:06:36Z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1DCA68D3-DD66-4EA5-ACF8-6A18663E2022</vt:lpwstr>
  </property>
  <property fmtid="{D5CDD505-2E9C-101B-9397-08002B2CF9AE}" pid="3" name="ArticulatePath">
    <vt:lpwstr>eb7-renc-07-اللقاء 7 اعطوهم انتم ما يأكلون</vt:lpwstr>
  </property>
</Properties>
</file>