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notesSlides/notesSlide11.xml" ContentType="application/vnd.openxmlformats-officedocument.presentationml.notesSlide+xml"/>
  <Override PartName="/ppt/tags/tag13.xml" ContentType="application/vnd.openxmlformats-officedocument.presentationml.tags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13.xml" ContentType="application/vnd.openxmlformats-officedocument.presentationml.notesSlide+xml"/>
  <Override PartName="/ppt/tags/tag15.xml" ContentType="application/vnd.openxmlformats-officedocument.presentationml.tags+xml"/>
  <Override PartName="/ppt/notesSlides/notesSlide14.xml" ContentType="application/vnd.openxmlformats-officedocument.presentationml.notesSlide+xml"/>
  <Override PartName="/ppt/tags/tag16.xml" ContentType="application/vnd.openxmlformats-officedocument.presentationml.tags+xml"/>
  <Override PartName="/ppt/notesSlides/notesSlide15.xml" ContentType="application/vnd.openxmlformats-officedocument.presentationml.notesSlide+xml"/>
  <Override PartName="/ppt/tags/tag17.xml" ContentType="application/vnd.openxmlformats-officedocument.presentationml.tags+xml"/>
  <Override PartName="/ppt/notesSlides/notesSlide16.xml" ContentType="application/vnd.openxmlformats-officedocument.presentationml.notesSlide+xml"/>
  <Override PartName="/ppt/tags/tag18.xml" ContentType="application/vnd.openxmlformats-officedocument.presentationml.tags+xml"/>
  <Override PartName="/ppt/notesSlides/notesSlide17.xml" ContentType="application/vnd.openxmlformats-officedocument.presentationml.notesSlide+xml"/>
  <Override PartName="/ppt/tags/tag19.xml" ContentType="application/vnd.openxmlformats-officedocument.presentationml.tags+xml"/>
  <Override PartName="/ppt/notesSlides/notesSlide18.xml" ContentType="application/vnd.openxmlformats-officedocument.presentationml.notesSlide+xml"/>
  <Override PartName="/ppt/tags/tag20.xml" ContentType="application/vnd.openxmlformats-officedocument.presentationml.tags+xml"/>
  <Override PartName="/ppt/notesSlides/notesSlide19.xml" ContentType="application/vnd.openxmlformats-officedocument.presentationml.notesSlide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tags/tag22.xml" ContentType="application/vnd.openxmlformats-officedocument.presentationml.tags+xml"/>
  <Override PartName="/ppt/notesSlides/notesSlide21.xml" ContentType="application/vnd.openxmlformats-officedocument.presentationml.notesSlide+xml"/>
  <Override PartName="/ppt/tags/tag23.xml" ContentType="application/vnd.openxmlformats-officedocument.presentationml.tags+xml"/>
  <Override PartName="/ppt/notesSlides/notesSlide22.xml" ContentType="application/vnd.openxmlformats-officedocument.presentationml.notesSlide+xml"/>
  <Override PartName="/ppt/tags/tag24.xml" ContentType="application/vnd.openxmlformats-officedocument.presentationml.tags+xml"/>
  <Override PartName="/ppt/notesSlides/notesSlide23.xml" ContentType="application/vnd.openxmlformats-officedocument.presentationml.notesSlide+xml"/>
  <Override PartName="/ppt/tags/tag25.xml" ContentType="application/vnd.openxmlformats-officedocument.presentationml.tags+xml"/>
  <Override PartName="/ppt/notesSlides/notesSlide24.xml" ContentType="application/vnd.openxmlformats-officedocument.presentationml.notesSlide+xml"/>
  <Override PartName="/ppt/tags/tag26.xml" ContentType="application/vnd.openxmlformats-officedocument.presentationml.tags+xml"/>
  <Override PartName="/ppt/notesSlides/notesSlide25.xml" ContentType="application/vnd.openxmlformats-officedocument.presentationml.notesSlide+xml"/>
  <Override PartName="/ppt/tags/tag27.xml" ContentType="application/vnd.openxmlformats-officedocument.presentationml.tags+xml"/>
  <Override PartName="/ppt/notesSlides/notesSlide26.xml" ContentType="application/vnd.openxmlformats-officedocument.presentationml.notesSlide+xml"/>
  <Override PartName="/ppt/tags/tag28.xml" ContentType="application/vnd.openxmlformats-officedocument.presentationml.tags+xml"/>
  <Override PartName="/ppt/notesSlides/notesSlide27.xml" ContentType="application/vnd.openxmlformats-officedocument.presentationml.notesSlide+xml"/>
  <Override PartName="/ppt/tags/tag29.xml" ContentType="application/vnd.openxmlformats-officedocument.presentationml.tags+xml"/>
  <Override PartName="/ppt/notesSlides/notesSlide28.xml" ContentType="application/vnd.openxmlformats-officedocument.presentationml.notesSlide+xml"/>
  <Override PartName="/ppt/tags/tag30.xml" ContentType="application/vnd.openxmlformats-officedocument.presentationml.tags+xml"/>
  <Override PartName="/ppt/notesSlides/notesSlide29.xml" ContentType="application/vnd.openxmlformats-officedocument.presentationml.notesSlide+xml"/>
  <Override PartName="/ppt/tags/tag31.xml" ContentType="application/vnd.openxmlformats-officedocument.presentationml.tags+xml"/>
  <Override PartName="/ppt/notesSlides/notesSlide30.xml" ContentType="application/vnd.openxmlformats-officedocument.presentationml.notesSlide+xml"/>
  <Override PartName="/ppt/tags/tag32.xml" ContentType="application/vnd.openxmlformats-officedocument.presentationml.tags+xml"/>
  <Override PartName="/ppt/notesSlides/notesSlide31.xml" ContentType="application/vnd.openxmlformats-officedocument.presentationml.notesSlide+xml"/>
  <Override PartName="/ppt/tags/tag33.xml" ContentType="application/vnd.openxmlformats-officedocument.presentationml.tags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8" r:id="rId1"/>
  </p:sldMasterIdLst>
  <p:notesMasterIdLst>
    <p:notesMasterId r:id="rId34"/>
  </p:notesMasterIdLst>
  <p:sldIdLst>
    <p:sldId id="257" r:id="rId2"/>
    <p:sldId id="331" r:id="rId3"/>
    <p:sldId id="258" r:id="rId4"/>
    <p:sldId id="301" r:id="rId5"/>
    <p:sldId id="289" r:id="rId6"/>
    <p:sldId id="259" r:id="rId7"/>
    <p:sldId id="290" r:id="rId8"/>
    <p:sldId id="380" r:id="rId9"/>
    <p:sldId id="455" r:id="rId10"/>
    <p:sldId id="303" r:id="rId11"/>
    <p:sldId id="343" r:id="rId12"/>
    <p:sldId id="456" r:id="rId13"/>
    <p:sldId id="457" r:id="rId14"/>
    <p:sldId id="458" r:id="rId15"/>
    <p:sldId id="459" r:id="rId16"/>
    <p:sldId id="460" r:id="rId17"/>
    <p:sldId id="461" r:id="rId18"/>
    <p:sldId id="462" r:id="rId19"/>
    <p:sldId id="463" r:id="rId20"/>
    <p:sldId id="464" r:id="rId21"/>
    <p:sldId id="471" r:id="rId22"/>
    <p:sldId id="330" r:id="rId23"/>
    <p:sldId id="465" r:id="rId24"/>
    <p:sldId id="466" r:id="rId25"/>
    <p:sldId id="467" r:id="rId26"/>
    <p:sldId id="305" r:id="rId27"/>
    <p:sldId id="454" r:id="rId28"/>
    <p:sldId id="468" r:id="rId29"/>
    <p:sldId id="469" r:id="rId30"/>
    <p:sldId id="470" r:id="rId31"/>
    <p:sldId id="285" r:id="rId32"/>
    <p:sldId id="283" r:id="rId33"/>
  </p:sldIdLst>
  <p:sldSz cx="9144000" cy="6858000" type="screen4x3"/>
  <p:notesSz cx="6858000" cy="9144000"/>
  <p:custDataLst>
    <p:tags r:id="rId35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BB7"/>
    <a:srgbClr val="FFCCCC"/>
    <a:srgbClr val="E29292"/>
    <a:srgbClr val="FF99FF"/>
    <a:srgbClr val="FF7C80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5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858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gs" Target="tags/tag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D2133-FE35-45EC-BB64-BC2F9FEA25E4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B8686-D751-41CD-B888-A4163C88823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556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30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934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5369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1010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0457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980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9808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980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09808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131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42020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10063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83394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263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5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945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0606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342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B8686-D751-41CD-B888-A4163C88823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906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78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129872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429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63507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6204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4293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67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77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10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755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946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196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61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80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344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38447F-6C1D-4DCC-91A3-8F9F0BFB7CA3}" type="datetimeFigureOut">
              <a:rPr lang="en-US" smtClean="0"/>
              <a:pPr/>
              <a:t>04-Feb-22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3959664-9082-4267-9D08-2DCA25B586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3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  <p:sldLayoutId id="2147483761" r:id="rId13"/>
    <p:sldLayoutId id="2147483762" r:id="rId14"/>
    <p:sldLayoutId id="2147483763" r:id="rId15"/>
    <p:sldLayoutId id="21474837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Relationship Id="rId4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4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4" Type="http://schemas.openxmlformats.org/officeDocument/2006/relationships/image" Target="../media/image1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4" Type="http://schemas.openxmlformats.org/officeDocument/2006/relationships/image" Target="../media/image1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4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Relationship Id="rId5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Relationship Id="rId4" Type="http://schemas.openxmlformats.org/officeDocument/2006/relationships/image" Target="../media/image2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.xml"/><Relationship Id="rId4" Type="http://schemas.openxmlformats.org/officeDocument/2006/relationships/image" Target="../media/image2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3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8560" y="1995539"/>
            <a:ext cx="5825202" cy="1234727"/>
          </a:xfrm>
        </p:spPr>
        <p:txBody>
          <a:bodyPr/>
          <a:lstStyle/>
          <a:p>
            <a:pPr algn="ctr" rtl="1"/>
            <a:r>
              <a:rPr lang="ar-LB" dirty="0"/>
              <a:t>مَركَزُ التَّربِيَّةِ الدّينِيَّة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2129" y="4558420"/>
            <a:ext cx="5825202" cy="822674"/>
          </a:xfrm>
        </p:spPr>
        <p:txBody>
          <a:bodyPr>
            <a:noAutofit/>
          </a:bodyPr>
          <a:lstStyle/>
          <a:p>
            <a:pPr algn="ctr" rtl="1"/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يُقَدِّمُ كِتابَ</a:t>
            </a:r>
            <a:r>
              <a:rPr lang="en-US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 </a:t>
            </a:r>
            <a:r>
              <a:rPr lang="ar-LB" sz="5000" b="1" dirty="0">
                <a:latin typeface="Adobe Arabic" panose="02040503050201020203" pitchFamily="18" charset="-78"/>
                <a:cs typeface="Adobe Arabic" panose="02040503050201020203" pitchFamily="18" charset="-78"/>
              </a:rPr>
              <a:t>الأساسيَّ السّابع</a:t>
            </a:r>
            <a:endParaRPr lang="en-US" sz="5000" b="1" dirty="0">
              <a:latin typeface="Adobe Arabic" panose="02040503050201020203" pitchFamily="18" charset="-78"/>
              <a:cs typeface="Adobe Arabic" panose="02040503050201020203" pitchFamily="18" charset="-78"/>
            </a:endParaRPr>
          </a:p>
        </p:txBody>
      </p:sp>
      <p:pic>
        <p:nvPicPr>
          <p:cNvPr id="4" name="Picture 2" descr="C:\Users\wmaksour\Desktop\Project1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8905" y="363070"/>
            <a:ext cx="3546331" cy="110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992634729"/>
      </p:ext>
    </p:extLst>
  </p:cSld>
  <p:clrMapOvr>
    <a:masterClrMapping/>
  </p:clrMapOvr>
  <p:transition spd="slow" advTm="5768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62079" y="107577"/>
            <a:ext cx="5022615" cy="5741894"/>
          </a:xfrm>
          <a:prstGeom prst="cloudCallout">
            <a:avLst>
              <a:gd name="adj1" fmla="val 52205"/>
              <a:gd name="adj2" fmla="val 3505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600" b="1" dirty="0">
                <a:solidFill>
                  <a:schemeClr val="bg1"/>
                </a:solidFill>
              </a:rPr>
              <a:t>برافو ! </a:t>
            </a:r>
          </a:p>
          <a:p>
            <a:pPr algn="ctr" rtl="1"/>
            <a:r>
              <a:rPr lang="ar-LB" sz="3600" b="1" dirty="0">
                <a:solidFill>
                  <a:schemeClr val="bg1"/>
                </a:solidFill>
              </a:rPr>
              <a:t>إِجابِةسَليمة... وهَلّق رَح نْشوف شو بيخَبِّرنا الكْتاب المقدَّس عَن علاقة يَسوع بالهيكل!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13739922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lowchart: Internal Storage 3"/>
          <p:cNvSpPr/>
          <p:nvPr/>
        </p:nvSpPr>
        <p:spPr>
          <a:xfrm flipH="1">
            <a:off x="0" y="0"/>
            <a:ext cx="9144000" cy="6858000"/>
          </a:xfrm>
          <a:prstGeom prst="flowChartInternalStorag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632236"/>
            <a:ext cx="82426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4000" dirty="0"/>
              <a:t>عيّن يسوع 72 رسول </a:t>
            </a:r>
          </a:p>
          <a:p>
            <a:pPr algn="ctr" rtl="1"/>
            <a:r>
              <a:rPr lang="ar-LB" sz="4000" dirty="0"/>
              <a:t>ليسبقوه ع كل مدينة</a:t>
            </a:r>
            <a:endParaRPr lang="en-US" sz="4000" dirty="0"/>
          </a:p>
        </p:txBody>
      </p:sp>
      <p:sp>
        <p:nvSpPr>
          <p:cNvPr id="6" name="Oval 5"/>
          <p:cNvSpPr/>
          <p:nvPr/>
        </p:nvSpPr>
        <p:spPr>
          <a:xfrm>
            <a:off x="1365070" y="248194"/>
            <a:ext cx="5937068" cy="142385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/>
              <a:t>أرسلهم إثنين إثنين</a:t>
            </a:r>
          </a:p>
          <a:p>
            <a:pPr algn="ctr" rtl="1"/>
            <a:r>
              <a:rPr lang="ar-LB" sz="3200" b="1" dirty="0"/>
              <a:t> </a:t>
            </a:r>
            <a:r>
              <a:rPr lang="ar-LB" sz="2800" b="1" dirty="0"/>
              <a:t>(لوقا10/1-11)</a:t>
            </a:r>
            <a:endParaRPr lang="en-US" sz="2800" dirty="0"/>
          </a:p>
        </p:txBody>
      </p:sp>
      <p:pic>
        <p:nvPicPr>
          <p:cNvPr id="3075" name="Picture 3" descr="C:\Users\Liliane\Desktop\work from home\EB7\اللقاء 9\10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3081" b="14535"/>
          <a:stretch>
            <a:fillRect/>
          </a:stretch>
        </p:blipFill>
        <p:spPr bwMode="auto">
          <a:xfrm>
            <a:off x="792481" y="3135085"/>
            <a:ext cx="6737427" cy="36576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Liliane\Desktop\work from home\EB7\اللقاء 9\003-gnpi-051-disciples-s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96743" y="281053"/>
            <a:ext cx="25472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300" b="1" dirty="0"/>
              <a:t>وَأَرْسَل</a:t>
            </a:r>
            <a:r>
              <a:rPr lang="ar-LB" sz="3300" b="1" dirty="0"/>
              <a:t>ن</a:t>
            </a:r>
            <a:r>
              <a:rPr lang="ar-SA" sz="3300" b="1" dirty="0"/>
              <a:t> اثْنَيْنِ اثْنَيْنِ، </a:t>
            </a:r>
            <a:r>
              <a:rPr lang="ar-LB" sz="3300" b="1" dirty="0"/>
              <a:t>ل</a:t>
            </a:r>
            <a:r>
              <a:rPr lang="ar-SA" sz="3300" b="1" dirty="0"/>
              <a:t>كُلِّ مَدِينَة ومَكان كَانَ </a:t>
            </a:r>
            <a:r>
              <a:rPr lang="ar-LB" sz="3300" b="1" dirty="0"/>
              <a:t>هوّي بدّو يروح عليه</a:t>
            </a:r>
            <a:endParaRPr lang="en-US" sz="33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iliane\Desktop\work from home\EB7\اللقاء 9\002-gnpi-051-disciples-s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7955280" y="0"/>
            <a:ext cx="1162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3600" dirty="0"/>
              <a:t>وَقَالَ لَهُمْ:</a:t>
            </a:r>
            <a:endParaRPr lang="en-US" sz="3300" b="1" dirty="0"/>
          </a:p>
        </p:txBody>
      </p:sp>
      <p:sp>
        <p:nvSpPr>
          <p:cNvPr id="4" name="Cloud Callout 3"/>
          <p:cNvSpPr/>
          <p:nvPr/>
        </p:nvSpPr>
        <p:spPr>
          <a:xfrm>
            <a:off x="1162594" y="1645921"/>
            <a:ext cx="4140926" cy="3370218"/>
          </a:xfrm>
          <a:prstGeom prst="cloudCallout">
            <a:avLst>
              <a:gd name="adj1" fmla="val -52412"/>
              <a:gd name="adj2" fmla="val 64575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800" dirty="0"/>
              <a:t>«إِنَّ الْحَصَادَ كَثِيرٌ، وَلكِنَّ الْعُمَّالَ قَلِيلُونَ، فَتَضَرَّعُوا إِلَى رَبِّ الْحَصَادِ أَنْ يَبْعَثَ عُمَّالاً إِلَى حَصَادِهِ</a:t>
            </a:r>
            <a:endParaRPr lang="en-US" sz="28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liane\Desktop\work from home\EB7\اللقاء 9\004-gnpi-051-disciples-s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6296300" y="0"/>
            <a:ext cx="2847700" cy="4493622"/>
          </a:xfrm>
          <a:prstGeom prst="cloudCallout">
            <a:avLst>
              <a:gd name="adj1" fmla="val -91366"/>
              <a:gd name="adj2" fmla="val -1345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dirty="0"/>
              <a:t>. </a:t>
            </a:r>
            <a:r>
              <a:rPr lang="en-US" sz="2800" b="1" baseline="30000" dirty="0"/>
              <a:t> </a:t>
            </a:r>
            <a:r>
              <a:rPr lang="ar-SA" sz="3000" b="1" baseline="30000" dirty="0"/>
              <a:t>فَاذْهَبُوا! هَا إِنِّي أُرْسِلُكُمْ كَحُمْلانٍ بَيْنَ ذِئَابٍ</a:t>
            </a:r>
            <a:r>
              <a:rPr lang="en-US" sz="3000" b="1" baseline="30000" dirty="0"/>
              <a:t>.  </a:t>
            </a:r>
            <a:r>
              <a:rPr lang="ar-SA" sz="3000" b="1" baseline="30000" dirty="0"/>
              <a:t>لَا تَحْمِلُوا صُرَّةَ مَالٍ وَلا كِيسَ زَادٍ وَلا حِذَاءً؛ وَلا تُسَلِّمُوا فِي الطَّرِيقِ عَلَى أَحَدٍ</a:t>
            </a:r>
            <a:r>
              <a:rPr lang="en-US" sz="3000" b="1" baseline="30000" dirty="0"/>
              <a:t>.  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Liliane\Desktop\work from home\EB7\اللقاء 9\004-gnpi-051-disciples-s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5499463" y="0"/>
            <a:ext cx="3644537" cy="5120639"/>
          </a:xfrm>
          <a:prstGeom prst="cloudCallout">
            <a:avLst>
              <a:gd name="adj1" fmla="val -66379"/>
              <a:gd name="adj2" fmla="val -19638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baseline="30000" dirty="0"/>
              <a:t> </a:t>
            </a:r>
            <a:r>
              <a:rPr lang="ar-SA" sz="2800" dirty="0"/>
              <a:t>وَأَيَّ بَيْتٍ دَخَلْتُمُوهُ، فَقُولُوا أَوَّلاً: سَلامٌ لِهَذَا الْبَيْت، فإن كَانَ فِي الْبَيْتِ ابْنُ سَلامٍ، يَحِلُّ سَلامُكُمْ عَلَيْهِ، وَإلَّا، فَسَلامُكُمْ يَعُودُ لَكُمْ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Liliane\Desktop\work from home\EB7\اللقاء 9\005-gnpi-051-disciples-se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"/>
            <a:ext cx="5857337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5499463" y="287383"/>
            <a:ext cx="3644537" cy="5120639"/>
          </a:xfrm>
          <a:prstGeom prst="cloudCallout">
            <a:avLst>
              <a:gd name="adj1" fmla="val -84131"/>
              <a:gd name="adj2" fmla="val -17111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baseline="30000" dirty="0"/>
              <a:t> </a:t>
            </a:r>
            <a:r>
              <a:rPr lang="ar-SA" sz="2800" dirty="0"/>
              <a:t> وَانْزِلُوا فِي ذلِكَ الْبَيْتِ تَأْكُلُونَ وَتَشْرَبُونَ مِمَّا عِنْدَهُمْ: لأَنَّ الْعَامِلَ يَسْتَحِقُّ أُجْرَتَهُ. لَا تَنْتَقِلُوا مِنْ بَيْتٍ إِلَى بَيْتٍ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Liliane\Desktop\work from home\EB7\اللقاء 9\008-gnpi-051-disciples-se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1945" y="0"/>
            <a:ext cx="6662055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561703" y="561703"/>
            <a:ext cx="3644537" cy="4428309"/>
          </a:xfrm>
          <a:prstGeom prst="cloudCallout">
            <a:avLst>
              <a:gd name="adj1" fmla="val -57621"/>
              <a:gd name="adj2" fmla="val -2789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2800" b="1" baseline="30000" dirty="0"/>
              <a:t> </a:t>
            </a:r>
            <a:r>
              <a:rPr lang="ar-SA" sz="2800" dirty="0"/>
              <a:t>وَأَيَّةَ مَدِينَةٍ دَخَلْتُمُوهَا وَقَبِلَكُمْ أَهْلُهَا، فَكُلُوا مِمَّا يُقَدَّمُ لَكُم</a:t>
            </a:r>
            <a:r>
              <a:rPr lang="ar-LB" sz="2800" dirty="0"/>
              <a:t>، وأشفوا المرضى الّذين فيها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Liliane\Desktop\work from home\EB7\اللقاء 9\009-gnpi-051-disciples-s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5499463" y="1619796"/>
            <a:ext cx="3644537" cy="3631474"/>
          </a:xfrm>
          <a:prstGeom prst="cloudCallout">
            <a:avLst>
              <a:gd name="adj1" fmla="val 28759"/>
              <a:gd name="adj2" fmla="val -7833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وَقُولُوا لَهُمْ: قَدِ اقْتَرَبَ مِنْكُمْ مَلَكُوتُ اللهِ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Liliane\Desktop\work from home\EB7\اللقاء 9\007-gnpi-051-disciples-se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3814355" y="3383281"/>
            <a:ext cx="3892732" cy="3474719"/>
          </a:xfrm>
          <a:prstGeom prst="cloudCallout">
            <a:avLst>
              <a:gd name="adj1" fmla="val -32713"/>
              <a:gd name="adj2" fmla="val -81719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وَأَيَّةَ مَدِينَةٍ دَخَلْتُمُوهَا وَلَمْ يَقْبَلْكُمْ أَهْلُهَا، فَاخْرُجُوا إِلَى شَوَارِعِهَا، وَقُولُوا</a:t>
            </a:r>
            <a:r>
              <a:rPr lang="en-US" sz="3200" b="1" baseline="30000" dirty="0"/>
              <a:t> 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Liliane\Desktop\work from home\EB7\اللقاء 9\cove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37805" y="-12330"/>
            <a:ext cx="5068389" cy="687033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32912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Liliane\Desktop\work from home\EB7\اللقاء 9\006-gnpi-051-disciples-sen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184571" cy="6858000"/>
          </a:xfrm>
          <a:prstGeom prst="rect">
            <a:avLst/>
          </a:prstGeom>
          <a:noFill/>
        </p:spPr>
      </p:pic>
      <p:sp>
        <p:nvSpPr>
          <p:cNvPr id="4" name="Cloud Callout 3"/>
          <p:cNvSpPr/>
          <p:nvPr/>
        </p:nvSpPr>
        <p:spPr>
          <a:xfrm>
            <a:off x="4376057" y="326571"/>
            <a:ext cx="4767943" cy="4245430"/>
          </a:xfrm>
          <a:prstGeom prst="cloudCallout">
            <a:avLst>
              <a:gd name="adj1" fmla="val -23608"/>
              <a:gd name="adj2" fmla="val -5136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3200" dirty="0"/>
              <a:t>حَتَّى غُبَارُ مَدِينَتِكُمُ الْعَالِقُ بِأَقْدَامِنَا نَنْفُضُهُ عَلَيْكُمْ، وَلكِنِ اعْلَمُوا هَذَا: أَنَّ مَلَكُوتَ اللهِ قَدِ اقْتَرَبَ</a:t>
            </a:r>
            <a:r>
              <a:rPr lang="ar-LB" sz="3200" dirty="0"/>
              <a:t>!</a:t>
            </a:r>
            <a:endParaRPr lang="en-US" sz="32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37844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263" y="3193175"/>
            <a:ext cx="4101737" cy="366482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496390" y="431074"/>
            <a:ext cx="4937759" cy="3827417"/>
          </a:xfrm>
          <a:prstGeom prst="flowChartAlternateProcess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rgbClr val="FF0000"/>
                </a:solidFill>
              </a:rPr>
              <a:t>وهلق خلّونا نتناقش </a:t>
            </a:r>
            <a:r>
              <a:rPr lang="ar-LB" sz="3000" b="1" dirty="0" err="1">
                <a:solidFill>
                  <a:srgbClr val="FF0000"/>
                </a:solidFill>
              </a:rPr>
              <a:t>بهالأسئلة</a:t>
            </a:r>
            <a:r>
              <a:rPr lang="ar-LB" sz="3000" b="1" dirty="0">
                <a:solidFill>
                  <a:srgbClr val="FF0000"/>
                </a:solidFill>
              </a:rPr>
              <a:t> ...</a:t>
            </a:r>
          </a:p>
          <a:p>
            <a:pPr algn="ctr" rtl="1"/>
            <a:r>
              <a:rPr lang="ar-LB" sz="3000" dirty="0">
                <a:solidFill>
                  <a:schemeClr val="tx1"/>
                </a:solidFill>
              </a:rPr>
              <a:t>كم تلميذ أرسل يسوع </a:t>
            </a:r>
            <a:r>
              <a:rPr lang="ar-LB" sz="3000" dirty="0" err="1">
                <a:solidFill>
                  <a:schemeClr val="tx1"/>
                </a:solidFill>
              </a:rPr>
              <a:t>وليش</a:t>
            </a:r>
            <a:r>
              <a:rPr lang="ar-LB" sz="3000" dirty="0">
                <a:solidFill>
                  <a:schemeClr val="tx1"/>
                </a:solidFill>
              </a:rPr>
              <a:t> قلّن </a:t>
            </a:r>
            <a:r>
              <a:rPr lang="ar-SA" sz="2800" dirty="0">
                <a:solidFill>
                  <a:schemeClr val="tx1"/>
                </a:solidFill>
              </a:rPr>
              <a:t>«إنّي أُرسِلُكُم كالحِمْلانِ بينَ الذِّئاب» </a:t>
            </a:r>
            <a:r>
              <a:rPr lang="ar-LB" sz="2800" dirty="0">
                <a:solidFill>
                  <a:schemeClr val="tx1"/>
                </a:solidFill>
              </a:rPr>
              <a:t>؟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86530031"/>
      </p:ext>
    </p:extLst>
  </p:cSld>
  <p:clrMapOvr>
    <a:masterClrMapping/>
  </p:clrMapOvr>
  <p:transition spd="slow" advTm="5693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263" y="3193175"/>
            <a:ext cx="4101737" cy="366482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143692" y="679268"/>
            <a:ext cx="5199017" cy="5695406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3000" dirty="0">
                <a:solidFill>
                  <a:schemeClr val="tx1"/>
                </a:solidFill>
              </a:rPr>
              <a:t>أرسَل يَسوع الـ72 تِلميذ، </a:t>
            </a:r>
            <a:r>
              <a:rPr lang="ar-LB" sz="3000" dirty="0">
                <a:solidFill>
                  <a:schemeClr val="tx1"/>
                </a:solidFill>
              </a:rPr>
              <a:t>ت</a:t>
            </a:r>
            <a:r>
              <a:rPr lang="ar-SA" sz="3000" dirty="0">
                <a:solidFill>
                  <a:schemeClr val="tx1"/>
                </a:solidFill>
              </a:rPr>
              <a:t>نَين </a:t>
            </a:r>
            <a:r>
              <a:rPr lang="ar-LB" sz="3000" dirty="0">
                <a:solidFill>
                  <a:schemeClr val="tx1"/>
                </a:solidFill>
              </a:rPr>
              <a:t>تن</a:t>
            </a:r>
            <a:r>
              <a:rPr lang="ar-SA" sz="3000" dirty="0">
                <a:solidFill>
                  <a:schemeClr val="tx1"/>
                </a:solidFill>
              </a:rPr>
              <a:t>ين </a:t>
            </a:r>
            <a:r>
              <a:rPr lang="ar-LB" sz="3000" dirty="0">
                <a:solidFill>
                  <a:schemeClr val="tx1"/>
                </a:solidFill>
              </a:rPr>
              <a:t>لل</a:t>
            </a:r>
            <a:r>
              <a:rPr lang="ar-SA" sz="3000" dirty="0">
                <a:solidFill>
                  <a:schemeClr val="tx1"/>
                </a:solidFill>
              </a:rPr>
              <a:t>أماكِنِ </a:t>
            </a:r>
            <a:r>
              <a:rPr lang="ar-LB" sz="3000" dirty="0">
                <a:solidFill>
                  <a:schemeClr val="tx1"/>
                </a:solidFill>
              </a:rPr>
              <a:t>يلي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كان</a:t>
            </a:r>
            <a:r>
              <a:rPr lang="ar-SA" sz="3000" dirty="0">
                <a:solidFill>
                  <a:schemeClr val="tx1"/>
                </a:solidFill>
              </a:rPr>
              <a:t> هُو</a:t>
            </a:r>
            <a:r>
              <a:rPr lang="ar-LB" sz="3000" dirty="0">
                <a:solidFill>
                  <a:schemeClr val="tx1"/>
                </a:solidFill>
              </a:rPr>
              <a:t>ّي</a:t>
            </a:r>
            <a:r>
              <a:rPr lang="ar-SA" sz="3000" dirty="0">
                <a:solidFill>
                  <a:schemeClr val="tx1"/>
                </a:solidFill>
              </a:rPr>
              <a:t> </a:t>
            </a:r>
            <a:r>
              <a:rPr lang="ar-LB" sz="3000" dirty="0">
                <a:solidFill>
                  <a:schemeClr val="tx1"/>
                </a:solidFill>
              </a:rPr>
              <a:t>بدّو يروح عليها حتّى</a:t>
            </a:r>
            <a:r>
              <a:rPr lang="ar-SA" sz="3000" dirty="0">
                <a:solidFill>
                  <a:schemeClr val="tx1"/>
                </a:solidFill>
              </a:rPr>
              <a:t> يُعلِن المَلَكوت. </a:t>
            </a:r>
            <a:r>
              <a:rPr lang="ar-LB" sz="3000" dirty="0">
                <a:solidFill>
                  <a:schemeClr val="tx1"/>
                </a:solidFill>
              </a:rPr>
              <a:t>أكيد كان عارف </a:t>
            </a:r>
            <a:r>
              <a:rPr lang="ar-SA" sz="3000" dirty="0">
                <a:solidFill>
                  <a:schemeClr val="tx1"/>
                </a:solidFill>
              </a:rPr>
              <a:t>بِخُطورةِ الرِّسالَة، </a:t>
            </a:r>
            <a:r>
              <a:rPr lang="ar-LB" sz="3000" dirty="0">
                <a:solidFill>
                  <a:schemeClr val="tx1"/>
                </a:solidFill>
              </a:rPr>
              <a:t>كرمال هيك قلّن </a:t>
            </a:r>
            <a:r>
              <a:rPr lang="ar-SA" sz="3000" dirty="0">
                <a:solidFill>
                  <a:schemeClr val="tx1"/>
                </a:solidFill>
              </a:rPr>
              <a:t>«إنّي أُرسِلُكُم كالحِمْلانِ بينَ الذِّئاب» (لو 10/3). </a:t>
            </a:r>
            <a:r>
              <a:rPr lang="ar-LB" sz="3000" dirty="0">
                <a:solidFill>
                  <a:schemeClr val="tx1"/>
                </a:solidFill>
              </a:rPr>
              <a:t>وها</a:t>
            </a:r>
            <a:r>
              <a:rPr lang="ar-SA" sz="3000" dirty="0">
                <a:solidFill>
                  <a:schemeClr val="tx1"/>
                </a:solidFill>
              </a:rPr>
              <a:t>الرِّسالَةَ الأولى </a:t>
            </a:r>
            <a:r>
              <a:rPr lang="ar-LB" sz="3000" dirty="0">
                <a:solidFill>
                  <a:schemeClr val="tx1"/>
                </a:solidFill>
              </a:rPr>
              <a:t>منها إلّا </a:t>
            </a:r>
            <a:r>
              <a:rPr lang="ar-SA" sz="3000" dirty="0">
                <a:solidFill>
                  <a:schemeClr val="tx1"/>
                </a:solidFill>
              </a:rPr>
              <a:t> صورةٌ للرِّسالَةِ الكب</a:t>
            </a:r>
            <a:r>
              <a:rPr lang="ar-LB" sz="3000" dirty="0">
                <a:solidFill>
                  <a:schemeClr val="tx1"/>
                </a:solidFill>
              </a:rPr>
              <a:t>يرة</a:t>
            </a:r>
            <a:r>
              <a:rPr lang="ar-SA" sz="3000" dirty="0">
                <a:solidFill>
                  <a:schemeClr val="tx1"/>
                </a:solidFill>
              </a:rPr>
              <a:t> الحَقيقيّة </a:t>
            </a:r>
            <a:r>
              <a:rPr lang="ar-LB" sz="3000" dirty="0">
                <a:solidFill>
                  <a:schemeClr val="tx1"/>
                </a:solidFill>
              </a:rPr>
              <a:t>يلّي</a:t>
            </a:r>
            <a:r>
              <a:rPr lang="ar-SA" sz="3000" dirty="0">
                <a:solidFill>
                  <a:schemeClr val="tx1"/>
                </a:solidFill>
              </a:rPr>
              <a:t> تَمّتْ يوم الفِصحِ </a:t>
            </a:r>
            <a:r>
              <a:rPr lang="ar-SA" sz="3000" b="1" dirty="0">
                <a:solidFill>
                  <a:schemeClr val="tx1"/>
                </a:solidFill>
              </a:rPr>
              <a:t>«إذهَبوا وتَلمِذوا جَميعَ الأمّم...»</a:t>
            </a:r>
            <a:r>
              <a:rPr lang="ar-SA" sz="2800" dirty="0"/>
              <a:t> </a:t>
            </a:r>
            <a:endParaRPr lang="en-US" sz="2800" dirty="0"/>
          </a:p>
        </p:txBody>
      </p:sp>
      <p:sp>
        <p:nvSpPr>
          <p:cNvPr id="8" name="Notched Right Arrow 7"/>
          <p:cNvSpPr/>
          <p:nvPr/>
        </p:nvSpPr>
        <p:spPr>
          <a:xfrm flipH="1">
            <a:off x="6322422" y="300446"/>
            <a:ext cx="2651760" cy="144997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الجواب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08490"/>
      </p:ext>
    </p:extLst>
  </p:cSld>
  <p:clrMapOvr>
    <a:masterClrMapping/>
  </p:clrMapOvr>
  <p:transition spd="slow" advTm="5693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263" y="3193175"/>
            <a:ext cx="4101737" cy="366482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404949" y="300446"/>
            <a:ext cx="5695406" cy="5904412"/>
          </a:xfrm>
          <a:prstGeom prst="flowChartAlternate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3200" b="1" dirty="0"/>
              <a:t> </a:t>
            </a:r>
            <a:r>
              <a:rPr lang="ar-SA" sz="3200" b="1" dirty="0">
                <a:solidFill>
                  <a:schemeClr val="tx1"/>
                </a:solidFill>
              </a:rPr>
              <a:t>طَلَبَ مِن</a:t>
            </a:r>
            <a:r>
              <a:rPr lang="ar-LB" sz="3200" b="1" dirty="0">
                <a:solidFill>
                  <a:schemeClr val="tx1"/>
                </a:solidFill>
              </a:rPr>
              <a:t>ّن</a:t>
            </a:r>
            <a:r>
              <a:rPr lang="ar-SA" sz="3200" b="1" dirty="0">
                <a:solidFill>
                  <a:schemeClr val="tx1"/>
                </a:solidFill>
              </a:rPr>
              <a:t> يَتخَلّوا عَن كلّ </a:t>
            </a:r>
            <a:r>
              <a:rPr lang="ar-LB" sz="3200" b="1" dirty="0">
                <a:solidFill>
                  <a:schemeClr val="tx1"/>
                </a:solidFill>
              </a:rPr>
              <a:t>شي ممكن</a:t>
            </a:r>
            <a:r>
              <a:rPr lang="ar-SA" sz="3200" b="1" dirty="0">
                <a:solidFill>
                  <a:schemeClr val="tx1"/>
                </a:solidFill>
              </a:rPr>
              <a:t> يُ</a:t>
            </a:r>
            <a:r>
              <a:rPr lang="ar-LB" sz="3200" b="1" dirty="0">
                <a:solidFill>
                  <a:schemeClr val="tx1"/>
                </a:solidFill>
              </a:rPr>
              <a:t>وقّف عمل </a:t>
            </a:r>
            <a:r>
              <a:rPr lang="ar-SA" sz="3200" b="1" dirty="0">
                <a:solidFill>
                  <a:schemeClr val="tx1"/>
                </a:solidFill>
              </a:rPr>
              <a:t> الرِّسالَة</a:t>
            </a:r>
            <a:r>
              <a:rPr lang="en-US" sz="3200" b="1" dirty="0">
                <a:solidFill>
                  <a:schemeClr val="tx1"/>
                </a:solidFill>
              </a:rPr>
              <a:t>:</a:t>
            </a:r>
            <a:endParaRPr lang="ar-LB" sz="3200" b="1" dirty="0">
              <a:solidFill>
                <a:schemeClr val="tx1"/>
              </a:solidFill>
            </a:endParaRPr>
          </a:p>
          <a:p>
            <a:pPr algn="ctr" rtl="1"/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ar-LB" sz="3200" dirty="0">
                <a:solidFill>
                  <a:schemeClr val="tx1"/>
                </a:solidFill>
              </a:rPr>
              <a:t>-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ما</a:t>
            </a:r>
            <a:r>
              <a:rPr lang="ar-SA" sz="3200" dirty="0">
                <a:solidFill>
                  <a:schemeClr val="tx1"/>
                </a:solidFill>
              </a:rPr>
              <a:t> تَحملوا كيس </a:t>
            </a:r>
            <a:r>
              <a:rPr lang="ar-LB" sz="3200" dirty="0">
                <a:solidFill>
                  <a:schemeClr val="tx1"/>
                </a:solidFill>
              </a:rPr>
              <a:t>مصاري </a:t>
            </a:r>
            <a:r>
              <a:rPr lang="ar-SA" sz="3200" dirty="0">
                <a:solidFill>
                  <a:schemeClr val="tx1"/>
                </a:solidFill>
              </a:rPr>
              <a:t>ولا </a:t>
            </a:r>
            <a:r>
              <a:rPr lang="ar-LB" sz="3200" dirty="0">
                <a:solidFill>
                  <a:schemeClr val="tx1"/>
                </a:solidFill>
              </a:rPr>
              <a:t>زوادّة ولا حذاء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endParaRPr lang="en-US" sz="3200" dirty="0">
              <a:solidFill>
                <a:schemeClr val="tx1"/>
              </a:solidFill>
            </a:endParaRPr>
          </a:p>
          <a:p>
            <a:pPr algn="ctr" rtl="1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ar-LB" sz="3200" dirty="0">
                <a:solidFill>
                  <a:schemeClr val="tx1"/>
                </a:solidFill>
              </a:rPr>
              <a:t>- ما</a:t>
            </a:r>
            <a:r>
              <a:rPr lang="ar-SA" sz="3200" dirty="0">
                <a:solidFill>
                  <a:schemeClr val="tx1"/>
                </a:solidFill>
              </a:rPr>
              <a:t> تسلّموا </a:t>
            </a:r>
            <a:r>
              <a:rPr lang="ar-LB" sz="3200" dirty="0">
                <a:solidFill>
                  <a:schemeClr val="tx1"/>
                </a:solidFill>
              </a:rPr>
              <a:t>بطريقكن عَحدا -حتّى ما </a:t>
            </a:r>
            <a:r>
              <a:rPr lang="ar-SA" sz="3200" dirty="0">
                <a:solidFill>
                  <a:schemeClr val="tx1"/>
                </a:solidFill>
              </a:rPr>
              <a:t>يضيع الوَقت</a:t>
            </a:r>
            <a:r>
              <a:rPr lang="ar-LB" sz="3200" dirty="0">
                <a:solidFill>
                  <a:schemeClr val="tx1"/>
                </a:solidFill>
              </a:rPr>
              <a:t>-</a:t>
            </a:r>
            <a:r>
              <a:rPr lang="ar-SA" sz="3200" dirty="0">
                <a:solidFill>
                  <a:schemeClr val="tx1"/>
                </a:solidFill>
              </a:rPr>
              <a:t> </a:t>
            </a:r>
            <a:r>
              <a:rPr lang="ar-LB" sz="3200" dirty="0">
                <a:solidFill>
                  <a:schemeClr val="tx1"/>
                </a:solidFill>
              </a:rPr>
              <a:t>(</a:t>
            </a:r>
            <a:r>
              <a:rPr lang="ar-SA" sz="2600" dirty="0">
                <a:solidFill>
                  <a:schemeClr val="tx1"/>
                </a:solidFill>
              </a:rPr>
              <a:t>راجِع الحاشيَةَ في (لوقا 10/4)، في كِتابِ العَهدِ الجَديد - دار المشرق</a:t>
            </a:r>
            <a:r>
              <a:rPr lang="ar-LB" sz="2600" dirty="0">
                <a:solidFill>
                  <a:schemeClr val="tx1"/>
                </a:solidFill>
              </a:rPr>
              <a:t>)</a:t>
            </a:r>
            <a:r>
              <a:rPr lang="en-US" sz="2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ar-SA" sz="2800" dirty="0"/>
              <a:t> </a:t>
            </a:r>
            <a:endParaRPr lang="en-US" sz="2800" dirty="0"/>
          </a:p>
        </p:txBody>
      </p:sp>
      <p:sp>
        <p:nvSpPr>
          <p:cNvPr id="8" name="Notched Right Arrow 7"/>
          <p:cNvSpPr/>
          <p:nvPr/>
        </p:nvSpPr>
        <p:spPr>
          <a:xfrm flipH="1">
            <a:off x="5943600" y="300446"/>
            <a:ext cx="3030582" cy="2011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شو طلب منّن؟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08490"/>
      </p:ext>
    </p:extLst>
  </p:cSld>
  <p:clrMapOvr>
    <a:masterClrMapping/>
  </p:clrMapOvr>
  <p:transition spd="slow" advTm="5693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263" y="3193175"/>
            <a:ext cx="4101737" cy="366482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404949" y="300445"/>
            <a:ext cx="5695406" cy="6296297"/>
          </a:xfrm>
          <a:prstGeom prst="flowChartAlternateProcess">
            <a:avLst/>
          </a:prstGeom>
          <a:solidFill>
            <a:srgbClr val="F5FB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عطاهُ</a:t>
            </a:r>
            <a:r>
              <a:rPr lang="ar-LB" sz="3200" dirty="0">
                <a:solidFill>
                  <a:schemeClr val="tx1"/>
                </a:solidFill>
              </a:rPr>
              <a:t>ن</a:t>
            </a:r>
            <a:r>
              <a:rPr lang="ar-SA" sz="3200" dirty="0">
                <a:solidFill>
                  <a:schemeClr val="tx1"/>
                </a:solidFill>
              </a:rPr>
              <a:t> تَعليمات صَريحَة</a:t>
            </a:r>
            <a:endParaRPr lang="ar-LB" sz="3200" b="1" dirty="0">
              <a:solidFill>
                <a:schemeClr val="tx1"/>
              </a:solidFill>
            </a:endParaRPr>
          </a:p>
          <a:p>
            <a:pPr algn="ctr" rtl="1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ar-LB" sz="3200" dirty="0">
                <a:solidFill>
                  <a:schemeClr val="tx1"/>
                </a:solidFill>
              </a:rPr>
              <a:t> </a:t>
            </a:r>
            <a:r>
              <a:rPr lang="ar-LB" sz="3200" b="1" dirty="0">
                <a:solidFill>
                  <a:schemeClr val="tx1"/>
                </a:solidFill>
              </a:rPr>
              <a:t>1- </a:t>
            </a:r>
            <a:r>
              <a:rPr lang="en-US" sz="3200" b="1" dirty="0">
                <a:solidFill>
                  <a:schemeClr val="tx1"/>
                </a:solidFill>
              </a:rPr>
              <a:t>  </a:t>
            </a:r>
            <a:r>
              <a:rPr lang="ar-SA" sz="3200" b="1" dirty="0">
                <a:solidFill>
                  <a:schemeClr val="tx1"/>
                </a:solidFill>
              </a:rPr>
              <a:t>قُولوا: السَّلامُ على هَذا البَيت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ar-LB" sz="3200" b="1" dirty="0">
                <a:solidFill>
                  <a:schemeClr val="tx1"/>
                </a:solidFill>
              </a:rPr>
              <a:t>2</a:t>
            </a:r>
            <a:r>
              <a:rPr lang="ar-LB" sz="3200" dirty="0">
                <a:solidFill>
                  <a:schemeClr val="tx1"/>
                </a:solidFill>
              </a:rPr>
              <a:t>- </a:t>
            </a:r>
            <a:r>
              <a:rPr lang="en-US" sz="3200" dirty="0">
                <a:solidFill>
                  <a:schemeClr val="tx1"/>
                </a:solidFill>
              </a:rPr>
              <a:t>  </a:t>
            </a:r>
            <a:r>
              <a:rPr lang="ar-SA" sz="3200" b="1" dirty="0">
                <a:solidFill>
                  <a:schemeClr val="tx1"/>
                </a:solidFill>
              </a:rPr>
              <a:t>أَقيموا في ذلِكَ البَيت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ar-LB" sz="3200" b="1" dirty="0">
                <a:solidFill>
                  <a:schemeClr val="tx1"/>
                </a:solidFill>
              </a:rPr>
              <a:t>3- 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لا تَنتَقِلوا مِن بَيتٍ إلى بَيت</a:t>
            </a:r>
            <a:endParaRPr lang="en-US" sz="3200" b="1" dirty="0">
              <a:solidFill>
                <a:schemeClr val="tx1"/>
              </a:solidFill>
            </a:endParaRPr>
          </a:p>
          <a:p>
            <a:pPr algn="ctr" rtl="1"/>
            <a:r>
              <a:rPr lang="en-US" sz="3200" dirty="0">
                <a:solidFill>
                  <a:schemeClr val="tx1"/>
                </a:solidFill>
              </a:rPr>
              <a:t>	</a:t>
            </a:r>
            <a:r>
              <a:rPr lang="ar-LB" sz="3200" b="1" dirty="0">
                <a:solidFill>
                  <a:schemeClr val="tx1"/>
                </a:solidFill>
              </a:rPr>
              <a:t>4- 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  <a:r>
              <a:rPr lang="ar-SA" sz="3200" b="1" dirty="0">
                <a:solidFill>
                  <a:schemeClr val="tx1"/>
                </a:solidFill>
              </a:rPr>
              <a:t>إذا قَبلوكُم: </a:t>
            </a:r>
            <a:endParaRPr lang="ar-LB" sz="3200" b="1" dirty="0">
              <a:solidFill>
                <a:schemeClr val="tx1"/>
              </a:solidFill>
            </a:endParaRPr>
          </a:p>
          <a:p>
            <a:pPr algn="ctr" rtl="1">
              <a:buFont typeface="Arial" charset="0"/>
              <a:buChar char="•"/>
            </a:pPr>
            <a:r>
              <a:rPr lang="ar-SA" sz="3200" dirty="0">
                <a:solidFill>
                  <a:schemeClr val="tx1"/>
                </a:solidFill>
              </a:rPr>
              <a:t>كُلوا مِمّا يُقدَّمُ لكُم</a:t>
            </a:r>
            <a:r>
              <a:rPr lang="en-US" sz="3200" dirty="0">
                <a:solidFill>
                  <a:schemeClr val="tx1"/>
                </a:solidFill>
              </a:rPr>
              <a:t>	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ar-SA" sz="3200" dirty="0">
                <a:solidFill>
                  <a:schemeClr val="tx1"/>
                </a:solidFill>
              </a:rPr>
              <a:t>إشْفُوا المَرضى</a:t>
            </a:r>
            <a:r>
              <a:rPr lang="en-US" sz="3200" dirty="0">
                <a:solidFill>
                  <a:schemeClr val="tx1"/>
                </a:solidFill>
              </a:rPr>
              <a:t>		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ar-SA" sz="3200" dirty="0">
                <a:solidFill>
                  <a:schemeClr val="tx1"/>
                </a:solidFill>
              </a:rPr>
              <a:t>قولوا: قَد اقتَربَ مِنكُم مَلَكوت اللّه</a:t>
            </a:r>
            <a:endParaRPr lang="en-US" sz="3200" dirty="0">
              <a:solidFill>
                <a:schemeClr val="tx1"/>
              </a:solidFill>
            </a:endParaRPr>
          </a:p>
          <a:p>
            <a:pPr algn="ctr"/>
            <a:r>
              <a:rPr lang="ar-SA" sz="2800" dirty="0"/>
              <a:t> </a:t>
            </a:r>
            <a:endParaRPr lang="en-US" sz="2800" dirty="0"/>
          </a:p>
        </p:txBody>
      </p:sp>
      <p:sp>
        <p:nvSpPr>
          <p:cNvPr id="8" name="Notched Right Arrow 7"/>
          <p:cNvSpPr/>
          <p:nvPr/>
        </p:nvSpPr>
        <p:spPr>
          <a:xfrm flipH="1">
            <a:off x="5551714" y="0"/>
            <a:ext cx="3396343" cy="2926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شو كانت تعليمات يسوع؟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08490"/>
      </p:ext>
    </p:extLst>
  </p:cSld>
  <p:clrMapOvr>
    <a:masterClrMapping/>
  </p:clrMapOvr>
  <p:transition spd="slow" advTm="5693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42263" y="3193175"/>
            <a:ext cx="4101737" cy="3664825"/>
          </a:xfrm>
          <a:prstGeom prst="rect">
            <a:avLst/>
          </a:prstGeom>
        </p:spPr>
      </p:pic>
      <p:sp>
        <p:nvSpPr>
          <p:cNvPr id="7" name="Flowchart: Alternate Process 6"/>
          <p:cNvSpPr/>
          <p:nvPr/>
        </p:nvSpPr>
        <p:spPr>
          <a:xfrm>
            <a:off x="378823" y="339634"/>
            <a:ext cx="5695406" cy="5617028"/>
          </a:xfrm>
          <a:prstGeom prst="flowChartAlternateProcess">
            <a:avLst/>
          </a:prstGeom>
          <a:solidFill>
            <a:srgbClr val="F5FB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LB" sz="3200" b="1" dirty="0">
                <a:solidFill>
                  <a:schemeClr val="tx1"/>
                </a:solidFill>
              </a:rPr>
              <a:t>5- </a:t>
            </a:r>
            <a:r>
              <a:rPr lang="ar-SA" sz="3200" b="1" dirty="0">
                <a:solidFill>
                  <a:schemeClr val="tx1"/>
                </a:solidFill>
              </a:rPr>
              <a:t>إذا لَم يَقبَلوكُم:</a:t>
            </a:r>
            <a:endParaRPr lang="ar-LB" sz="3200" b="1" dirty="0">
              <a:solidFill>
                <a:schemeClr val="tx1"/>
              </a:solidFill>
            </a:endParaRPr>
          </a:p>
          <a:p>
            <a:pPr algn="ctr" rtl="1"/>
            <a:endParaRPr lang="ar-LB" sz="3200" dirty="0">
              <a:solidFill>
                <a:schemeClr val="tx1"/>
              </a:solidFill>
            </a:endParaRPr>
          </a:p>
          <a:p>
            <a:pPr algn="ctr" rtl="1">
              <a:buFont typeface="Arial" charset="0"/>
              <a:buChar char="•"/>
            </a:pPr>
            <a:r>
              <a:rPr lang="ar-SA" sz="3200" dirty="0">
                <a:solidFill>
                  <a:schemeClr val="tx1"/>
                </a:solidFill>
              </a:rPr>
              <a:t>أُخرُجوا إلى ساحاتِ المَدينَة،</a:t>
            </a:r>
            <a:r>
              <a:rPr lang="en-US" sz="3200" dirty="0">
                <a:solidFill>
                  <a:schemeClr val="tx1"/>
                </a:solidFill>
              </a:rPr>
              <a:t>	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>
              <a:buFont typeface="Arial" charset="0"/>
              <a:buChar char="•"/>
            </a:pPr>
            <a:r>
              <a:rPr lang="ar-SA" sz="3200" dirty="0">
                <a:solidFill>
                  <a:schemeClr val="tx1"/>
                </a:solidFill>
              </a:rPr>
              <a:t> أُنفُضوا الغُبارَ العالِقَ بأقدامِكم،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/>
            <a:r>
              <a:rPr lang="ar-SA" sz="3200" dirty="0">
                <a:solidFill>
                  <a:schemeClr val="tx1"/>
                </a:solidFill>
              </a:rPr>
              <a:t> </a:t>
            </a:r>
            <a:endParaRPr lang="ar-LB" sz="3200" dirty="0">
              <a:solidFill>
                <a:schemeClr val="tx1"/>
              </a:solidFill>
            </a:endParaRPr>
          </a:p>
          <a:p>
            <a:pPr algn="ctr" rtl="1">
              <a:buFont typeface="Arial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ar-SA" sz="3200" dirty="0">
                <a:solidFill>
                  <a:schemeClr val="tx1"/>
                </a:solidFill>
              </a:rPr>
              <a:t>قولوا: إعلَموا أنَّ ملكوتَ اللّهِ قد اقترَب</a:t>
            </a:r>
            <a:r>
              <a:rPr lang="ar-SA" sz="2800" dirty="0">
                <a:solidFill>
                  <a:schemeClr val="tx1"/>
                </a:solidFill>
              </a:rPr>
              <a:t> 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Notched Right Arrow 7"/>
          <p:cNvSpPr/>
          <p:nvPr/>
        </p:nvSpPr>
        <p:spPr>
          <a:xfrm flipH="1">
            <a:off x="5551714" y="0"/>
            <a:ext cx="3396343" cy="29260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3000" b="1" dirty="0"/>
              <a:t>شو كانت تعليمات يسوع؟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508490"/>
      </p:ext>
    </p:extLst>
  </p:cSld>
  <p:clrMapOvr>
    <a:masterClrMapping/>
  </p:clrMapOvr>
  <p:transition spd="slow" advTm="5693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Liliane\Desktop\work from home\EB7\اللقاء 9\min l kanisa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137769" y="412590"/>
            <a:ext cx="8177506" cy="4866776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/>
          <p:cNvSpPr/>
          <p:nvPr/>
        </p:nvSpPr>
        <p:spPr>
          <a:xfrm>
            <a:off x="5447212" y="595511"/>
            <a:ext cx="3514293" cy="1990934"/>
          </a:xfrm>
          <a:prstGeom prst="cloudCallout">
            <a:avLst>
              <a:gd name="adj1" fmla="val 19429"/>
              <a:gd name="adj2" fmla="val 114503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عصارة هاللقاء هيي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70" y="4464424"/>
            <a:ext cx="3374430" cy="2393576"/>
          </a:xfrm>
          <a:prstGeom prst="rect">
            <a:avLst/>
          </a:prstGeom>
        </p:spPr>
      </p:pic>
      <p:pic>
        <p:nvPicPr>
          <p:cNvPr id="14338" name="Picture 2" descr="C:\Users\Liliane\Desktop\work from home\EB7\اللقاء 9\atazakk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1" y="627016"/>
            <a:ext cx="5397909" cy="6048103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9570" y="4464424"/>
            <a:ext cx="3374430" cy="2393576"/>
          </a:xfrm>
          <a:prstGeom prst="rect">
            <a:avLst/>
          </a:prstGeom>
        </p:spPr>
      </p:pic>
      <p:pic>
        <p:nvPicPr>
          <p:cNvPr id="15362" name="Picture 2" descr="C:\Users\Liliane\Desktop\work from home\EB7\اللقاء 9\Likaa 09 Eleve Final ok-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3143" y="1327514"/>
            <a:ext cx="4625474" cy="4524647"/>
          </a:xfrm>
          <a:prstGeom prst="rect">
            <a:avLst/>
          </a:prstGeom>
          <a:noFill/>
        </p:spPr>
      </p:pic>
      <p:sp>
        <p:nvSpPr>
          <p:cNvPr id="6" name="Cloud Callout 5"/>
          <p:cNvSpPr/>
          <p:nvPr/>
        </p:nvSpPr>
        <p:spPr>
          <a:xfrm>
            <a:off x="5408024" y="313510"/>
            <a:ext cx="3553482" cy="2913016"/>
          </a:xfrm>
          <a:prstGeom prst="cloudCallout">
            <a:avLst>
              <a:gd name="adj1" fmla="val 19429"/>
              <a:gd name="adj2" fmla="val 107988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وقبل ما نختم جربو لاقوا صفات الرسول بهالشبكة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5362" y="3011722"/>
            <a:ext cx="4478638" cy="3846278"/>
          </a:xfrm>
        </p:spPr>
      </p:pic>
      <p:sp>
        <p:nvSpPr>
          <p:cNvPr id="8" name="Flowchart: Alternate Process 7"/>
          <p:cNvSpPr/>
          <p:nvPr/>
        </p:nvSpPr>
        <p:spPr>
          <a:xfrm>
            <a:off x="6322423" y="261258"/>
            <a:ext cx="1358537" cy="87521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قَنُوع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9" name="Flowchart: Alternate Process 8"/>
          <p:cNvSpPr/>
          <p:nvPr/>
        </p:nvSpPr>
        <p:spPr>
          <a:xfrm>
            <a:off x="4454437" y="296092"/>
            <a:ext cx="1589314" cy="875212"/>
          </a:xfrm>
          <a:prstGeom prst="flowChartAlternateProcess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مُنْشَغِل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0" name="Flowchart: Alternate Process 9"/>
          <p:cNvSpPr/>
          <p:nvPr/>
        </p:nvSpPr>
        <p:spPr>
          <a:xfrm>
            <a:off x="2386150" y="291738"/>
            <a:ext cx="1589314" cy="875212"/>
          </a:xfrm>
          <a:prstGeom prst="flowChartAlternateProcess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مبَشّر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1" name="Flowchart: Alternate Process 10"/>
          <p:cNvSpPr/>
          <p:nvPr/>
        </p:nvSpPr>
        <p:spPr>
          <a:xfrm>
            <a:off x="5338354" y="1558835"/>
            <a:ext cx="1589314" cy="875212"/>
          </a:xfrm>
          <a:prstGeom prst="flowChartAlternateProcess">
            <a:avLst/>
          </a:prstGeom>
          <a:solidFill>
            <a:srgbClr val="E292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مُتَجَرّد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2" name="Flowchart: Alternate Process 11"/>
          <p:cNvSpPr/>
          <p:nvPr/>
        </p:nvSpPr>
        <p:spPr>
          <a:xfrm>
            <a:off x="3082835" y="1576251"/>
            <a:ext cx="1589314" cy="875212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مُنذِر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313511" y="348343"/>
            <a:ext cx="1589314" cy="875212"/>
          </a:xfrm>
          <a:prstGeom prst="flowChartAlternateProcess">
            <a:avLst/>
          </a:prstGeom>
          <a:solidFill>
            <a:srgbClr val="F5FB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رحّال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3814355" y="2882537"/>
            <a:ext cx="1589314" cy="875212"/>
          </a:xfrm>
          <a:prstGeom prst="flowChartAlternateProcess">
            <a:avLst/>
          </a:prstGeom>
          <a:solidFill>
            <a:srgbClr val="F5FB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كامِل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1027613" y="1624149"/>
            <a:ext cx="1589314" cy="875212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شاهِد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261257" y="2882537"/>
            <a:ext cx="1589314" cy="875212"/>
          </a:xfrm>
          <a:prstGeom prst="flowChartAlternateProcess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مُجتَهد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2059579" y="2956561"/>
            <a:ext cx="1589314" cy="875212"/>
          </a:xfrm>
          <a:prstGeom prst="flowChartAlternateProcess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وَديع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Flowchart: Alternate Process 17"/>
          <p:cNvSpPr/>
          <p:nvPr/>
        </p:nvSpPr>
        <p:spPr>
          <a:xfrm>
            <a:off x="896983" y="4288972"/>
            <a:ext cx="1589314" cy="875212"/>
          </a:xfrm>
          <a:prstGeom prst="flowChartAlternateProcess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مُسالِم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9" name="Flowchart: Alternate Process 18"/>
          <p:cNvSpPr/>
          <p:nvPr/>
        </p:nvSpPr>
        <p:spPr>
          <a:xfrm>
            <a:off x="2943497" y="4219302"/>
            <a:ext cx="1589314" cy="875212"/>
          </a:xfrm>
          <a:prstGeom prst="flowChartAlternateProcess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مُرسَل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0" name="Flowchart: Alternate Process 19"/>
          <p:cNvSpPr/>
          <p:nvPr/>
        </p:nvSpPr>
        <p:spPr>
          <a:xfrm>
            <a:off x="1040675" y="5503816"/>
            <a:ext cx="1589314" cy="875212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مُستَعد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Flowchart: Alternate Process 20"/>
          <p:cNvSpPr/>
          <p:nvPr/>
        </p:nvSpPr>
        <p:spPr>
          <a:xfrm>
            <a:off x="3335383" y="5564777"/>
            <a:ext cx="1589314" cy="875212"/>
          </a:xfrm>
          <a:prstGeom prst="flowChartAlternateProcess">
            <a:avLst/>
          </a:prstGeom>
          <a:solidFill>
            <a:srgbClr val="F5FBB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LB" sz="2800" b="1" dirty="0">
                <a:solidFill>
                  <a:schemeClr val="tx1"/>
                </a:solidFill>
              </a:rPr>
              <a:t>وَسيط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5826606"/>
      </p:ext>
    </p:extLst>
  </p:cSld>
  <p:clrMapOvr>
    <a:masterClrMapping/>
  </p:clrMapOvr>
  <p:transition spd="slow" advTm="5693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5695" y="1081041"/>
            <a:ext cx="4787152" cy="902826"/>
          </a:xfrm>
        </p:spPr>
        <p:txBody>
          <a:bodyPr/>
          <a:lstStyle/>
          <a:p>
            <a:pPr rtl="1"/>
            <a:r>
              <a:rPr lang="ar-LB" dirty="0"/>
              <a:t>اللِّقاءُ</a:t>
            </a:r>
            <a:r>
              <a:rPr lang="en-US" dirty="0"/>
              <a:t> </a:t>
            </a:r>
            <a:r>
              <a:rPr lang="ar-LB" dirty="0"/>
              <a:t>التّاسع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567850" y="3859305"/>
            <a:ext cx="6521824" cy="1707777"/>
          </a:xfrm>
        </p:spPr>
        <p:txBody>
          <a:bodyPr>
            <a:noAutofit/>
          </a:bodyPr>
          <a:lstStyle/>
          <a:p>
            <a:pPr algn="ctr" rtl="1"/>
            <a:endParaRPr lang="ar-LB" sz="4500" b="1" dirty="0">
              <a:solidFill>
                <a:schemeClr val="accent6">
                  <a:lumMod val="50000"/>
                </a:schemeClr>
              </a:solidFill>
            </a:endParaRPr>
          </a:p>
          <a:p>
            <a:pPr rtl="1"/>
            <a:r>
              <a:rPr lang="ar-LB" sz="3750" b="1" dirty="0">
                <a:solidFill>
                  <a:schemeClr val="accent6">
                    <a:lumMod val="50000"/>
                  </a:schemeClr>
                </a:solidFill>
              </a:rPr>
              <a:t>أرسلهم إثنين إثنين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5887022"/>
      </p:ext>
    </p:extLst>
  </p:cSld>
  <p:clrMapOvr>
    <a:masterClrMapping/>
  </p:clrMapOvr>
  <p:transition spd="slow" advTm="8142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4128871" y="820272"/>
            <a:ext cx="5015129" cy="3998497"/>
          </a:xfrm>
          <a:prstGeom prst="cloudCallout">
            <a:avLst>
              <a:gd name="adj1" fmla="val -74160"/>
              <a:gd name="adj2" fmla="val 4494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4600" b="1" dirty="0">
                <a:solidFill>
                  <a:schemeClr val="bg1"/>
                </a:solidFill>
              </a:rPr>
              <a:t>ومن</a:t>
            </a:r>
            <a:r>
              <a:rPr lang="ar-LB" sz="4600" b="1" dirty="0">
                <a:solidFill>
                  <a:schemeClr val="bg1"/>
                </a:solidFill>
              </a:rPr>
              <a:t>ِ</a:t>
            </a:r>
            <a:r>
              <a:rPr lang="ar-AE" sz="4600" b="1" dirty="0">
                <a:solidFill>
                  <a:schemeClr val="bg1"/>
                </a:solidFill>
              </a:rPr>
              <a:t>خت</a:t>
            </a:r>
            <a:r>
              <a:rPr lang="ar-LB" sz="4600" b="1" dirty="0">
                <a:solidFill>
                  <a:schemeClr val="bg1"/>
                </a:solidFill>
              </a:rPr>
              <a:t>ُ</a:t>
            </a:r>
            <a:r>
              <a:rPr lang="ar-AE" sz="4600" b="1" dirty="0">
                <a:solidFill>
                  <a:schemeClr val="bg1"/>
                </a:solidFill>
              </a:rPr>
              <a:t>م ل</a:t>
            </a:r>
            <a:r>
              <a:rPr lang="ar-LB" sz="4600" b="1" dirty="0">
                <a:solidFill>
                  <a:schemeClr val="bg1"/>
                </a:solidFill>
              </a:rPr>
              <a:t>ِ</a:t>
            </a:r>
            <a:r>
              <a:rPr lang="ar-AE" sz="4600" b="1" dirty="0">
                <a:solidFill>
                  <a:schemeClr val="bg1"/>
                </a:solidFill>
              </a:rPr>
              <a:t>قا</a:t>
            </a:r>
            <a:r>
              <a:rPr lang="ar-LB" sz="4600" b="1" dirty="0">
                <a:solidFill>
                  <a:schemeClr val="bg1"/>
                </a:solidFill>
              </a:rPr>
              <a:t>ءْ</a:t>
            </a:r>
            <a:r>
              <a:rPr lang="ar-AE" sz="4600" b="1" dirty="0">
                <a:solidFill>
                  <a:schemeClr val="bg1"/>
                </a:solidFill>
              </a:rPr>
              <a:t>نا الي</a:t>
            </a:r>
            <a:r>
              <a:rPr lang="ar-LB" sz="4600" b="1" dirty="0">
                <a:solidFill>
                  <a:schemeClr val="bg1"/>
                </a:solidFill>
              </a:rPr>
              <a:t>َ</a:t>
            </a:r>
            <a:r>
              <a:rPr lang="ar-AE" sz="4600" b="1" dirty="0">
                <a:solidFill>
                  <a:schemeClr val="bg1"/>
                </a:solidFill>
              </a:rPr>
              <a:t>وم ب</a:t>
            </a:r>
            <a:r>
              <a:rPr lang="ar-LB" sz="4600" b="1" dirty="0">
                <a:solidFill>
                  <a:schemeClr val="bg1"/>
                </a:solidFill>
              </a:rPr>
              <a:t>ِهال</a:t>
            </a:r>
            <a:r>
              <a:rPr lang="ar-AE" sz="4600" b="1" dirty="0">
                <a:solidFill>
                  <a:schemeClr val="bg1"/>
                </a:solidFill>
              </a:rPr>
              <a:t>ص</a:t>
            </a:r>
            <a:r>
              <a:rPr lang="ar-LB" sz="4600" b="1" dirty="0">
                <a:solidFill>
                  <a:schemeClr val="bg1"/>
                </a:solidFill>
              </a:rPr>
              <a:t>َّ</a:t>
            </a:r>
            <a:r>
              <a:rPr lang="ar-AE" sz="4600" b="1" dirty="0">
                <a:solidFill>
                  <a:schemeClr val="bg1"/>
                </a:solidFill>
              </a:rPr>
              <a:t>لاة</a:t>
            </a:r>
            <a:endParaRPr lang="ar-LB" sz="46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155142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46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54"/>
    </mc:Choice>
    <mc:Fallback xmlns="">
      <p:transition spd="slow" advTm="9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Liliane\Desktop\work from home\EB7\اللقاء 9\nousal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39189"/>
            <a:ext cx="8556171" cy="6822777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9935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886"/>
    </mc:Choice>
    <mc:Fallback xmlns="">
      <p:transition spd="slow" advTm="23886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3838217" y="776295"/>
            <a:ext cx="4331477" cy="3197175"/>
          </a:xfrm>
          <a:prstGeom prst="cloudCallout">
            <a:avLst>
              <a:gd name="adj1" fmla="val -88253"/>
              <a:gd name="adj2" fmla="val 2202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4125" dirty="0">
                <a:solidFill>
                  <a:schemeClr val="bg1"/>
                </a:solidFill>
              </a:rPr>
              <a:t>منِلتِقي الأسْبوع القادِم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1364" y="4101354"/>
            <a:ext cx="3658792" cy="259528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03316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5"/>
    </mc:Choice>
    <mc:Fallback xmlns="">
      <p:transition spd="slow" advTm="448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2" name="Picture 4" descr="C:\Users\Liliane\Desktop\work from home\EB7\اللقاء 9\1.pn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04" t="2767" r="3071" b="28246"/>
          <a:stretch/>
        </p:blipFill>
        <p:spPr bwMode="auto">
          <a:xfrm>
            <a:off x="1076753" y="0"/>
            <a:ext cx="5585304" cy="6746965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04934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84993"/>
            <a:ext cx="5620047" cy="3986454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>
          <a:xfrm>
            <a:off x="518429" y="169817"/>
            <a:ext cx="4288703" cy="3370217"/>
          </a:xfrm>
          <a:prstGeom prst="cloudCallout">
            <a:avLst>
              <a:gd name="adj1" fmla="val 74286"/>
              <a:gd name="adj2" fmla="val 27863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>
                <a:solidFill>
                  <a:schemeClr val="bg1"/>
                </a:solidFill>
              </a:rPr>
              <a:t>سَلام المَسيح أَصدِقائي...شو رح نعمل اليوم؟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128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284"/>
    </mc:Choice>
    <mc:Fallback xmlns="">
      <p:transition spd="slow" advTm="112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/>
          <p:cNvSpPr/>
          <p:nvPr/>
        </p:nvSpPr>
        <p:spPr>
          <a:xfrm>
            <a:off x="195943" y="2769327"/>
            <a:ext cx="5525588" cy="3017520"/>
          </a:xfrm>
          <a:prstGeom prst="cloudCallout">
            <a:avLst>
              <a:gd name="adj1" fmla="val 53660"/>
              <a:gd name="adj2" fmla="val 47421"/>
            </a:avLst>
          </a:prstGeom>
          <a:solidFill>
            <a:schemeClr val="accent2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800" dirty="0">
              <a:solidFill>
                <a:schemeClr val="tx1"/>
              </a:solidFill>
            </a:endParaRPr>
          </a:p>
          <a:p>
            <a:pPr algn="ctr" rtl="1"/>
            <a:r>
              <a:rPr lang="ar-LB" sz="2800" b="1" dirty="0">
                <a:solidFill>
                  <a:srgbClr val="FFFF00"/>
                </a:solidFill>
              </a:rPr>
              <a:t>نتنبّه</a:t>
            </a:r>
            <a:r>
              <a:rPr lang="ar-LB" sz="2800" dirty="0">
                <a:solidFill>
                  <a:schemeClr val="bg1"/>
                </a:solidFill>
              </a:rPr>
              <a:t> ل</a:t>
            </a:r>
            <a:r>
              <a:rPr lang="ar-SA" sz="2800" dirty="0">
                <a:solidFill>
                  <a:schemeClr val="bg1"/>
                </a:solidFill>
              </a:rPr>
              <a:t>أَهميّة الرِّسال</a:t>
            </a:r>
            <a:r>
              <a:rPr lang="ar-LB" sz="2800" dirty="0">
                <a:solidFill>
                  <a:schemeClr val="bg1"/>
                </a:solidFill>
              </a:rPr>
              <a:t>ِ</a:t>
            </a:r>
            <a:r>
              <a:rPr lang="ar-SA" sz="2800" dirty="0">
                <a:solidFill>
                  <a:schemeClr val="bg1"/>
                </a:solidFill>
              </a:rPr>
              <a:t>ة </a:t>
            </a:r>
            <a:r>
              <a:rPr lang="ar-LB" sz="2800" dirty="0">
                <a:solidFill>
                  <a:schemeClr val="bg1"/>
                </a:solidFill>
              </a:rPr>
              <a:t>حتّى</a:t>
            </a:r>
            <a:r>
              <a:rPr lang="ar-SA" sz="2800" dirty="0">
                <a:solidFill>
                  <a:schemeClr val="bg1"/>
                </a:solidFill>
              </a:rPr>
              <a:t> يولَد </a:t>
            </a:r>
            <a:r>
              <a:rPr lang="ar-LB" sz="2800" dirty="0">
                <a:solidFill>
                  <a:schemeClr val="bg1"/>
                </a:solidFill>
              </a:rPr>
              <a:t>بقلوبنا</a:t>
            </a:r>
            <a:r>
              <a:rPr lang="ar-SA" sz="2800" dirty="0">
                <a:solidFill>
                  <a:schemeClr val="bg1"/>
                </a:solidFill>
              </a:rPr>
              <a:t> </a:t>
            </a:r>
            <a:r>
              <a:rPr lang="ar-SA" sz="2800" dirty="0"/>
              <a:t>حِس رَسوليّ </a:t>
            </a:r>
            <a:r>
              <a:rPr lang="ar-LB" sz="2800" dirty="0"/>
              <a:t>ي</a:t>
            </a:r>
            <a:r>
              <a:rPr lang="ar-SA" sz="2800" dirty="0"/>
              <a:t>يدفع</a:t>
            </a:r>
            <a:r>
              <a:rPr lang="ar-LB" sz="2800" dirty="0"/>
              <a:t>نا</a:t>
            </a:r>
            <a:r>
              <a:rPr lang="ar-SA" sz="2800" dirty="0"/>
              <a:t> نَحو</a:t>
            </a:r>
            <a:r>
              <a:rPr lang="ar-LB" sz="2800" dirty="0"/>
              <a:t> </a:t>
            </a:r>
            <a:r>
              <a:rPr lang="ar-SA" sz="2800" dirty="0"/>
              <a:t>الآخَرين ليعرِّف</a:t>
            </a:r>
            <a:r>
              <a:rPr lang="ar-LB" sz="2800" dirty="0"/>
              <a:t>ُن</a:t>
            </a:r>
            <a:r>
              <a:rPr lang="ar-SA" sz="2800" dirty="0"/>
              <a:t> عَ مَحَبَّةِ يَسُوع</a:t>
            </a:r>
            <a:r>
              <a:rPr lang="en-US" sz="2800" dirty="0"/>
              <a:t>.</a:t>
            </a:r>
          </a:p>
          <a:p>
            <a:pPr algn="ctr" rtl="1"/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Cloud Callout 5"/>
          <p:cNvSpPr/>
          <p:nvPr/>
        </p:nvSpPr>
        <p:spPr>
          <a:xfrm>
            <a:off x="1211772" y="0"/>
            <a:ext cx="7017828" cy="2808515"/>
          </a:xfrm>
          <a:prstGeom prst="cloudCallout">
            <a:avLst>
              <a:gd name="adj1" fmla="val 52088"/>
              <a:gd name="adj2" fmla="val 6842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ar-LB" sz="2600" dirty="0"/>
          </a:p>
          <a:p>
            <a:pPr algn="ctr" rtl="1"/>
            <a:r>
              <a:rPr lang="ar-LB" sz="2600" b="1" dirty="0">
                <a:solidFill>
                  <a:srgbClr val="FFFF00"/>
                </a:solidFill>
              </a:rPr>
              <a:t>نحفظ</a:t>
            </a:r>
            <a:r>
              <a:rPr lang="ar-LB" sz="2600" dirty="0"/>
              <a:t> </a:t>
            </a:r>
            <a:r>
              <a:rPr lang="ar-SA" sz="2600" dirty="0"/>
              <a:t>شُروط الإرسال </a:t>
            </a:r>
            <a:r>
              <a:rPr lang="ar-LB" sz="2600" dirty="0"/>
              <a:t>يلّي</a:t>
            </a:r>
            <a:r>
              <a:rPr lang="ar-SA" sz="2600" dirty="0"/>
              <a:t> عطاها يَسوع </a:t>
            </a:r>
            <a:r>
              <a:rPr lang="ar-LB" sz="2600" dirty="0"/>
              <a:t>بس</a:t>
            </a:r>
            <a:r>
              <a:rPr lang="ar-SA" sz="2600" dirty="0"/>
              <a:t> </a:t>
            </a:r>
            <a:r>
              <a:rPr lang="ar-LB" sz="2600" dirty="0"/>
              <a:t>بَعت</a:t>
            </a:r>
            <a:r>
              <a:rPr lang="ar-SA" sz="2600" dirty="0"/>
              <a:t> التَّلاميذ، </a:t>
            </a:r>
            <a:r>
              <a:rPr lang="ar-LB" sz="2600" dirty="0"/>
              <a:t>ونعبّر </a:t>
            </a:r>
            <a:r>
              <a:rPr lang="ar-SA" sz="2600" dirty="0"/>
              <a:t>عن طَريقة عَيشها اليَوم والصُّعوبات </a:t>
            </a:r>
            <a:r>
              <a:rPr lang="ar-LB" sz="2600" dirty="0"/>
              <a:t>يلّي</a:t>
            </a:r>
            <a:r>
              <a:rPr lang="ar-SA" sz="2600" dirty="0"/>
              <a:t> </a:t>
            </a:r>
            <a:r>
              <a:rPr lang="ar-LB" sz="2600" dirty="0"/>
              <a:t>بت</a:t>
            </a:r>
            <a:r>
              <a:rPr lang="ar-SA" sz="2600" dirty="0"/>
              <a:t>واجِه </a:t>
            </a:r>
            <a:r>
              <a:rPr lang="ar-LB" sz="2600" dirty="0"/>
              <a:t>يلّي بيتبَعوها</a:t>
            </a:r>
            <a:endParaRPr lang="en-US" sz="2800" dirty="0"/>
          </a:p>
          <a:p>
            <a:pPr rtl="1"/>
            <a:r>
              <a:rPr lang="en-US" sz="2800" dirty="0"/>
              <a:t> </a:t>
            </a:r>
          </a:p>
        </p:txBody>
      </p:sp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8194" y="3420646"/>
            <a:ext cx="4002484" cy="3437354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44996727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228600" y="147916"/>
            <a:ext cx="5741894" cy="3705627"/>
          </a:xfrm>
          <a:prstGeom prst="cloudCallout">
            <a:avLst>
              <a:gd name="adj1" fmla="val 37964"/>
              <a:gd name="adj2" fmla="val 54184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أَصدقائي!</a:t>
            </a:r>
          </a:p>
          <a:p>
            <a:pPr algn="ctr" rtl="1"/>
            <a:r>
              <a:rPr lang="ar-LB" sz="32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إذا أُرسِلْتُو ت تَعمْلُو رِسالة بِشِي ضيعَة، ت تبشروا بإنجيل يَسوع، شُو بتاخْدو معكن؟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124" y="0"/>
            <a:ext cx="7808240" cy="6705758"/>
          </a:xfrm>
        </p:spPr>
      </p:pic>
      <p:sp>
        <p:nvSpPr>
          <p:cNvPr id="5" name="TextBox 4"/>
          <p:cNvSpPr txBox="1"/>
          <p:nvPr/>
        </p:nvSpPr>
        <p:spPr>
          <a:xfrm>
            <a:off x="3039036" y="2904565"/>
            <a:ext cx="25414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LB" sz="3000" b="1" dirty="0"/>
              <a:t>أوّل شي الكتاب المقدّس</a:t>
            </a:r>
            <a:endParaRPr lang="en-US" sz="3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92629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23953" y="2871546"/>
            <a:ext cx="5620047" cy="3986454"/>
          </a:xfrm>
          <a:prstGeom prst="rect">
            <a:avLst/>
          </a:prstGeom>
        </p:spPr>
      </p:pic>
      <p:sp>
        <p:nvSpPr>
          <p:cNvPr id="6" name="Cloud Callout 5"/>
          <p:cNvSpPr/>
          <p:nvPr/>
        </p:nvSpPr>
        <p:spPr>
          <a:xfrm>
            <a:off x="57272" y="0"/>
            <a:ext cx="6276704" cy="4963886"/>
          </a:xfrm>
          <a:prstGeom prst="cloudCallout">
            <a:avLst>
              <a:gd name="adj1" fmla="val 32896"/>
              <a:gd name="adj2" fmla="val 4684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LB" sz="3200" dirty="0"/>
              <a:t>شو هيّي برأيكم </a:t>
            </a:r>
            <a:r>
              <a:rPr lang="ar-SA" sz="3200" dirty="0"/>
              <a:t>التَّعليمات </a:t>
            </a:r>
            <a:r>
              <a:rPr lang="ar-LB" sz="3200" dirty="0"/>
              <a:t>يلي مُمكِن يعطوكُن ياها </a:t>
            </a:r>
            <a:r>
              <a:rPr lang="ar-SA" sz="3200" dirty="0"/>
              <a:t>أهل</a:t>
            </a:r>
            <a:r>
              <a:rPr lang="ar-LB" sz="3200" dirty="0"/>
              <a:t>كن</a:t>
            </a:r>
            <a:r>
              <a:rPr lang="ar-SA" sz="3200" dirty="0"/>
              <a:t> والمَسؤول عَن هالعَمَل؟</a:t>
            </a:r>
            <a:endParaRPr lang="ar-LB" sz="3200" dirty="0"/>
          </a:p>
          <a:p>
            <a:pPr algn="ctr" rtl="1"/>
            <a:r>
              <a:rPr lang="ar-LB" sz="3200" b="1" dirty="0">
                <a:solidFill>
                  <a:srgbClr val="FFFF00"/>
                </a:solidFill>
              </a:rPr>
              <a:t>خلّونا نْشوف يَسوع </a:t>
            </a:r>
            <a:r>
              <a:rPr lang="ar-LB" sz="3200" b="1" dirty="0" err="1">
                <a:solidFill>
                  <a:srgbClr val="FFFF00"/>
                </a:solidFill>
              </a:rPr>
              <a:t>شو</a:t>
            </a:r>
            <a:r>
              <a:rPr lang="ar-LB" sz="3200" b="1" dirty="0">
                <a:solidFill>
                  <a:srgbClr val="FFFF00"/>
                </a:solidFill>
              </a:rPr>
              <a:t> أعطَى تَعلِيمات </a:t>
            </a:r>
            <a:r>
              <a:rPr lang="ar-LB" sz="3200" b="1" dirty="0" err="1">
                <a:solidFill>
                  <a:srgbClr val="FFFF00"/>
                </a:solidFill>
              </a:rPr>
              <a:t>لَتلاميذُو</a:t>
            </a:r>
            <a:r>
              <a:rPr lang="ar-LB" sz="3200" b="1" dirty="0">
                <a:solidFill>
                  <a:srgbClr val="FFFF00"/>
                </a:solidFill>
              </a:rPr>
              <a:t> لمّا أرسلن للرّسالة!</a:t>
            </a:r>
            <a:r>
              <a:rPr lang="ar-SA" sz="3200" b="1" dirty="0">
                <a:solidFill>
                  <a:srgbClr val="FFFF00"/>
                </a:solidFill>
              </a:rPr>
              <a:t> </a:t>
            </a:r>
            <a:endParaRPr lang="en-US" sz="32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24313703"/>
      </p:ext>
    </p:extLst>
  </p:cSld>
  <p:clrMapOvr>
    <a:masterClrMapping/>
  </p:clrMapOvr>
  <p:transition spd="slow" advTm="5693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3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Face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1431</TotalTime>
  <Words>616</Words>
  <Application>Microsoft Office PowerPoint</Application>
  <PresentationFormat>On-screen Show (4:3)</PresentationFormat>
  <Paragraphs>114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Adobe Arabic</vt:lpstr>
      <vt:lpstr>Arial</vt:lpstr>
      <vt:lpstr>Calibri</vt:lpstr>
      <vt:lpstr>Trebuchet MS</vt:lpstr>
      <vt:lpstr>Wingdings 3</vt:lpstr>
      <vt:lpstr>Facet</vt:lpstr>
      <vt:lpstr>مَركَزُ التَّربِيَّةِ الدّينِيَّة </vt:lpstr>
      <vt:lpstr>PowerPoint Presentation</vt:lpstr>
      <vt:lpstr>اللِّقاءُ التّاسع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EB7-اللقاء التاسع</dc:title>
  <dc:creator>Michel Haddad</dc:creator>
  <cp:lastModifiedBy>Michel Haddad (Prof)</cp:lastModifiedBy>
  <cp:revision>137</cp:revision>
  <dcterms:created xsi:type="dcterms:W3CDTF">2020-08-25T06:38:39Z</dcterms:created>
  <dcterms:modified xsi:type="dcterms:W3CDTF">2022-02-04T21:12:11Z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F958598B-F2E4-410B-BE56-9BDF24E25D2E</vt:lpwstr>
  </property>
  <property fmtid="{D5CDD505-2E9C-101B-9397-08002B2CF9AE}" pid="3" name="ArticulatePath">
    <vt:lpwstr>EB7 اللقاء التاسع</vt:lpwstr>
  </property>
</Properties>
</file>