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9"/>
  </p:notesMasterIdLst>
  <p:sldIdLst>
    <p:sldId id="257" r:id="rId2"/>
    <p:sldId id="331" r:id="rId3"/>
    <p:sldId id="258" r:id="rId4"/>
    <p:sldId id="301" r:id="rId5"/>
    <p:sldId id="289" r:id="rId6"/>
    <p:sldId id="259" r:id="rId7"/>
    <p:sldId id="290" r:id="rId8"/>
    <p:sldId id="471" r:id="rId9"/>
    <p:sldId id="380" r:id="rId10"/>
    <p:sldId id="455" r:id="rId11"/>
    <p:sldId id="343" r:id="rId12"/>
    <p:sldId id="457" r:id="rId13"/>
    <p:sldId id="472" r:id="rId14"/>
    <p:sldId id="473" r:id="rId15"/>
    <p:sldId id="474" r:id="rId16"/>
    <p:sldId id="475" r:id="rId17"/>
    <p:sldId id="477" r:id="rId18"/>
    <p:sldId id="478" r:id="rId19"/>
    <p:sldId id="479" r:id="rId20"/>
    <p:sldId id="481" r:id="rId21"/>
    <p:sldId id="330" r:id="rId22"/>
    <p:sldId id="483" r:id="rId23"/>
    <p:sldId id="484" r:id="rId24"/>
    <p:sldId id="480" r:id="rId25"/>
    <p:sldId id="465" r:id="rId26"/>
    <p:sldId id="485" r:id="rId27"/>
    <p:sldId id="486" r:id="rId28"/>
    <p:sldId id="487" r:id="rId29"/>
    <p:sldId id="488" r:id="rId30"/>
    <p:sldId id="489" r:id="rId31"/>
    <p:sldId id="490" r:id="rId32"/>
    <p:sldId id="305" r:id="rId33"/>
    <p:sldId id="491" r:id="rId34"/>
    <p:sldId id="454" r:id="rId35"/>
    <p:sldId id="470" r:id="rId36"/>
    <p:sldId id="285" r:id="rId37"/>
    <p:sldId id="283" r:id="rId38"/>
  </p:sldIdLst>
  <p:sldSz cx="9144000" cy="6858000" type="screen4x3"/>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BB7"/>
    <a:srgbClr val="FFCCCC"/>
    <a:srgbClr val="E29292"/>
    <a:srgbClr val="FF99FF"/>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111" d="100"/>
          <a:sy n="111" d="100"/>
        </p:scale>
        <p:origin x="10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D2133-FE35-45EC-BB64-BC2F9FEA25E4}" type="datetimeFigureOut">
              <a:rPr lang="en-US" smtClean="0"/>
              <a:pPr/>
              <a:t>16-Apr-22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8686-D751-41CD-B888-A4163C888232}" type="slidenum">
              <a:rPr lang="en-US" smtClean="0"/>
              <a:pPr/>
              <a:t>‹#›</a:t>
            </a:fld>
            <a:endParaRPr lang="en-US"/>
          </a:p>
        </p:txBody>
      </p:sp>
    </p:spTree>
    <p:extLst>
      <p:ext uri="{BB962C8B-B14F-4D97-AF65-F5344CB8AC3E}">
        <p14:creationId xmlns:p14="http://schemas.microsoft.com/office/powerpoint/2010/main" val="389825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a:t>
            </a:fld>
            <a:endParaRPr lang="en-US"/>
          </a:p>
        </p:txBody>
      </p:sp>
    </p:spTree>
    <p:extLst>
      <p:ext uri="{BB962C8B-B14F-4D97-AF65-F5344CB8AC3E}">
        <p14:creationId xmlns:p14="http://schemas.microsoft.com/office/powerpoint/2010/main" val="150730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11</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12</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13</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14</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15</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16</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17</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18</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19</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20</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a:t>
            </a:fld>
            <a:endParaRPr lang="en-US"/>
          </a:p>
        </p:txBody>
      </p:sp>
    </p:spTree>
    <p:extLst>
      <p:ext uri="{BB962C8B-B14F-4D97-AF65-F5344CB8AC3E}">
        <p14:creationId xmlns:p14="http://schemas.microsoft.com/office/powerpoint/2010/main" val="255653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21</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22</a:t>
            </a:fld>
            <a:endParaRPr lang="en-US"/>
          </a:p>
        </p:txBody>
      </p:sp>
    </p:spTree>
    <p:extLst>
      <p:ext uri="{BB962C8B-B14F-4D97-AF65-F5344CB8AC3E}">
        <p14:creationId xmlns:p14="http://schemas.microsoft.com/office/powerpoint/2010/main" val="3872060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23</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24</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25</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26</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27</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28</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29</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30</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a:t>
            </a:fld>
            <a:endParaRPr lang="en-US"/>
          </a:p>
        </p:txBody>
      </p:sp>
    </p:spTree>
    <p:extLst>
      <p:ext uri="{BB962C8B-B14F-4D97-AF65-F5344CB8AC3E}">
        <p14:creationId xmlns:p14="http://schemas.microsoft.com/office/powerpoint/2010/main" val="3236420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31</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32</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33</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34</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35</a:t>
            </a:fld>
            <a:endParaRPr lang="en-US"/>
          </a:p>
        </p:txBody>
      </p:sp>
    </p:spTree>
    <p:extLst>
      <p:ext uri="{BB962C8B-B14F-4D97-AF65-F5344CB8AC3E}">
        <p14:creationId xmlns:p14="http://schemas.microsoft.com/office/powerpoint/2010/main" val="3124100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36</a:t>
            </a:fld>
            <a:endParaRPr lang="en-US"/>
          </a:p>
        </p:txBody>
      </p:sp>
    </p:spTree>
    <p:extLst>
      <p:ext uri="{BB962C8B-B14F-4D97-AF65-F5344CB8AC3E}">
        <p14:creationId xmlns:p14="http://schemas.microsoft.com/office/powerpoint/2010/main" val="3093833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37</a:t>
            </a:fld>
            <a:endParaRPr lang="en-US"/>
          </a:p>
        </p:txBody>
      </p:sp>
    </p:spTree>
    <p:extLst>
      <p:ext uri="{BB962C8B-B14F-4D97-AF65-F5344CB8AC3E}">
        <p14:creationId xmlns:p14="http://schemas.microsoft.com/office/powerpoint/2010/main" val="154626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4</a:t>
            </a:fld>
            <a:endParaRPr lang="en-US"/>
          </a:p>
        </p:txBody>
      </p:sp>
    </p:spTree>
    <p:extLst>
      <p:ext uri="{BB962C8B-B14F-4D97-AF65-F5344CB8AC3E}">
        <p14:creationId xmlns:p14="http://schemas.microsoft.com/office/powerpoint/2010/main" val="20887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5</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6</a:t>
            </a:fld>
            <a:endParaRPr lang="en-US"/>
          </a:p>
        </p:txBody>
      </p:sp>
    </p:spTree>
    <p:extLst>
      <p:ext uri="{BB962C8B-B14F-4D97-AF65-F5344CB8AC3E}">
        <p14:creationId xmlns:p14="http://schemas.microsoft.com/office/powerpoint/2010/main" val="38720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7</a:t>
            </a:fld>
            <a:endParaRPr lang="en-US"/>
          </a:p>
        </p:txBody>
      </p:sp>
    </p:spTree>
    <p:extLst>
      <p:ext uri="{BB962C8B-B14F-4D97-AF65-F5344CB8AC3E}">
        <p14:creationId xmlns:p14="http://schemas.microsoft.com/office/powerpoint/2010/main" val="104452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9</a:t>
            </a:fld>
            <a:endParaRPr lang="en-US"/>
          </a:p>
        </p:txBody>
      </p:sp>
    </p:spTree>
    <p:extLst>
      <p:ext uri="{BB962C8B-B14F-4D97-AF65-F5344CB8AC3E}">
        <p14:creationId xmlns:p14="http://schemas.microsoft.com/office/powerpoint/2010/main" val="158434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10</a:t>
            </a:fld>
            <a:endParaRPr lang="en-US"/>
          </a:p>
        </p:txBody>
      </p:sp>
    </p:spTree>
    <p:extLst>
      <p:ext uri="{BB962C8B-B14F-4D97-AF65-F5344CB8AC3E}">
        <p14:creationId xmlns:p14="http://schemas.microsoft.com/office/powerpoint/2010/main" val="104452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6839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9037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98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7884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3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3062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00642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1453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7397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5400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65175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16-Apr-22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2194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16-Apr-22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8801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16-Apr-22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8816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4378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6013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16-Apr-22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pPr/>
              <a:t>‹#›</a:t>
            </a:fld>
            <a:endParaRPr lang="en-US"/>
          </a:p>
        </p:txBody>
      </p:sp>
    </p:spTree>
    <p:extLst>
      <p:ext uri="{BB962C8B-B14F-4D97-AF65-F5344CB8AC3E}">
        <p14:creationId xmlns:p14="http://schemas.microsoft.com/office/powerpoint/2010/main" val="2072437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37" y="2186608"/>
            <a:ext cx="7334121" cy="1234727"/>
          </a:xfrm>
        </p:spPr>
        <p:txBody>
          <a:bodyPr/>
          <a:lstStyle/>
          <a:p>
            <a:pPr algn="ctr" rtl="1"/>
            <a:r>
              <a:rPr lang="ar-LB" dirty="0"/>
              <a:t>مَركَزُ التَّربِيَّةِ الدّينِيَّة</a:t>
            </a:r>
            <a:br>
              <a:rPr lang="ar-LB" dirty="0"/>
            </a:br>
            <a:r>
              <a:rPr lang="ar-LB" dirty="0"/>
              <a:t>رهبانيّة القلبين الأقدسين </a:t>
            </a:r>
            <a:endParaRPr lang="en-US" dirty="0"/>
          </a:p>
        </p:txBody>
      </p:sp>
      <p:sp>
        <p:nvSpPr>
          <p:cNvPr id="3" name="Subtitle 2"/>
          <p:cNvSpPr>
            <a:spLocks noGrp="1"/>
          </p:cNvSpPr>
          <p:nvPr>
            <p:ph type="subTitle" idx="1"/>
          </p:nvPr>
        </p:nvSpPr>
        <p:spPr>
          <a:xfrm>
            <a:off x="622129" y="4558420"/>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السّابع</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74320" y="470262"/>
            <a:ext cx="5917474" cy="3370217"/>
          </a:xfrm>
          <a:prstGeom prst="cloudCallout">
            <a:avLst>
              <a:gd name="adj1" fmla="val 54764"/>
              <a:gd name="adj2" fmla="val 5682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بتعرفوا لمين سلَّم يسوع مفاتيح المَلكوت وشو قلّو؟</a:t>
            </a:r>
          </a:p>
          <a:p>
            <a:pPr algn="ctr" rtl="1"/>
            <a:r>
              <a:rPr lang="ar-LB" sz="3200" dirty="0"/>
              <a:t>خلّونا نسمع شو بيقلنا الكتاب المقدّس </a:t>
            </a:r>
            <a:endParaRPr lang="en-US" sz="3200" b="1" dirty="0">
              <a:solidFill>
                <a:srgbClr val="FFFF00"/>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8147" y="4151051"/>
            <a:ext cx="5184576" cy="2706949"/>
          </a:xfrm>
          <a:prstGeom prst="rect">
            <a:avLst/>
          </a:prstGeo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iliane\Desktop\work from home\EB7\اللقاء 10\001-gnpi-056-peter-confession.jpg"/>
          <p:cNvPicPr>
            <a:picLocks noChangeAspect="1" noChangeArrowheads="1"/>
          </p:cNvPicPr>
          <p:nvPr/>
        </p:nvPicPr>
        <p:blipFill>
          <a:blip r:embed="rId4" cstate="print"/>
          <a:srcRect/>
          <a:stretch>
            <a:fillRect/>
          </a:stretch>
        </p:blipFill>
        <p:spPr bwMode="auto">
          <a:xfrm>
            <a:off x="69666" y="316879"/>
            <a:ext cx="9074334" cy="6541121"/>
          </a:xfrm>
          <a:prstGeom prst="rect">
            <a:avLst/>
          </a:prstGeom>
          <a:noFill/>
        </p:spPr>
      </p:pic>
      <p:sp>
        <p:nvSpPr>
          <p:cNvPr id="2" name="Title 1"/>
          <p:cNvSpPr>
            <a:spLocks noGrp="1"/>
          </p:cNvSpPr>
          <p:nvPr>
            <p:ph type="title"/>
          </p:nvPr>
        </p:nvSpPr>
        <p:spPr/>
        <p:txBody>
          <a:bodyPr/>
          <a:lstStyle/>
          <a:p>
            <a:endParaRPr lang="en-US"/>
          </a:p>
        </p:txBody>
      </p:sp>
      <p:sp>
        <p:nvSpPr>
          <p:cNvPr id="6" name="Oval 5"/>
          <p:cNvSpPr/>
          <p:nvPr/>
        </p:nvSpPr>
        <p:spPr>
          <a:xfrm>
            <a:off x="1378134" y="0"/>
            <a:ext cx="6355078" cy="1423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t>بطرس يشهد بلاهوت المسيح</a:t>
            </a:r>
            <a:r>
              <a:rPr lang="ar-LB" sz="3200" dirty="0"/>
              <a:t> </a:t>
            </a:r>
          </a:p>
          <a:p>
            <a:pPr algn="ctr" rtl="1"/>
            <a:r>
              <a:rPr lang="ar-LB" b="1" dirty="0"/>
              <a:t>(متى 16/ 13 ـ 20)</a:t>
            </a:r>
            <a:endParaRPr lang="ar-LB" dirty="0"/>
          </a:p>
        </p:txBody>
      </p:sp>
      <p:sp>
        <p:nvSpPr>
          <p:cNvPr id="9" name="Rectangle 8"/>
          <p:cNvSpPr/>
          <p:nvPr/>
        </p:nvSpPr>
        <p:spPr>
          <a:xfrm>
            <a:off x="4357951" y="5687088"/>
            <a:ext cx="3772186" cy="954107"/>
          </a:xfrm>
          <a:prstGeom prst="rect">
            <a:avLst/>
          </a:prstGeom>
        </p:spPr>
        <p:txBody>
          <a:bodyPr wrap="none">
            <a:spAutoFit/>
          </a:bodyPr>
          <a:lstStyle/>
          <a:p>
            <a:pPr algn="ctr" rtl="1"/>
            <a:r>
              <a:rPr lang="ar-SA" sz="2800" b="1" dirty="0">
                <a:solidFill>
                  <a:srgbClr val="FFFF00"/>
                </a:solidFill>
              </a:rPr>
              <a:t>جَاءَ يَسُوعُ إِلى نَواحِي</a:t>
            </a:r>
            <a:endParaRPr lang="ar-LB" sz="2800" b="1" dirty="0">
              <a:solidFill>
                <a:srgbClr val="FFFF00"/>
              </a:solidFill>
            </a:endParaRPr>
          </a:p>
          <a:p>
            <a:pPr algn="ctr" rtl="1"/>
            <a:r>
              <a:rPr lang="ar-SA" sz="2800" b="1" dirty="0">
                <a:solidFill>
                  <a:srgbClr val="FFFF00"/>
                </a:solidFill>
              </a:rPr>
              <a:t> قَيْصَرِيَّةِ فِيْلِبُّسَ </a:t>
            </a:r>
            <a:endParaRPr lang="en-US" sz="2800" dirty="0">
              <a:solidFill>
                <a:srgbClr val="FFFF00"/>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iliane\Desktop\work from home\EB7\اللقاء 10\002-gnpi-056-peter-confess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TextBox 8"/>
          <p:cNvSpPr txBox="1"/>
          <p:nvPr/>
        </p:nvSpPr>
        <p:spPr>
          <a:xfrm>
            <a:off x="5891349" y="0"/>
            <a:ext cx="3226525" cy="646331"/>
          </a:xfrm>
          <a:prstGeom prst="rect">
            <a:avLst/>
          </a:prstGeom>
          <a:noFill/>
        </p:spPr>
        <p:txBody>
          <a:bodyPr wrap="square" rtlCol="0">
            <a:spAutoFit/>
          </a:bodyPr>
          <a:lstStyle/>
          <a:p>
            <a:pPr algn="ctr" rtl="1"/>
            <a:r>
              <a:rPr lang="ar-LB" sz="3600" dirty="0"/>
              <a:t>فسأل تلاميذَه:</a:t>
            </a:r>
            <a:endParaRPr lang="en-US" sz="3300" b="1" dirty="0"/>
          </a:p>
        </p:txBody>
      </p:sp>
      <p:sp>
        <p:nvSpPr>
          <p:cNvPr id="4" name="Cloud Callout 3"/>
          <p:cNvSpPr/>
          <p:nvPr/>
        </p:nvSpPr>
        <p:spPr>
          <a:xfrm>
            <a:off x="1084217" y="274320"/>
            <a:ext cx="3709852" cy="1254034"/>
          </a:xfrm>
          <a:prstGeom prst="cloudCallout">
            <a:avLst>
              <a:gd name="adj1" fmla="val 92368"/>
              <a:gd name="adj2" fmla="val 2007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accent1">
                    <a:lumMod val="50000"/>
                  </a:schemeClr>
                </a:solidFill>
              </a:rPr>
              <a:t>مَنْ يَقُولُ النَّاسُ إِنِّي أَنَا</a:t>
            </a:r>
            <a:endParaRPr lang="en-US" sz="2800" b="1" dirty="0">
              <a:solidFill>
                <a:schemeClr val="accent1">
                  <a:lumMod val="50000"/>
                </a:schemeClr>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liane\Desktop\work from home\EB7\اللقاء 10\003-gnpi-056-peter-confession.jpg"/>
          <p:cNvPicPr>
            <a:picLocks noChangeAspect="1" noChangeArrowheads="1"/>
          </p:cNvPicPr>
          <p:nvPr/>
        </p:nvPicPr>
        <p:blipFill>
          <a:blip r:embed="rId4" cstate="print"/>
          <a:srcRect/>
          <a:stretch>
            <a:fillRect/>
          </a:stretch>
        </p:blipFill>
        <p:spPr bwMode="auto">
          <a:xfrm>
            <a:off x="0" y="-1"/>
            <a:ext cx="9144000" cy="6858001"/>
          </a:xfrm>
          <a:prstGeom prst="rect">
            <a:avLst/>
          </a:prstGeom>
          <a:noFill/>
        </p:spPr>
      </p:pic>
      <p:sp>
        <p:nvSpPr>
          <p:cNvPr id="9" name="TextBox 8"/>
          <p:cNvSpPr txBox="1"/>
          <p:nvPr/>
        </p:nvSpPr>
        <p:spPr>
          <a:xfrm>
            <a:off x="5029200" y="0"/>
            <a:ext cx="2233749" cy="646331"/>
          </a:xfrm>
          <a:prstGeom prst="rect">
            <a:avLst/>
          </a:prstGeom>
          <a:solidFill>
            <a:schemeClr val="accent1">
              <a:lumMod val="40000"/>
              <a:lumOff val="60000"/>
            </a:schemeClr>
          </a:solidFill>
        </p:spPr>
        <p:txBody>
          <a:bodyPr wrap="square" rtlCol="0">
            <a:spAutoFit/>
          </a:bodyPr>
          <a:lstStyle/>
          <a:p>
            <a:pPr algn="ctr" rtl="1"/>
            <a:r>
              <a:rPr lang="ar-SA" sz="3600" b="1" dirty="0"/>
              <a:t>فقَالُوا: </a:t>
            </a:r>
            <a:endParaRPr lang="en-US" sz="3300" b="1" dirty="0"/>
          </a:p>
        </p:txBody>
      </p:sp>
      <p:sp>
        <p:nvSpPr>
          <p:cNvPr id="4" name="Cloud Callout 3"/>
          <p:cNvSpPr/>
          <p:nvPr/>
        </p:nvSpPr>
        <p:spPr>
          <a:xfrm>
            <a:off x="3618411" y="3775166"/>
            <a:ext cx="5172892" cy="2730137"/>
          </a:xfrm>
          <a:prstGeom prst="cloudCallout">
            <a:avLst>
              <a:gd name="adj1" fmla="val -55359"/>
              <a:gd name="adj2" fmla="val -390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accent1">
                    <a:lumMod val="50000"/>
                  </a:schemeClr>
                </a:solidFill>
              </a:rPr>
              <a:t>بَعْضُهُم يَقُولُون: يُوحَنَّا المَعْمَدَان؛ وآخَرُون: إِيْليَّا؛ وغَيْرُهُم: إِرْمِيَا أَو أَحَدُ الأَنْبِيَاء</a:t>
            </a:r>
            <a:endParaRPr lang="en-US" sz="2800" b="1" dirty="0">
              <a:solidFill>
                <a:schemeClr val="accent1">
                  <a:lumMod val="50000"/>
                </a:schemeClr>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liane\Desktop\work from home\EB7\اللقاء 10\005-gnpi-056-peter-confession.jpg"/>
          <p:cNvPicPr>
            <a:picLocks noChangeAspect="1" noChangeArrowheads="1"/>
          </p:cNvPicPr>
          <p:nvPr/>
        </p:nvPicPr>
        <p:blipFill>
          <a:blip r:embed="rId4" cstate="print"/>
          <a:srcRect/>
          <a:stretch>
            <a:fillRect/>
          </a:stretch>
        </p:blipFill>
        <p:spPr bwMode="auto">
          <a:xfrm>
            <a:off x="0" y="-163286"/>
            <a:ext cx="9144000" cy="7021286"/>
          </a:xfrm>
          <a:prstGeom prst="rect">
            <a:avLst/>
          </a:prstGeom>
          <a:noFill/>
        </p:spPr>
      </p:pic>
      <p:sp>
        <p:nvSpPr>
          <p:cNvPr id="9" name="TextBox 8"/>
          <p:cNvSpPr txBox="1"/>
          <p:nvPr/>
        </p:nvSpPr>
        <p:spPr>
          <a:xfrm>
            <a:off x="2351315" y="0"/>
            <a:ext cx="2860768" cy="646331"/>
          </a:xfrm>
          <a:prstGeom prst="rect">
            <a:avLst/>
          </a:prstGeom>
          <a:solidFill>
            <a:schemeClr val="accent1">
              <a:lumMod val="40000"/>
              <a:lumOff val="60000"/>
            </a:schemeClr>
          </a:solidFill>
        </p:spPr>
        <p:txBody>
          <a:bodyPr wrap="square" rtlCol="0">
            <a:spAutoFit/>
          </a:bodyPr>
          <a:lstStyle/>
          <a:p>
            <a:pPr algn="ctr" rtl="1"/>
            <a:r>
              <a:rPr lang="ar-LB" sz="3600" b="1" dirty="0"/>
              <a:t>ف</a:t>
            </a:r>
            <a:r>
              <a:rPr lang="ar-SA" sz="3600" b="1" dirty="0"/>
              <a:t>قَالَ لَهُم:</a:t>
            </a:r>
            <a:endParaRPr lang="en-US" sz="3300" b="1" dirty="0"/>
          </a:p>
        </p:txBody>
      </p:sp>
      <p:sp>
        <p:nvSpPr>
          <p:cNvPr id="4" name="Cloud Callout 3"/>
          <p:cNvSpPr/>
          <p:nvPr/>
        </p:nvSpPr>
        <p:spPr>
          <a:xfrm>
            <a:off x="992776" y="2769326"/>
            <a:ext cx="3213464" cy="2730137"/>
          </a:xfrm>
          <a:prstGeom prst="cloudCallout">
            <a:avLst>
              <a:gd name="adj1" fmla="val 80906"/>
              <a:gd name="adj2" fmla="val -7015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a:solidFill>
                  <a:schemeClr val="accent1">
                    <a:lumMod val="50000"/>
                  </a:schemeClr>
                </a:solidFill>
              </a:rPr>
              <a:t>وأَنْتُم مَنْ تَقُولُونَ إِنِّي أَنَا؟»</a:t>
            </a:r>
            <a:endParaRPr lang="en-US" sz="3200" dirty="0">
              <a:solidFill>
                <a:schemeClr val="accent1">
                  <a:lumMod val="50000"/>
                </a:schemeClr>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iliane\Desktop\work from home\EB7\اللقاء 10\004-gnpi-056-peter-confess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0" y="-1"/>
            <a:ext cx="9144000" cy="6956045"/>
          </a:xfrm>
          <a:prstGeom prst="rect">
            <a:avLst/>
          </a:prstGeom>
          <a:noFill/>
        </p:spPr>
      </p:pic>
      <p:sp>
        <p:nvSpPr>
          <p:cNvPr id="9" name="TextBox 8"/>
          <p:cNvSpPr txBox="1"/>
          <p:nvPr/>
        </p:nvSpPr>
        <p:spPr>
          <a:xfrm>
            <a:off x="4506685" y="0"/>
            <a:ext cx="4637315" cy="584775"/>
          </a:xfrm>
          <a:prstGeom prst="rect">
            <a:avLst/>
          </a:prstGeom>
          <a:solidFill>
            <a:schemeClr val="accent1">
              <a:lumMod val="40000"/>
              <a:lumOff val="60000"/>
            </a:schemeClr>
          </a:solidFill>
        </p:spPr>
        <p:txBody>
          <a:bodyPr wrap="square" rtlCol="0">
            <a:spAutoFit/>
          </a:bodyPr>
          <a:lstStyle/>
          <a:p>
            <a:pPr algn="ctr" rtl="1"/>
            <a:r>
              <a:rPr lang="ar-LB" sz="3200" b="1" dirty="0"/>
              <a:t>فأجاب سمعان بطرس</a:t>
            </a:r>
            <a:r>
              <a:rPr lang="ar-SA" sz="3200" b="1" dirty="0"/>
              <a:t>:</a:t>
            </a:r>
            <a:endParaRPr lang="en-US" sz="3200" b="1" dirty="0"/>
          </a:p>
        </p:txBody>
      </p:sp>
      <p:sp>
        <p:nvSpPr>
          <p:cNvPr id="4" name="Cloud Callout 3"/>
          <p:cNvSpPr/>
          <p:nvPr/>
        </p:nvSpPr>
        <p:spPr>
          <a:xfrm>
            <a:off x="1240971" y="3135086"/>
            <a:ext cx="3213464" cy="2730137"/>
          </a:xfrm>
          <a:prstGeom prst="cloudCallout">
            <a:avLst>
              <a:gd name="adj1" fmla="val 17898"/>
              <a:gd name="adj2" fmla="val -8212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a:solidFill>
                  <a:schemeClr val="accent1">
                    <a:lumMod val="50000"/>
                  </a:schemeClr>
                </a:solidFill>
              </a:rPr>
              <a:t>أَنْتَ هُوَ المَسِيحُ ٱبْنُ اللهِ الحَيّ!</a:t>
            </a:r>
            <a:endParaRPr lang="en-US" sz="3200" dirty="0">
              <a:solidFill>
                <a:schemeClr val="accent1">
                  <a:lumMod val="50000"/>
                </a:schemeClr>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iliane\Desktop\work from home\EB7\اللقاء 10\006-gnpi-056-peter-confess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TextBox 8"/>
          <p:cNvSpPr txBox="1"/>
          <p:nvPr/>
        </p:nvSpPr>
        <p:spPr>
          <a:xfrm>
            <a:off x="4506685" y="0"/>
            <a:ext cx="4637315" cy="584775"/>
          </a:xfrm>
          <a:prstGeom prst="rect">
            <a:avLst/>
          </a:prstGeom>
          <a:solidFill>
            <a:schemeClr val="accent1">
              <a:lumMod val="40000"/>
              <a:lumOff val="60000"/>
            </a:schemeClr>
          </a:solidFill>
        </p:spPr>
        <p:txBody>
          <a:bodyPr wrap="square" rtlCol="0">
            <a:spAutoFit/>
          </a:bodyPr>
          <a:lstStyle/>
          <a:p>
            <a:pPr algn="ctr" rtl="1"/>
            <a:r>
              <a:rPr lang="ar-LB" sz="3200" b="1" dirty="0"/>
              <a:t>فقال له يسوع</a:t>
            </a:r>
            <a:endParaRPr lang="en-US" sz="3200" b="1" dirty="0"/>
          </a:p>
        </p:txBody>
      </p:sp>
      <p:sp>
        <p:nvSpPr>
          <p:cNvPr id="4" name="Cloud Callout 3"/>
          <p:cNvSpPr/>
          <p:nvPr/>
        </p:nvSpPr>
        <p:spPr>
          <a:xfrm>
            <a:off x="2886891" y="3762103"/>
            <a:ext cx="5381898" cy="2730137"/>
          </a:xfrm>
          <a:prstGeom prst="cloudCallout">
            <a:avLst>
              <a:gd name="adj1" fmla="val -40840"/>
              <a:gd name="adj2" fmla="val -8929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accent1">
                    <a:lumMod val="50000"/>
                  </a:schemeClr>
                </a:solidFill>
              </a:rPr>
              <a:t>طُوبَى لَكَ يَا سِمْعَانُ بنَ يُونَا! لأَنَّهُ لا لَحْمَ ولا دَمَ أَظْهَرَ لَكَ ذلِكَ، بَلْ أَبي الَّذي في السَّمَاوَات.</a:t>
            </a:r>
            <a:endParaRPr lang="en-US" sz="2800" dirty="0">
              <a:solidFill>
                <a:schemeClr val="accent1">
                  <a:lumMod val="50000"/>
                </a:schemeClr>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iliane\Desktop\work from home\EB7\اللقاء 10\006-gnpi-056-peter-confession.jpg"/>
          <p:cNvPicPr>
            <a:picLocks noChangeAspect="1" noChangeArrowheads="1"/>
          </p:cNvPicPr>
          <p:nvPr/>
        </p:nvPicPr>
        <p:blipFill>
          <a:blip r:embed="rId4" cstate="print"/>
          <a:srcRect/>
          <a:stretch>
            <a:fillRect/>
          </a:stretch>
        </p:blipFill>
        <p:spPr bwMode="auto">
          <a:xfrm flipH="1">
            <a:off x="-1" y="0"/>
            <a:ext cx="9144000" cy="6858000"/>
          </a:xfrm>
          <a:prstGeom prst="rect">
            <a:avLst/>
          </a:prstGeom>
          <a:noFill/>
        </p:spPr>
      </p:pic>
      <p:sp>
        <p:nvSpPr>
          <p:cNvPr id="4" name="Cloud Callout 3"/>
          <p:cNvSpPr/>
          <p:nvPr/>
        </p:nvSpPr>
        <p:spPr>
          <a:xfrm>
            <a:off x="1175656" y="3866605"/>
            <a:ext cx="6557555" cy="2991395"/>
          </a:xfrm>
          <a:prstGeom prst="cloudCallout">
            <a:avLst>
              <a:gd name="adj1" fmla="val 31699"/>
              <a:gd name="adj2" fmla="val -9531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accent1">
                    <a:lumMod val="50000"/>
                  </a:schemeClr>
                </a:solidFill>
              </a:rPr>
              <a:t>وأَنَا أَيْضًا أَقُولُ لَكَ: أَنْتَ هُوَ بُطْرُسُ، أَيِ الصَّخْرَة، وعلى هذِهِ الصَّخْرَةِ سَأَبْنِي بِيْعَتِي، وأَبْوَابُ الجَحِيْمِ لَنْ تَقْوى عَلَيْها</a:t>
            </a:r>
            <a:endParaRPr lang="en-US" sz="2800" dirty="0">
              <a:solidFill>
                <a:schemeClr val="accent1">
                  <a:lumMod val="50000"/>
                </a:schemeClr>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iliane\Desktop\work from home\EB7\اللقاء 10\005-gnpi-056-peter-confess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Cloud Callout 3"/>
          <p:cNvSpPr/>
          <p:nvPr/>
        </p:nvSpPr>
        <p:spPr>
          <a:xfrm>
            <a:off x="209005" y="627017"/>
            <a:ext cx="4846320" cy="5238207"/>
          </a:xfrm>
          <a:prstGeom prst="cloudCallout">
            <a:avLst>
              <a:gd name="adj1" fmla="val 68285"/>
              <a:gd name="adj2" fmla="val -1703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accent1">
                    <a:lumMod val="50000"/>
                  </a:schemeClr>
                </a:solidFill>
              </a:rPr>
              <a:t>سَأُعْطِيكَ مَفَاتيحَ مَلَكُوتِ السَّمَاوَات، فَكُلُّ مَا تَربُطُهُ على الأَرْضِ يَكُونُ مَرْبُوطًا في السَّمَاوَات، ومَا تَحُلُّهُ على الأَرْضِ يَكُونُ مَحْلُولاً في السَّمَاوَات».</a:t>
            </a:r>
            <a:endParaRPr lang="en-US" sz="2800" dirty="0">
              <a:solidFill>
                <a:schemeClr val="accent1">
                  <a:lumMod val="50000"/>
                </a:schemeClr>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iliane\Desktop\work from home\EB7\اللقاء 10\007-gnpi-056-peter-confess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TextBox 8"/>
          <p:cNvSpPr txBox="1"/>
          <p:nvPr/>
        </p:nvSpPr>
        <p:spPr>
          <a:xfrm>
            <a:off x="0" y="6053737"/>
            <a:ext cx="9144000" cy="584775"/>
          </a:xfrm>
          <a:prstGeom prst="rect">
            <a:avLst/>
          </a:prstGeom>
          <a:solidFill>
            <a:schemeClr val="accent1">
              <a:lumMod val="40000"/>
              <a:lumOff val="60000"/>
            </a:schemeClr>
          </a:solidFill>
        </p:spPr>
        <p:txBody>
          <a:bodyPr wrap="square" rtlCol="0">
            <a:spAutoFit/>
          </a:bodyPr>
          <a:lstStyle/>
          <a:p>
            <a:pPr algn="r" rtl="1"/>
            <a:r>
              <a:rPr lang="ar-SA" sz="3000" b="1" dirty="0"/>
              <a:t>حينَئِذٍ أَوْصَى تَلامِيْذَهُ أَلاَّ يَقُولُوا لأَحَدٍ إِنَّهُ هُوَ المَسِيح</a:t>
            </a:r>
            <a:r>
              <a:rPr lang="ar-SA" sz="3200" b="1" dirty="0"/>
              <a:t>.</a:t>
            </a:r>
            <a:r>
              <a:rPr lang="ar-SA" sz="3200" dirty="0"/>
              <a:t> </a:t>
            </a:r>
            <a:endParaRPr lang="en-US" sz="32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Liliane\Desktop\work from home\EB7\اللقاء 9\cover.png"/>
          <p:cNvPicPr>
            <a:picLocks noChangeAspect="1" noChangeArrowheads="1"/>
          </p:cNvPicPr>
          <p:nvPr/>
        </p:nvPicPr>
        <p:blipFill>
          <a:blip r:embed="rId4" cstate="print"/>
          <a:srcRect/>
          <a:stretch>
            <a:fillRect/>
          </a:stretch>
        </p:blipFill>
        <p:spPr bwMode="auto">
          <a:xfrm>
            <a:off x="2037805" y="-6165"/>
            <a:ext cx="5068389" cy="6870330"/>
          </a:xfrm>
          <a:prstGeom prst="rect">
            <a:avLst/>
          </a:prstGeom>
          <a:noFill/>
        </p:spPr>
      </p:pic>
    </p:spTree>
    <p:custDataLst>
      <p:tags r:id="rId1"/>
    </p:custDataLst>
    <p:extLst>
      <p:ext uri="{BB962C8B-B14F-4D97-AF65-F5344CB8AC3E}">
        <p14:creationId xmlns:p14="http://schemas.microsoft.com/office/powerpoint/2010/main" val="213291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2486" y="470263"/>
            <a:ext cx="5581925" cy="2795452"/>
          </a:xfrm>
          <a:prstGeom prst="cloudCallout">
            <a:avLst>
              <a:gd name="adj1" fmla="val 65028"/>
              <a:gd name="adj2" fmla="val 7417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1"/>
                </a:solidFill>
              </a:rPr>
              <a:t>وهلّق رح نِتْحاوَر سوا ت شُوف شو فهمْتُو من هَالمشهد وشُو حفظتو..رَكزُوا مْنِيح!</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022" y="4151051"/>
            <a:ext cx="5184576" cy="2706949"/>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flipH="1">
            <a:off x="836023" y="0"/>
            <a:ext cx="7785462" cy="3383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dirty="0"/>
              <a:t>من هم الأشخاصُ الّذينَ تَحاوروا في هذا المشهد ومَن هُم الأشخاصُ الذّينَ تَمَّ ذِكرُهم ؟</a:t>
            </a:r>
            <a:endParaRPr lang="en-US" sz="3000" b="1"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022" y="4151051"/>
            <a:ext cx="5184576" cy="2706949"/>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liane\Desktop\work from home\60605634-cartoon-teenagers-talking-with-speech-bubbl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p:spPr>
      </p:pic>
      <p:sp>
        <p:nvSpPr>
          <p:cNvPr id="9" name="Rectangle 8"/>
          <p:cNvSpPr/>
          <p:nvPr/>
        </p:nvSpPr>
        <p:spPr>
          <a:xfrm>
            <a:off x="6087292" y="3301778"/>
            <a:ext cx="2573382" cy="3170099"/>
          </a:xfrm>
          <a:prstGeom prst="rect">
            <a:avLst/>
          </a:prstGeom>
        </p:spPr>
        <p:txBody>
          <a:bodyPr wrap="square">
            <a:spAutoFit/>
          </a:bodyPr>
          <a:lstStyle/>
          <a:p>
            <a:pPr algn="ctr" rtl="1"/>
            <a:r>
              <a:rPr lang="ar-LB" sz="4000" dirty="0"/>
              <a:t>يسوعُ والتّلاميذُ وبُطرس</a:t>
            </a:r>
            <a:endParaRPr lang="en-US" sz="4000" dirty="0"/>
          </a:p>
          <a:p>
            <a:pPr algn="ctr"/>
            <a:r>
              <a:rPr lang="ar-LB" sz="4000" dirty="0"/>
              <a:t>يوحنّا المعمدان، </a:t>
            </a:r>
            <a:endParaRPr lang="en-US" sz="4000" dirty="0"/>
          </a:p>
        </p:txBody>
      </p:sp>
      <p:sp>
        <p:nvSpPr>
          <p:cNvPr id="10" name="Rectangle 9"/>
          <p:cNvSpPr/>
          <p:nvPr/>
        </p:nvSpPr>
        <p:spPr>
          <a:xfrm>
            <a:off x="274320" y="3257014"/>
            <a:ext cx="3513909" cy="2554545"/>
          </a:xfrm>
          <a:prstGeom prst="rect">
            <a:avLst/>
          </a:prstGeom>
        </p:spPr>
        <p:txBody>
          <a:bodyPr wrap="square">
            <a:spAutoFit/>
          </a:bodyPr>
          <a:lstStyle/>
          <a:p>
            <a:pPr algn="ctr" rtl="1"/>
            <a:r>
              <a:rPr lang="ar-LB" sz="4000" dirty="0"/>
              <a:t>إيليّا، </a:t>
            </a:r>
          </a:p>
          <a:p>
            <a:pPr algn="ctr" rtl="1"/>
            <a:r>
              <a:rPr lang="ar-LB" sz="4000" dirty="0"/>
              <a:t>وإرميا</a:t>
            </a:r>
          </a:p>
          <a:p>
            <a:pPr algn="ctr" rtl="1"/>
            <a:r>
              <a:rPr lang="ar-LB" sz="4000" dirty="0"/>
              <a:t>وأحَد الأنبياء.  </a:t>
            </a:r>
            <a:endParaRPr lang="en-US" sz="4000" dirty="0"/>
          </a:p>
          <a:p>
            <a:pPr algn="ctr" rtl="1"/>
            <a:endParaRPr lang="en-US" sz="4000" dirty="0"/>
          </a:p>
        </p:txBody>
      </p:sp>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flipH="1">
            <a:off x="836023" y="0"/>
            <a:ext cx="7785462" cy="3383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dirty="0"/>
              <a:t>كيفَ عَرّفَ بُطرُس بيسوعَ </a:t>
            </a:r>
          </a:p>
          <a:p>
            <a:pPr algn="ctr"/>
            <a:r>
              <a:rPr lang="ar-LB" sz="3200" dirty="0"/>
              <a:t>وما أهميَّة ذلِكَ ؟ </a:t>
            </a:r>
            <a:endParaRPr lang="en-US" sz="3000" b="1"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16464" y="3344091"/>
            <a:ext cx="6730134" cy="3513909"/>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liane\Desktop\work from home\boy.png"/>
          <p:cNvPicPr>
            <a:picLocks noChangeAspect="1" noChangeArrowheads="1"/>
          </p:cNvPicPr>
          <p:nvPr/>
        </p:nvPicPr>
        <p:blipFill>
          <a:blip r:embed="rId4" cstate="print"/>
          <a:srcRect/>
          <a:stretch>
            <a:fillRect/>
          </a:stretch>
        </p:blipFill>
        <p:spPr bwMode="auto">
          <a:xfrm>
            <a:off x="0" y="0"/>
            <a:ext cx="9265648" cy="6244046"/>
          </a:xfrm>
          <a:prstGeom prst="rect">
            <a:avLst/>
          </a:prstGeom>
          <a:noFill/>
        </p:spPr>
      </p:pic>
      <p:sp>
        <p:nvSpPr>
          <p:cNvPr id="4" name="Rectangle 3"/>
          <p:cNvSpPr/>
          <p:nvPr/>
        </p:nvSpPr>
        <p:spPr>
          <a:xfrm>
            <a:off x="3905795" y="1007380"/>
            <a:ext cx="4480559" cy="4401205"/>
          </a:xfrm>
          <a:prstGeom prst="rect">
            <a:avLst/>
          </a:prstGeom>
        </p:spPr>
        <p:txBody>
          <a:bodyPr wrap="square">
            <a:spAutoFit/>
          </a:bodyPr>
          <a:lstStyle/>
          <a:p>
            <a:pPr algn="ctr"/>
            <a:r>
              <a:rPr lang="ar-LB" sz="2800" dirty="0"/>
              <a:t>أعلَن بُطرُس أنّ يسوعَ هو المسيحُ ابنُ اللَّهِ الحيّ. وهذا يعني أنّ بطرس كشفَ سِرَّ المسيحِ الّذي بقيَ اكتشافه بطيئًا عندَ التّلاميذ على الرُّغمِ من أنّ يوحنّا المعمدان كان قد أعلَنَ "يأتي من بعدي من هُو أقوى مِنّي" (متّى 3/11)، وأنَّ الآبَ قال: "هذا هو ابني الحبيب“</a:t>
            </a:r>
            <a:endParaRPr lang="en-US" sz="2800" dirty="0"/>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35451" y="4307805"/>
            <a:ext cx="5184576" cy="2706949"/>
          </a:xfrm>
          <a:prstGeom prst="rect">
            <a:avLst/>
          </a:prstGeom>
        </p:spPr>
      </p:pic>
      <p:sp>
        <p:nvSpPr>
          <p:cNvPr id="7" name="Flowchart: Alternate Process 6"/>
          <p:cNvSpPr/>
          <p:nvPr/>
        </p:nvSpPr>
        <p:spPr>
          <a:xfrm>
            <a:off x="274320" y="169818"/>
            <a:ext cx="8307978" cy="453281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t> </a:t>
            </a:r>
            <a:r>
              <a:rPr lang="ar-LB" sz="3200" dirty="0">
                <a:solidFill>
                  <a:schemeClr val="tx1"/>
                </a:solidFill>
              </a:rPr>
              <a:t>أعلنَ يسوعَ المجيءَ القريبِ لملكوتِ اللَّه ودلَّ على علاماتِهِ ولكنّهُ في الوقتِ نفسهِ رفضَ أن يقولَ إنَّهُ المسيحُ ومنعَ الشياطين من إفشاءِ سِرّهِ (مرقس 1/34).  ولمّا أعلَنَ له بُطرس أنَّهُ المسيح أبدى ارتياحه. ومع ذلك خشيَ أن يُسيءَ التّلاميذُ الفَهمَ فيَرا فيهِ مسيحًا زمنيًا يُعيدُ المُلكَ إلى إسرائيل بِطردِهِ الرّومانيين. ولذلك نَراهُ يَنهي بُطرُس عن إعلانِ ما اكتشفه.</a:t>
            </a:r>
            <a:r>
              <a:rPr lang="ar-SA" sz="2800" dirty="0">
                <a:solidFill>
                  <a:schemeClr val="tx1"/>
                </a:solidFill>
              </a:rPr>
              <a:t> </a:t>
            </a:r>
            <a:endParaRPr lang="en-US" sz="2800" dirty="0">
              <a:solidFill>
                <a:schemeClr val="tx1"/>
              </a:solidFill>
            </a:endParaRPr>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flipH="1">
            <a:off x="836023" y="0"/>
            <a:ext cx="7785462" cy="3383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dirty="0"/>
              <a:t>كيف عرَّف يسوعُ بِبُطرس وماذا يعني ذلِك ؟ </a:t>
            </a:r>
            <a:endParaRPr lang="en-US" sz="3000" b="1"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16464" y="3344091"/>
            <a:ext cx="6730134" cy="3513909"/>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liane\Desktop\work from home\girl.png"/>
          <p:cNvPicPr>
            <a:picLocks noChangeAspect="1" noChangeArrowheads="1"/>
          </p:cNvPicPr>
          <p:nvPr/>
        </p:nvPicPr>
        <p:blipFill>
          <a:blip r:embed="rId4" cstate="email">
            <a:extLst>
              <a:ext uri="{28A0092B-C50C-407E-A947-70E740481C1C}">
                <a14:useLocalDpi xmlns:a14="http://schemas.microsoft.com/office/drawing/2010/main"/>
              </a:ext>
            </a:extLst>
          </a:blip>
          <a:srcRect r="5584"/>
          <a:stretch>
            <a:fillRect/>
          </a:stretch>
        </p:blipFill>
        <p:spPr bwMode="auto">
          <a:xfrm>
            <a:off x="0" y="0"/>
            <a:ext cx="9144000" cy="6387737"/>
          </a:xfrm>
          <a:prstGeom prst="rect">
            <a:avLst/>
          </a:prstGeom>
          <a:noFill/>
        </p:spPr>
      </p:pic>
      <p:sp>
        <p:nvSpPr>
          <p:cNvPr id="4" name="Rectangle 3"/>
          <p:cNvSpPr/>
          <p:nvPr/>
        </p:nvSpPr>
        <p:spPr>
          <a:xfrm>
            <a:off x="3997235" y="563242"/>
            <a:ext cx="4480559" cy="5262979"/>
          </a:xfrm>
          <a:prstGeom prst="rect">
            <a:avLst/>
          </a:prstGeom>
        </p:spPr>
        <p:txBody>
          <a:bodyPr wrap="square">
            <a:spAutoFit/>
          </a:bodyPr>
          <a:lstStyle/>
          <a:p>
            <a:pPr algn="ctr" rtl="1"/>
            <a:r>
              <a:rPr lang="ar-LB" sz="2800" dirty="0"/>
              <a:t>بعدما شَهِدَ بُطرُس للاهوتِ المسيح، قالَ لَهُ: "أنتَ الصّخر" وهذا يعني أنَّهُ لا وصولَ لنا إلى المسيحِ إلا من طريقِ الرُّسُل وعلى رأسهم بُطرُس الّذي سمّاه يسوعُ "صخرًا" كي يبني عليه كَنيستَه.</a:t>
            </a:r>
            <a:endParaRPr lang="en-US" sz="2800" dirty="0"/>
          </a:p>
          <a:p>
            <a:pPr algn="ctr" rtl="1"/>
            <a:r>
              <a:rPr lang="ar-LB" sz="2800" dirty="0"/>
              <a:t>فدورُ بُطرُسَ في الكنيسة دورٌ هامّن عليهِ أن يُثبِّتَ إخوته في الإيمان (لوقا 22/32)، ولذلكَ لن يزولَ هذا الدورُ ما دامتِ الكنيسة.</a:t>
            </a:r>
            <a:endParaRPr lang="en-US" sz="2800" dirty="0"/>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flipH="1">
            <a:off x="836023" y="0"/>
            <a:ext cx="7785462" cy="3383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dirty="0"/>
              <a:t>ماذا عنى يسوعُ بتسليمِ بُطرسَ المفاتيح ؟</a:t>
            </a:r>
            <a:endParaRPr lang="en-US" sz="3200" dirty="0"/>
          </a:p>
          <a:p>
            <a:pPr algn="ctr"/>
            <a:endParaRPr lang="en-US" sz="3000" b="1"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16464" y="3344091"/>
            <a:ext cx="6730134" cy="3513909"/>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liane\Desktop\work from home\boy.png"/>
          <p:cNvPicPr>
            <a:picLocks noChangeAspect="1" noChangeArrowheads="1"/>
          </p:cNvPicPr>
          <p:nvPr/>
        </p:nvPicPr>
        <p:blipFill>
          <a:blip r:embed="rId4" cstate="print"/>
          <a:srcRect/>
          <a:stretch>
            <a:fillRect/>
          </a:stretch>
        </p:blipFill>
        <p:spPr bwMode="auto">
          <a:xfrm>
            <a:off x="0" y="0"/>
            <a:ext cx="9265648" cy="6244046"/>
          </a:xfrm>
          <a:prstGeom prst="rect">
            <a:avLst/>
          </a:prstGeom>
          <a:noFill/>
        </p:spPr>
      </p:pic>
      <p:sp>
        <p:nvSpPr>
          <p:cNvPr id="4" name="Rectangle 3"/>
          <p:cNvSpPr/>
          <p:nvPr/>
        </p:nvSpPr>
        <p:spPr>
          <a:xfrm>
            <a:off x="3905795" y="1007380"/>
            <a:ext cx="4480559" cy="3539430"/>
          </a:xfrm>
          <a:prstGeom prst="rect">
            <a:avLst/>
          </a:prstGeom>
        </p:spPr>
        <p:txBody>
          <a:bodyPr wrap="square">
            <a:spAutoFit/>
          </a:bodyPr>
          <a:lstStyle/>
          <a:p>
            <a:pPr algn="ctr" rtl="1"/>
            <a:r>
              <a:rPr lang="ar-LB" sz="2800" dirty="0"/>
              <a:t>أنَّهُ أعطى بُطرُس سُلطةً نوعيَّة، "فَكُلُّ ما يربِطُهُ على الأرضِ يكونُ مربوطًا في السَّماوات، وكلُّ ما يَحلُّه على الأرض يكونُ محلولاً في السَّماوات". فسُلطة المفاتيحِ تعني سُلطةَ سياسةِ بيتِ اللَّه الّذي هُوَ "الكنيسة".</a:t>
            </a:r>
            <a:endParaRPr lang="en-US" sz="2800" dirty="0"/>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5695" y="1081041"/>
            <a:ext cx="4787152" cy="902826"/>
          </a:xfrm>
        </p:spPr>
        <p:txBody>
          <a:bodyPr/>
          <a:lstStyle/>
          <a:p>
            <a:pPr rtl="1"/>
            <a:r>
              <a:rPr lang="ar-LB" dirty="0"/>
              <a:t>اللِّقاءُ</a:t>
            </a:r>
            <a:r>
              <a:rPr lang="en-US" dirty="0"/>
              <a:t> </a:t>
            </a:r>
            <a:r>
              <a:rPr lang="ar-LB" dirty="0"/>
              <a:t>العاشر</a:t>
            </a:r>
            <a:endParaRPr lang="en-US" dirty="0"/>
          </a:p>
        </p:txBody>
      </p:sp>
      <p:sp>
        <p:nvSpPr>
          <p:cNvPr id="3" name="Subtitle 2"/>
          <p:cNvSpPr>
            <a:spLocks noGrp="1"/>
          </p:cNvSpPr>
          <p:nvPr>
            <p:ph type="subTitle" idx="1"/>
          </p:nvPr>
        </p:nvSpPr>
        <p:spPr>
          <a:xfrm>
            <a:off x="725373" y="3506608"/>
            <a:ext cx="6521824" cy="1707777"/>
          </a:xfrm>
        </p:spPr>
        <p:txBody>
          <a:bodyPr>
            <a:noAutofit/>
          </a:bodyPr>
          <a:lstStyle/>
          <a:p>
            <a:pPr algn="ctr" rtl="1"/>
            <a:endParaRPr lang="ar-LB" sz="4500" b="1" dirty="0">
              <a:solidFill>
                <a:schemeClr val="accent6">
                  <a:lumMod val="50000"/>
                </a:schemeClr>
              </a:solidFill>
            </a:endParaRPr>
          </a:p>
          <a:p>
            <a:pPr rtl="1"/>
            <a:r>
              <a:rPr lang="ar-LB" sz="3750" b="1" dirty="0">
                <a:solidFill>
                  <a:schemeClr val="accent6">
                    <a:lumMod val="50000"/>
                  </a:schemeClr>
                </a:solidFill>
              </a:rPr>
              <a:t>سأعطيك مفاتيح السّماوات</a:t>
            </a:r>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flipH="1">
            <a:off x="548640" y="0"/>
            <a:ext cx="7785462" cy="3383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كيف تفتَحُ الكنيسةُ أبوابَ </a:t>
            </a:r>
          </a:p>
          <a:p>
            <a:pPr algn="ctr" rtl="1"/>
            <a:r>
              <a:rPr lang="ar-LB" sz="3200" dirty="0"/>
              <a:t>الملكوتِ للنّاس ؟</a:t>
            </a:r>
            <a:endParaRPr lang="en-US" sz="3200"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16464" y="3344091"/>
            <a:ext cx="6730134" cy="3513909"/>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liane\Desktop\work from home\girl.png"/>
          <p:cNvPicPr>
            <a:picLocks noChangeAspect="1" noChangeArrowheads="1"/>
          </p:cNvPicPr>
          <p:nvPr/>
        </p:nvPicPr>
        <p:blipFill>
          <a:blip r:embed="rId4" cstate="email">
            <a:extLst>
              <a:ext uri="{28A0092B-C50C-407E-A947-70E740481C1C}">
                <a14:useLocalDpi xmlns:a14="http://schemas.microsoft.com/office/drawing/2010/main"/>
              </a:ext>
            </a:extLst>
          </a:blip>
          <a:srcRect r="5584"/>
          <a:stretch>
            <a:fillRect/>
          </a:stretch>
        </p:blipFill>
        <p:spPr bwMode="auto">
          <a:xfrm>
            <a:off x="0" y="0"/>
            <a:ext cx="9144000" cy="6387737"/>
          </a:xfrm>
          <a:prstGeom prst="rect">
            <a:avLst/>
          </a:prstGeom>
          <a:noFill/>
        </p:spPr>
      </p:pic>
      <p:sp>
        <p:nvSpPr>
          <p:cNvPr id="4" name="Rectangle 3"/>
          <p:cNvSpPr/>
          <p:nvPr/>
        </p:nvSpPr>
        <p:spPr>
          <a:xfrm>
            <a:off x="4049486" y="1294762"/>
            <a:ext cx="4480559" cy="3170099"/>
          </a:xfrm>
          <a:prstGeom prst="rect">
            <a:avLst/>
          </a:prstGeom>
        </p:spPr>
        <p:txBody>
          <a:bodyPr wrap="square">
            <a:spAutoFit/>
          </a:bodyPr>
          <a:lstStyle/>
          <a:p>
            <a:pPr algn="ctr" rtl="1"/>
            <a:r>
              <a:rPr lang="ar-LB" sz="4000" dirty="0"/>
              <a:t>في كُلِّ ما تَفعلهُ للمؤمنين لا سيِّما الأسرار </a:t>
            </a:r>
          </a:p>
          <a:p>
            <a:pPr algn="ctr" rtl="1"/>
            <a:r>
              <a:rPr lang="ar-LB" sz="4000" dirty="0"/>
              <a:t>وسرّ التَّوبة</a:t>
            </a:r>
          </a:p>
          <a:p>
            <a:pPr algn="ctr" rtl="1"/>
            <a:r>
              <a:rPr lang="ar-LB" sz="4000" dirty="0"/>
              <a:t> تحديدًا.</a:t>
            </a:r>
            <a:endParaRPr lang="en-US" sz="4000" dirty="0"/>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iliane\Desktop\work from home\EB7\اللقاء 10\من الكمنيسة.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05048" y="914400"/>
            <a:ext cx="7518654" cy="5076968"/>
          </a:xfrm>
          <a:prstGeom prst="rect">
            <a:avLst/>
          </a:prstGeom>
          <a:noFill/>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iliane\Desktop\work from home\EB7\اللقاء 10\اقرا.png"/>
          <p:cNvPicPr>
            <a:picLocks noChangeAspect="1" noChangeArrowheads="1"/>
          </p:cNvPicPr>
          <p:nvPr/>
        </p:nvPicPr>
        <p:blipFill>
          <a:blip r:embed="rId4" cstate="print"/>
          <a:stretch>
            <a:fillRect/>
          </a:stretch>
        </p:blipFill>
        <p:spPr bwMode="auto">
          <a:xfrm>
            <a:off x="1814114" y="1446664"/>
            <a:ext cx="5159774" cy="3893804"/>
          </a:xfrm>
          <a:prstGeom prst="rect">
            <a:avLst/>
          </a:prstGeom>
          <a:noFill/>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653143" y="470264"/>
            <a:ext cx="3514293" cy="1990934"/>
          </a:xfrm>
          <a:prstGeom prst="cloudCallout">
            <a:avLst>
              <a:gd name="adj1" fmla="val 97116"/>
              <a:gd name="adj2" fmla="val 2592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عصارة هاللقاء هيي</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1635" y="627018"/>
            <a:ext cx="3102365" cy="1619794"/>
          </a:xfrm>
          <a:prstGeom prst="rect">
            <a:avLst/>
          </a:prstGeom>
        </p:spPr>
      </p:pic>
      <p:pic>
        <p:nvPicPr>
          <p:cNvPr id="4098" name="Picture 2" descr="C:\Users\Liliane\Desktop\work from home\EB7\اللقاء 10\اتذكر.png"/>
          <p:cNvPicPr>
            <a:picLocks noChangeAspect="1" noChangeArrowheads="1"/>
          </p:cNvPicPr>
          <p:nvPr/>
        </p:nvPicPr>
        <p:blipFill>
          <a:blip r:embed="rId5" cstate="print"/>
          <a:srcRect/>
          <a:stretch>
            <a:fillRect/>
          </a:stretch>
        </p:blipFill>
        <p:spPr bwMode="auto">
          <a:xfrm>
            <a:off x="640164" y="2233750"/>
            <a:ext cx="7926469" cy="4624250"/>
          </a:xfrm>
          <a:prstGeom prst="rect">
            <a:avLst/>
          </a:prstGeom>
          <a:noFill/>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14471" y="496390"/>
            <a:ext cx="5015129" cy="2416628"/>
          </a:xfrm>
          <a:prstGeom prst="cloudCallout">
            <a:avLst>
              <a:gd name="adj1" fmla="val -30563"/>
              <a:gd name="adj2" fmla="val 80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000" b="1" dirty="0">
                <a:solidFill>
                  <a:schemeClr val="bg1"/>
                </a:solidFill>
              </a:rPr>
              <a:t>ومن</a:t>
            </a:r>
            <a:r>
              <a:rPr lang="ar-LB" sz="4000" b="1" dirty="0">
                <a:solidFill>
                  <a:schemeClr val="bg1"/>
                </a:solidFill>
              </a:rPr>
              <a:t>ِ</a:t>
            </a:r>
            <a:r>
              <a:rPr lang="ar-AE" sz="4000" b="1" dirty="0">
                <a:solidFill>
                  <a:schemeClr val="bg1"/>
                </a:solidFill>
              </a:rPr>
              <a:t>خت</a:t>
            </a:r>
            <a:r>
              <a:rPr lang="ar-LB" sz="4000" b="1" dirty="0">
                <a:solidFill>
                  <a:schemeClr val="bg1"/>
                </a:solidFill>
              </a:rPr>
              <a:t>ُ</a:t>
            </a:r>
            <a:r>
              <a:rPr lang="ar-AE" sz="4000" b="1" dirty="0">
                <a:solidFill>
                  <a:schemeClr val="bg1"/>
                </a:solidFill>
              </a:rPr>
              <a:t>م ل</a:t>
            </a:r>
            <a:r>
              <a:rPr lang="ar-LB" sz="4000" b="1" dirty="0">
                <a:solidFill>
                  <a:schemeClr val="bg1"/>
                </a:solidFill>
              </a:rPr>
              <a:t>ِ</a:t>
            </a:r>
            <a:r>
              <a:rPr lang="ar-AE" sz="4000" b="1" dirty="0">
                <a:solidFill>
                  <a:schemeClr val="bg1"/>
                </a:solidFill>
              </a:rPr>
              <a:t>قا</a:t>
            </a:r>
            <a:r>
              <a:rPr lang="ar-LB" sz="4000" b="1" dirty="0">
                <a:solidFill>
                  <a:schemeClr val="bg1"/>
                </a:solidFill>
              </a:rPr>
              <a:t>ءْ</a:t>
            </a:r>
            <a:r>
              <a:rPr lang="ar-AE" sz="4000" b="1" dirty="0">
                <a:solidFill>
                  <a:schemeClr val="bg1"/>
                </a:solidFill>
              </a:rPr>
              <a:t>نا الي</a:t>
            </a:r>
            <a:r>
              <a:rPr lang="ar-LB" sz="4000" b="1" dirty="0">
                <a:solidFill>
                  <a:schemeClr val="bg1"/>
                </a:solidFill>
              </a:rPr>
              <a:t>َ</a:t>
            </a:r>
            <a:r>
              <a:rPr lang="ar-AE" sz="4000" b="1" dirty="0">
                <a:solidFill>
                  <a:schemeClr val="bg1"/>
                </a:solidFill>
              </a:rPr>
              <a:t>وم ب</a:t>
            </a:r>
            <a:r>
              <a:rPr lang="ar-LB" sz="4000" b="1" dirty="0">
                <a:solidFill>
                  <a:schemeClr val="bg1"/>
                </a:solidFill>
              </a:rPr>
              <a:t>ِهال</a:t>
            </a:r>
            <a:r>
              <a:rPr lang="ar-AE" sz="4000" b="1" dirty="0">
                <a:solidFill>
                  <a:schemeClr val="bg1"/>
                </a:solidFill>
              </a:rPr>
              <a:t>ص</a:t>
            </a:r>
            <a:r>
              <a:rPr lang="ar-LB" sz="4000" b="1" dirty="0">
                <a:solidFill>
                  <a:schemeClr val="bg1"/>
                </a:solidFill>
              </a:rPr>
              <a:t>َّ</a:t>
            </a:r>
            <a:r>
              <a:rPr lang="ar-AE" sz="4000" b="1" dirty="0">
                <a:solidFill>
                  <a:schemeClr val="bg1"/>
                </a:solidFill>
              </a:rPr>
              <a:t>لاة</a:t>
            </a:r>
            <a:endParaRPr lang="ar-LB" sz="4000" b="1" dirty="0">
              <a:solidFill>
                <a:schemeClr val="bg1"/>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978" y="3722913"/>
            <a:ext cx="6004581" cy="3135087"/>
          </a:xfrm>
          <a:prstGeom prst="rect">
            <a:avLst/>
          </a:prstGeom>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liane\Desktop\work from home\kwgd.png"/>
          <p:cNvPicPr>
            <a:picLocks noChangeAspect="1" noChangeArrowheads="1"/>
          </p:cNvPicPr>
          <p:nvPr/>
        </p:nvPicPr>
        <p:blipFill>
          <a:blip r:embed="rId4" cstate="print"/>
          <a:srcRect/>
          <a:stretch>
            <a:fillRect/>
          </a:stretch>
        </p:blipFill>
        <p:spPr bwMode="auto">
          <a:xfrm>
            <a:off x="0" y="399597"/>
            <a:ext cx="8067150" cy="5739946"/>
          </a:xfrm>
          <a:prstGeom prst="rect">
            <a:avLst/>
          </a:prstGeom>
          <a:noFill/>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485519" y="292970"/>
            <a:ext cx="4331477" cy="3197175"/>
          </a:xfrm>
          <a:prstGeom prst="cloudCallout">
            <a:avLst>
              <a:gd name="adj1" fmla="val 5237"/>
              <a:gd name="adj2" fmla="val 92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dirty="0">
                <a:solidFill>
                  <a:schemeClr val="bg1"/>
                </a:solidFill>
              </a:rPr>
              <a:t>منِلتِقي الأسْبوع القادِم</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304" y="4036423"/>
            <a:ext cx="4978797" cy="2599509"/>
          </a:xfrm>
          <a:prstGeom prst="rect">
            <a:avLst/>
          </a:prstGeom>
        </p:spPr>
      </p:pic>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1026" name="Picture 2" descr="C:\Users\Liliane\Desktop\work from home\EB7\اللقاء 10\1.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38686" y="0"/>
            <a:ext cx="6866627" cy="6858000"/>
          </a:xfrm>
          <a:prstGeom prst="rect">
            <a:avLst/>
          </a:prstGeom>
          <a:noFill/>
        </p:spPr>
      </p:pic>
    </p:spTree>
    <p:custDataLst>
      <p:tags r:id="rId1"/>
    </p:custDataLst>
    <p:extLst>
      <p:ext uri="{BB962C8B-B14F-4D97-AF65-F5344CB8AC3E}">
        <p14:creationId xmlns:p14="http://schemas.microsoft.com/office/powerpoint/2010/main" val="120493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2486" y="274321"/>
            <a:ext cx="4693651" cy="2991394"/>
          </a:xfrm>
          <a:prstGeom prst="cloudCallout">
            <a:avLst>
              <a:gd name="adj1" fmla="val 67964"/>
              <a:gd name="adj2" fmla="val 5195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1"/>
                </a:solidFill>
              </a:rPr>
              <a:t>سَلام المَسيح أَصدِقائي...شو رح نعمل اليوم؟</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022" y="4151051"/>
            <a:ext cx="5184576" cy="2706949"/>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liane\Desktop\work from home\60605634-cartoon-teenagers-talking-with-speech-bubbl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p:spPr>
      </p:pic>
      <p:sp>
        <p:nvSpPr>
          <p:cNvPr id="9" name="Rectangle 8"/>
          <p:cNvSpPr/>
          <p:nvPr/>
        </p:nvSpPr>
        <p:spPr>
          <a:xfrm>
            <a:off x="5812971" y="3327904"/>
            <a:ext cx="2952206" cy="2400657"/>
          </a:xfrm>
          <a:prstGeom prst="rect">
            <a:avLst/>
          </a:prstGeom>
        </p:spPr>
        <p:txBody>
          <a:bodyPr wrap="square">
            <a:spAutoFit/>
          </a:bodyPr>
          <a:lstStyle/>
          <a:p>
            <a:pPr algn="ctr" rtl="1"/>
            <a:r>
              <a:rPr lang="ar-LB" sz="3000" b="1" dirty="0">
                <a:solidFill>
                  <a:srgbClr val="FF0000"/>
                </a:solidFill>
              </a:rPr>
              <a:t>نُعبّر عن </a:t>
            </a:r>
            <a:r>
              <a:rPr lang="ar-LB" sz="3000" dirty="0"/>
              <a:t>عَن أهميَّة شخصيَّة بُطرُس والسُّلطان يلّي وُهِب لَإلو لِبناءِ المَلَكوت.</a:t>
            </a:r>
            <a:endParaRPr lang="en-US" sz="3000" dirty="0"/>
          </a:p>
        </p:txBody>
      </p:sp>
      <p:sp>
        <p:nvSpPr>
          <p:cNvPr id="10" name="Rectangle 9"/>
          <p:cNvSpPr/>
          <p:nvPr/>
        </p:nvSpPr>
        <p:spPr>
          <a:xfrm>
            <a:off x="274320" y="3257014"/>
            <a:ext cx="3513909" cy="3600986"/>
          </a:xfrm>
          <a:prstGeom prst="rect">
            <a:avLst/>
          </a:prstGeom>
        </p:spPr>
        <p:txBody>
          <a:bodyPr wrap="square">
            <a:spAutoFit/>
          </a:bodyPr>
          <a:lstStyle/>
          <a:p>
            <a:pPr algn="ctr" rtl="1"/>
            <a:r>
              <a:rPr lang="ar-LB" sz="3000" b="1" dirty="0">
                <a:solidFill>
                  <a:srgbClr val="FF0000"/>
                </a:solidFill>
              </a:rPr>
              <a:t>نتنبّه</a:t>
            </a:r>
            <a:r>
              <a:rPr lang="ar-LB" sz="3000" dirty="0">
                <a:solidFill>
                  <a:schemeClr val="bg1"/>
                </a:solidFill>
              </a:rPr>
              <a:t> </a:t>
            </a:r>
            <a:r>
              <a:rPr lang="ar-LB" sz="3000" dirty="0"/>
              <a:t>إنّو الكنيسة قايمة عالإيمان بيسوع يلّي افتَتَح المَلكوت مَع تلاميذو وأشرَك بُطرُس بِعملو ووصّاه يثبّت إخوتو.</a:t>
            </a:r>
            <a:endParaRPr lang="en-US" sz="3000" dirty="0"/>
          </a:p>
          <a:p>
            <a:pPr rtl="1"/>
            <a:r>
              <a:rPr lang="ar-LB" sz="3000" dirty="0"/>
              <a:t> </a:t>
            </a:r>
            <a:endParaRPr lang="en-US" sz="3000" dirty="0"/>
          </a:p>
          <a:p>
            <a:pPr algn="ctr" rtl="1"/>
            <a:endParaRPr lang="en-US" dirty="0"/>
          </a:p>
        </p:txBody>
      </p:sp>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28600" y="147916"/>
            <a:ext cx="5741894" cy="3705627"/>
          </a:xfrm>
          <a:prstGeom prst="cloudCallout">
            <a:avLst>
              <a:gd name="adj1" fmla="val 64706"/>
              <a:gd name="adj2" fmla="val 5208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أَصدقائي!</a:t>
            </a:r>
          </a:p>
          <a:p>
            <a:pPr algn="ctr" rtl="1"/>
            <a:r>
              <a:rPr lang="ar-LB" sz="3200" b="1" dirty="0">
                <a:solidFill>
                  <a:schemeClr val="tx1">
                    <a:lumMod val="85000"/>
                    <a:lumOff val="15000"/>
                  </a:schemeClr>
                </a:solidFill>
              </a:rPr>
              <a:t>لمين الإنسان ممكن يسلّم مفاتيحو؟ يعني مفاتيح بيتو؟</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5896" y="3933056"/>
            <a:ext cx="5184576" cy="2706949"/>
          </a:xfrm>
          <a:prstGeom prst="rect">
            <a:avLst/>
          </a:prstGeo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Liliane\Desktop\work from home\EB7\اللقاء 10\keyswhe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54124" y="0"/>
            <a:ext cx="7808240" cy="6705758"/>
          </a:xfrm>
        </p:spPr>
      </p:pic>
      <p:sp>
        <p:nvSpPr>
          <p:cNvPr id="5" name="TextBox 4"/>
          <p:cNvSpPr txBox="1"/>
          <p:nvPr/>
        </p:nvSpPr>
        <p:spPr>
          <a:xfrm>
            <a:off x="2581835" y="2800063"/>
            <a:ext cx="2982941" cy="1569660"/>
          </a:xfrm>
          <a:prstGeom prst="rect">
            <a:avLst/>
          </a:prstGeom>
          <a:noFill/>
        </p:spPr>
        <p:txBody>
          <a:bodyPr wrap="square" rtlCol="0">
            <a:spAutoFit/>
          </a:bodyPr>
          <a:lstStyle/>
          <a:p>
            <a:pPr algn="ctr" rtl="1"/>
            <a:r>
              <a:rPr lang="ar-LB" sz="3200" dirty="0"/>
              <a:t>لأقرب المقرّبين، للعيلة، ليلّي منوثق فيهن</a:t>
            </a:r>
            <a:endParaRPr lang="en-US" sz="3000" b="1" dirty="0"/>
          </a:p>
        </p:txBody>
      </p:sp>
    </p:spTree>
    <p:custDataLst>
      <p:tags r:id="rId1"/>
    </p:custDataLst>
    <p:extLst>
      <p:ext uri="{BB962C8B-B14F-4D97-AF65-F5344CB8AC3E}">
        <p14:creationId xmlns:p14="http://schemas.microsoft.com/office/powerpoint/2010/main" val="3439262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4">
      <a:dk1>
        <a:sysClr val="windowText" lastClr="000000"/>
      </a:dk1>
      <a:lt1>
        <a:sysClr val="window" lastClr="FFFFFF"/>
      </a:lt1>
      <a:dk2>
        <a:srgbClr val="575F6D"/>
      </a:dk2>
      <a:lt2>
        <a:srgbClr val="862110"/>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1481</TotalTime>
  <Words>608</Words>
  <Application>Microsoft Office PowerPoint</Application>
  <PresentationFormat>On-screen Show (4:3)</PresentationFormat>
  <Paragraphs>91</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Adobe Arabic</vt:lpstr>
      <vt:lpstr>Arial</vt:lpstr>
      <vt:lpstr>Calibri</vt:lpstr>
      <vt:lpstr>Trebuchet MS</vt:lpstr>
      <vt:lpstr>Wingdings 3</vt:lpstr>
      <vt:lpstr>Facet</vt:lpstr>
      <vt:lpstr>مَركَزُ التَّربِيَّةِ الدّينِيَّة رهبانيّة القلبين الأقدسين </vt:lpstr>
      <vt:lpstr>PowerPoint Presentation</vt:lpstr>
      <vt:lpstr>اللِّقاءُ العاشر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EB7 اللقاء العاشر</dc:title>
  <dc:creator>Michel Haddad</dc:creator>
  <cp:lastModifiedBy>Michel Haddad (Prof)</cp:lastModifiedBy>
  <cp:revision>137</cp:revision>
  <dcterms:created xsi:type="dcterms:W3CDTF">2020-08-25T06:38:39Z</dcterms:created>
  <dcterms:modified xsi:type="dcterms:W3CDTF">2022-04-16T18:56:49Z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F2B8EAE8-B0FB-4D9C-A8E0-06F51860242E</vt:lpwstr>
  </property>
  <property fmtid="{D5CDD505-2E9C-101B-9397-08002B2CF9AE}" pid="3" name="ArticulatePath">
    <vt:lpwstr>EB7 اللقاء العاشر</vt:lpwstr>
  </property>
</Properties>
</file>