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44"/>
  </p:notesMasterIdLst>
  <p:sldIdLst>
    <p:sldId id="516" r:id="rId2"/>
    <p:sldId id="517" r:id="rId3"/>
    <p:sldId id="518" r:id="rId4"/>
    <p:sldId id="519" r:id="rId5"/>
    <p:sldId id="520" r:id="rId6"/>
    <p:sldId id="521" r:id="rId7"/>
    <p:sldId id="522" r:id="rId8"/>
    <p:sldId id="523" r:id="rId9"/>
    <p:sldId id="524" r:id="rId10"/>
    <p:sldId id="525" r:id="rId11"/>
    <p:sldId id="526" r:id="rId12"/>
    <p:sldId id="527" r:id="rId13"/>
    <p:sldId id="528" r:id="rId14"/>
    <p:sldId id="529" r:id="rId15"/>
    <p:sldId id="530" r:id="rId16"/>
    <p:sldId id="531" r:id="rId17"/>
    <p:sldId id="498" r:id="rId18"/>
    <p:sldId id="499" r:id="rId19"/>
    <p:sldId id="500" r:id="rId20"/>
    <p:sldId id="501" r:id="rId21"/>
    <p:sldId id="502" r:id="rId22"/>
    <p:sldId id="503" r:id="rId23"/>
    <p:sldId id="504" r:id="rId24"/>
    <p:sldId id="506" r:id="rId25"/>
    <p:sldId id="505" r:id="rId26"/>
    <p:sldId id="481" r:id="rId27"/>
    <p:sldId id="507" r:id="rId28"/>
    <p:sldId id="510" r:id="rId29"/>
    <p:sldId id="509" r:id="rId30"/>
    <p:sldId id="511" r:id="rId31"/>
    <p:sldId id="489" r:id="rId32"/>
    <p:sldId id="490" r:id="rId33"/>
    <p:sldId id="512" r:id="rId34"/>
    <p:sldId id="513" r:id="rId35"/>
    <p:sldId id="514" r:id="rId36"/>
    <p:sldId id="515" r:id="rId37"/>
    <p:sldId id="305" r:id="rId38"/>
    <p:sldId id="491" r:id="rId39"/>
    <p:sldId id="454" r:id="rId40"/>
    <p:sldId id="470" r:id="rId41"/>
    <p:sldId id="285" r:id="rId42"/>
    <p:sldId id="283" r:id="rId43"/>
  </p:sldIdLst>
  <p:sldSz cx="9144000" cy="6858000" type="screen4x3"/>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B7"/>
    <a:srgbClr val="FFCCCC"/>
    <a:srgbClr val="E29292"/>
    <a:srgbClr val="FF99FF"/>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autoAdjust="0"/>
  </p:normalViewPr>
  <p:slideViewPr>
    <p:cSldViewPr snapToGrid="0">
      <p:cViewPr varScale="1">
        <p:scale>
          <a:sx n="111" d="100"/>
          <a:sy n="111" d="100"/>
        </p:scale>
        <p:origin x="744" y="102"/>
      </p:cViewPr>
      <p:guideLst>
        <p:guide orient="horz" pos="2160"/>
        <p:guide pos="2880"/>
      </p:guideLst>
    </p:cSldViewPr>
  </p:slideViewPr>
  <p:outlineViewPr>
    <p:cViewPr>
      <p:scale>
        <a:sx n="33" d="100"/>
        <a:sy n="33" d="100"/>
      </p:scale>
      <p:origin x="0" y="6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pPr/>
              <a:t>16-Apr-22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pPr/>
              <a:t>‹#›</a:t>
            </a:fld>
            <a:endParaRPr lang="en-US"/>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a:t>
            </a:fld>
            <a:endParaRPr lang="en-US"/>
          </a:p>
        </p:txBody>
      </p:sp>
    </p:spTree>
    <p:extLst>
      <p:ext uri="{BB962C8B-B14F-4D97-AF65-F5344CB8AC3E}">
        <p14:creationId xmlns:p14="http://schemas.microsoft.com/office/powerpoint/2010/main" val="150730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10</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11</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12</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13</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14</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15</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16</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17</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18</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19</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a:t>
            </a:fld>
            <a:endParaRPr lang="en-US"/>
          </a:p>
        </p:txBody>
      </p:sp>
    </p:spTree>
    <p:extLst>
      <p:ext uri="{BB962C8B-B14F-4D97-AF65-F5344CB8AC3E}">
        <p14:creationId xmlns:p14="http://schemas.microsoft.com/office/powerpoint/2010/main" val="255653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20</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21</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22</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23</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24</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25</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26</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27</a:t>
            </a:fld>
            <a:endParaRPr lang="en-US"/>
          </a:p>
        </p:txBody>
      </p:sp>
    </p:spTree>
    <p:extLst>
      <p:ext uri="{BB962C8B-B14F-4D97-AF65-F5344CB8AC3E}">
        <p14:creationId xmlns:p14="http://schemas.microsoft.com/office/powerpoint/2010/main" val="7671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28</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29</a:t>
            </a:fld>
            <a:endParaRPr lang="en-US"/>
          </a:p>
        </p:txBody>
      </p:sp>
    </p:spTree>
    <p:extLst>
      <p:ext uri="{BB962C8B-B14F-4D97-AF65-F5344CB8AC3E}">
        <p14:creationId xmlns:p14="http://schemas.microsoft.com/office/powerpoint/2010/main" val="188078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a:t>
            </a:fld>
            <a:endParaRPr lang="en-US"/>
          </a:p>
        </p:txBody>
      </p:sp>
    </p:spTree>
    <p:extLst>
      <p:ext uri="{BB962C8B-B14F-4D97-AF65-F5344CB8AC3E}">
        <p14:creationId xmlns:p14="http://schemas.microsoft.com/office/powerpoint/2010/main" val="3236420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30</a:t>
            </a:fld>
            <a:endParaRPr lang="en-US"/>
          </a:p>
        </p:txBody>
      </p:sp>
    </p:spTree>
    <p:extLst>
      <p:ext uri="{BB962C8B-B14F-4D97-AF65-F5344CB8AC3E}">
        <p14:creationId xmlns:p14="http://schemas.microsoft.com/office/powerpoint/2010/main" val="38811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31</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32</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33</a:t>
            </a:fld>
            <a:endParaRPr lang="en-US"/>
          </a:p>
        </p:txBody>
      </p:sp>
    </p:spTree>
    <p:extLst>
      <p:ext uri="{BB962C8B-B14F-4D97-AF65-F5344CB8AC3E}">
        <p14:creationId xmlns:p14="http://schemas.microsoft.com/office/powerpoint/2010/main" val="1704211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34</a:t>
            </a:fld>
            <a:endParaRPr lang="en-US"/>
          </a:p>
        </p:txBody>
      </p:sp>
    </p:spTree>
    <p:extLst>
      <p:ext uri="{BB962C8B-B14F-4D97-AF65-F5344CB8AC3E}">
        <p14:creationId xmlns:p14="http://schemas.microsoft.com/office/powerpoint/2010/main" val="419049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35</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36</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37</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38</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39</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a:t>
            </a:fld>
            <a:endParaRPr lang="en-US"/>
          </a:p>
        </p:txBody>
      </p:sp>
    </p:spTree>
    <p:extLst>
      <p:ext uri="{BB962C8B-B14F-4D97-AF65-F5344CB8AC3E}">
        <p14:creationId xmlns:p14="http://schemas.microsoft.com/office/powerpoint/2010/main" val="2088756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40</a:t>
            </a:fld>
            <a:endParaRPr lang="en-US"/>
          </a:p>
        </p:txBody>
      </p:sp>
    </p:spTree>
    <p:extLst>
      <p:ext uri="{BB962C8B-B14F-4D97-AF65-F5344CB8AC3E}">
        <p14:creationId xmlns:p14="http://schemas.microsoft.com/office/powerpoint/2010/main" val="3124100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41</a:t>
            </a:fld>
            <a:endParaRPr lang="en-US"/>
          </a:p>
        </p:txBody>
      </p:sp>
    </p:spTree>
    <p:extLst>
      <p:ext uri="{BB962C8B-B14F-4D97-AF65-F5344CB8AC3E}">
        <p14:creationId xmlns:p14="http://schemas.microsoft.com/office/powerpoint/2010/main" val="3093833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42</a:t>
            </a:fld>
            <a:endParaRPr lang="en-US"/>
          </a:p>
        </p:txBody>
      </p:sp>
    </p:spTree>
    <p:extLst>
      <p:ext uri="{BB962C8B-B14F-4D97-AF65-F5344CB8AC3E}">
        <p14:creationId xmlns:p14="http://schemas.microsoft.com/office/powerpoint/2010/main" val="154626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5</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6</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7</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8</a:t>
            </a:fld>
            <a:endParaRPr lang="en-US"/>
          </a:p>
        </p:txBody>
      </p:sp>
    </p:spTree>
    <p:extLst>
      <p:ext uri="{BB962C8B-B14F-4D97-AF65-F5344CB8AC3E}">
        <p14:creationId xmlns:p14="http://schemas.microsoft.com/office/powerpoint/2010/main" val="139416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9</a:t>
            </a:fld>
            <a:endParaRPr lang="en-US"/>
          </a:p>
        </p:txBody>
      </p:sp>
    </p:spTree>
    <p:extLst>
      <p:ext uri="{BB962C8B-B14F-4D97-AF65-F5344CB8AC3E}">
        <p14:creationId xmlns:p14="http://schemas.microsoft.com/office/powerpoint/2010/main" val="387206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16-Apr-22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16-Apr-22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16-Apr-22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16-Apr-22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650" y="2377676"/>
            <a:ext cx="7238586" cy="1234727"/>
          </a:xfrm>
        </p:spPr>
        <p:txBody>
          <a:bodyPr/>
          <a:lstStyle/>
          <a:p>
            <a:pPr algn="ctr" rtl="1"/>
            <a:r>
              <a:rPr lang="ar-LB" dirty="0"/>
              <a:t>مَركَزُ التَّربِيَّةِ الدّينِيَّة</a:t>
            </a:r>
            <a:br>
              <a:rPr lang="ar-LB" dirty="0"/>
            </a:br>
            <a:r>
              <a:rPr lang="ar-LB" dirty="0"/>
              <a:t>رهبانيّة القلبين الأقدسين </a:t>
            </a:r>
            <a:endParaRPr lang="en-US" dirty="0"/>
          </a:p>
        </p:txBody>
      </p:sp>
      <p:sp>
        <p:nvSpPr>
          <p:cNvPr id="3" name="Subtitle 2"/>
          <p:cNvSpPr>
            <a:spLocks noGrp="1"/>
          </p:cNvSpPr>
          <p:nvPr>
            <p:ph type="subTitle" idx="1"/>
          </p:nvPr>
        </p:nvSpPr>
        <p:spPr>
          <a:xfrm>
            <a:off x="390117" y="5199865"/>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السّابع</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81502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74320" y="470262"/>
            <a:ext cx="5917474" cy="3370217"/>
          </a:xfrm>
          <a:prstGeom prst="cloudCallout">
            <a:avLst>
              <a:gd name="adj1" fmla="val 54764"/>
              <a:gd name="adj2" fmla="val 568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ar-LB" sz="3200" dirty="0" err="1"/>
              <a:t>شو</a:t>
            </a:r>
            <a:r>
              <a:rPr lang="ar-LB" sz="3200" dirty="0"/>
              <a:t> أَهَمِّيِّة وُجود مَريَم بِالمَشهدَين؟ هَيدا يلّي رَح </a:t>
            </a:r>
            <a:r>
              <a:rPr lang="ar-LB" sz="3200" dirty="0" err="1"/>
              <a:t>نِفهَمو</a:t>
            </a:r>
            <a:r>
              <a:rPr lang="ar-LB" sz="3200" dirty="0"/>
              <a:t> مِن خِلال الكتاب المقَدّس </a:t>
            </a:r>
            <a:endParaRPr lang="en-US" sz="3200" b="1" dirty="0">
              <a:solidFill>
                <a:srgbClr val="FFFF0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8147" y="4151051"/>
            <a:ext cx="5184576" cy="2706949"/>
          </a:xfrm>
          <a:prstGeom prst="rect">
            <a:avLst/>
          </a:prstGeom>
        </p:spPr>
      </p:pic>
    </p:spTree>
    <p:custDataLst>
      <p:tags r:id="rId1"/>
    </p:custDataLst>
    <p:extLst>
      <p:ext uri="{BB962C8B-B14F-4D97-AF65-F5344CB8AC3E}">
        <p14:creationId xmlns:p14="http://schemas.microsoft.com/office/powerpoint/2010/main" val="380769076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liane\Desktop\work from home\EB7\اللقاء 11\New folder\New folder\002-gnpi-016-wedding-cana.jpg"/>
          <p:cNvPicPr>
            <a:picLocks noChangeAspect="1" noChangeArrowheads="1"/>
          </p:cNvPicPr>
          <p:nvPr/>
        </p:nvPicPr>
        <p:blipFill>
          <a:blip r:embed="rId4" cstate="print"/>
          <a:srcRect/>
          <a:stretch>
            <a:fillRect/>
          </a:stretch>
        </p:blipFill>
        <p:spPr bwMode="auto">
          <a:xfrm flipH="1">
            <a:off x="0" y="0"/>
            <a:ext cx="9144000" cy="6858000"/>
          </a:xfrm>
          <a:prstGeom prst="rect">
            <a:avLst/>
          </a:prstGeom>
          <a:noFill/>
        </p:spPr>
      </p:pic>
      <p:sp>
        <p:nvSpPr>
          <p:cNvPr id="6" name="Oval 5"/>
          <p:cNvSpPr/>
          <p:nvPr/>
        </p:nvSpPr>
        <p:spPr>
          <a:xfrm>
            <a:off x="4611189" y="0"/>
            <a:ext cx="4532811" cy="1606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عِرس قانا</a:t>
            </a:r>
          </a:p>
          <a:p>
            <a:pPr algn="ctr" rtl="1"/>
            <a:r>
              <a:rPr lang="ar-LB" sz="3200" b="1" dirty="0"/>
              <a:t>يوحنّا 2 / 1- 10</a:t>
            </a:r>
            <a:endParaRPr lang="ar-LB" dirty="0"/>
          </a:p>
        </p:txBody>
      </p:sp>
      <p:sp>
        <p:nvSpPr>
          <p:cNvPr id="9" name="Rectangle 8"/>
          <p:cNvSpPr/>
          <p:nvPr/>
        </p:nvSpPr>
        <p:spPr>
          <a:xfrm>
            <a:off x="3367753" y="4433054"/>
            <a:ext cx="2731838" cy="954107"/>
          </a:xfrm>
          <a:prstGeom prst="rect">
            <a:avLst/>
          </a:prstGeom>
        </p:spPr>
        <p:txBody>
          <a:bodyPr wrap="none">
            <a:spAutoFit/>
          </a:bodyPr>
          <a:lstStyle/>
          <a:p>
            <a:pPr lvl="0" algn="ctr" rtl="1"/>
            <a:r>
              <a:rPr lang="ar-LB" sz="2800" b="1" dirty="0"/>
              <a:t>صار عِرس </a:t>
            </a:r>
          </a:p>
          <a:p>
            <a:pPr lvl="0" algn="ctr" rtl="1"/>
            <a:r>
              <a:rPr lang="ar-LB" sz="2800" b="1" dirty="0"/>
              <a:t>في قانا الجَليل</a:t>
            </a:r>
            <a:endParaRPr lang="en-US" sz="2800" b="1" dirty="0"/>
          </a:p>
        </p:txBody>
      </p:sp>
    </p:spTree>
    <p:custDataLst>
      <p:tags r:id="rId1"/>
    </p:custDataLst>
    <p:extLst>
      <p:ext uri="{BB962C8B-B14F-4D97-AF65-F5344CB8AC3E}">
        <p14:creationId xmlns:p14="http://schemas.microsoft.com/office/powerpoint/2010/main" val="42955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liane\Desktop\work from home\EB7\اللقاء 11\New folder\New folder\003-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Rectangle 8"/>
          <p:cNvSpPr/>
          <p:nvPr/>
        </p:nvSpPr>
        <p:spPr>
          <a:xfrm>
            <a:off x="1256939" y="5674025"/>
            <a:ext cx="6639958" cy="954107"/>
          </a:xfrm>
          <a:prstGeom prst="rect">
            <a:avLst/>
          </a:prstGeom>
          <a:solidFill>
            <a:schemeClr val="accent4">
              <a:lumMod val="20000"/>
              <a:lumOff val="80000"/>
            </a:schemeClr>
          </a:solidFill>
        </p:spPr>
        <p:txBody>
          <a:bodyPr wrap="none">
            <a:spAutoFit/>
          </a:bodyPr>
          <a:lstStyle/>
          <a:p>
            <a:pPr lvl="0" algn="ctr" rtl="1"/>
            <a:r>
              <a:rPr lang="ar-SA" sz="2800" dirty="0"/>
              <a:t>وكان</a:t>
            </a:r>
            <a:r>
              <a:rPr lang="ar-LB" sz="2800" dirty="0"/>
              <a:t>ِ</a:t>
            </a:r>
            <a:r>
              <a:rPr lang="ar-SA" sz="2800" dirty="0"/>
              <a:t>ت أ</a:t>
            </a:r>
            <a:r>
              <a:rPr lang="ar-LB" sz="2800" dirty="0"/>
              <a:t>ُ</a:t>
            </a:r>
            <a:r>
              <a:rPr lang="ar-SA" sz="2800" dirty="0"/>
              <a:t>م</a:t>
            </a:r>
            <a:r>
              <a:rPr lang="ar-LB" sz="2800" dirty="0"/>
              <a:t>ّ</a:t>
            </a:r>
            <a:r>
              <a:rPr lang="ar-SA" sz="2800" dirty="0"/>
              <a:t> ي</a:t>
            </a:r>
            <a:r>
              <a:rPr lang="ar-LB" sz="2800" dirty="0"/>
              <a:t>َ</a:t>
            </a:r>
            <a:r>
              <a:rPr lang="ar-SA" sz="2800" dirty="0"/>
              <a:t>سوع ه</a:t>
            </a:r>
            <a:r>
              <a:rPr lang="ar-LB" sz="2800" dirty="0"/>
              <a:t>َونيك،</a:t>
            </a:r>
            <a:endParaRPr lang="en-US" sz="2800" dirty="0"/>
          </a:p>
          <a:p>
            <a:pPr lvl="0" algn="ctr" rtl="1"/>
            <a:r>
              <a:rPr lang="ar-SA" sz="2800" dirty="0"/>
              <a:t> و</a:t>
            </a:r>
            <a:r>
              <a:rPr lang="ar-LB" sz="2800" dirty="0"/>
              <a:t>كَمان</a:t>
            </a:r>
            <a:r>
              <a:rPr lang="ar-SA" sz="2800" dirty="0"/>
              <a:t> ي</a:t>
            </a:r>
            <a:r>
              <a:rPr lang="ar-LB" sz="2800" dirty="0"/>
              <a:t>َ</a:t>
            </a:r>
            <a:r>
              <a:rPr lang="ar-SA" sz="2800" dirty="0"/>
              <a:t>سوع </a:t>
            </a:r>
            <a:r>
              <a:rPr lang="ar-SA" sz="2800" dirty="0" err="1"/>
              <a:t>وت</a:t>
            </a:r>
            <a:r>
              <a:rPr lang="ar-LB" sz="2800" dirty="0"/>
              <a:t>ْ</a:t>
            </a:r>
            <a:r>
              <a:rPr lang="ar-SA" sz="2800" dirty="0" err="1"/>
              <a:t>لاميذ</a:t>
            </a:r>
            <a:r>
              <a:rPr lang="ar-LB" sz="2800" dirty="0"/>
              <a:t>و كانوا مَدْعُوّين</a:t>
            </a:r>
            <a:r>
              <a:rPr lang="ar-SA" sz="2800" dirty="0"/>
              <a:t> </a:t>
            </a:r>
            <a:r>
              <a:rPr lang="ar-LB" sz="2800" dirty="0"/>
              <a:t>لَ</a:t>
            </a:r>
            <a:r>
              <a:rPr lang="ar-SA" sz="2800" dirty="0"/>
              <a:t>لع</a:t>
            </a:r>
            <a:r>
              <a:rPr lang="ar-LB" sz="2800" dirty="0"/>
              <a:t>ِ</a:t>
            </a:r>
            <a:r>
              <a:rPr lang="ar-SA" sz="2800" dirty="0"/>
              <a:t>ر</a:t>
            </a:r>
            <a:r>
              <a:rPr lang="ar-LB" sz="2800" dirty="0"/>
              <a:t>ِ</a:t>
            </a:r>
            <a:r>
              <a:rPr lang="ar-SA" sz="2800" dirty="0"/>
              <a:t>س</a:t>
            </a:r>
            <a:endParaRPr lang="en-US" sz="2800" dirty="0"/>
          </a:p>
        </p:txBody>
      </p:sp>
    </p:spTree>
    <p:custDataLst>
      <p:tags r:id="rId1"/>
    </p:custDataLst>
    <p:extLst>
      <p:ext uri="{BB962C8B-B14F-4D97-AF65-F5344CB8AC3E}">
        <p14:creationId xmlns:p14="http://schemas.microsoft.com/office/powerpoint/2010/main" val="165593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liane\Desktop\work from home\EB7\اللقاء 11\New folder\New folder\004-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Rectangle 8"/>
          <p:cNvSpPr/>
          <p:nvPr/>
        </p:nvSpPr>
        <p:spPr>
          <a:xfrm>
            <a:off x="3541185" y="0"/>
            <a:ext cx="5628465" cy="523220"/>
          </a:xfrm>
          <a:prstGeom prst="rect">
            <a:avLst/>
          </a:prstGeom>
          <a:solidFill>
            <a:schemeClr val="accent4">
              <a:lumMod val="20000"/>
              <a:lumOff val="80000"/>
            </a:schemeClr>
          </a:solidFill>
        </p:spPr>
        <p:txBody>
          <a:bodyPr wrap="none">
            <a:spAutoFit/>
          </a:bodyPr>
          <a:lstStyle/>
          <a:p>
            <a:pPr lvl="0" algn="ctr" rtl="1"/>
            <a:r>
              <a:rPr lang="ar-LB" sz="2800" dirty="0"/>
              <a:t>ولَمّا خِلِص النبيد، قالِتلو امّو لَ  يَسوع:</a:t>
            </a:r>
            <a:endParaRPr lang="en-US" sz="2800" dirty="0"/>
          </a:p>
        </p:txBody>
      </p:sp>
      <p:sp>
        <p:nvSpPr>
          <p:cNvPr id="4" name="Cloud Callout 3"/>
          <p:cNvSpPr/>
          <p:nvPr/>
        </p:nvSpPr>
        <p:spPr>
          <a:xfrm>
            <a:off x="4467497" y="5355770"/>
            <a:ext cx="3709852" cy="1254034"/>
          </a:xfrm>
          <a:prstGeom prst="cloudCallout">
            <a:avLst>
              <a:gd name="adj1" fmla="val -34745"/>
              <a:gd name="adj2" fmla="val -17784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ما بَقا عِندُن </a:t>
            </a:r>
            <a:r>
              <a:rPr lang="ar-SA" sz="2800" b="1" dirty="0">
                <a:solidFill>
                  <a:schemeClr val="tx1"/>
                </a:solidFill>
              </a:rPr>
              <a:t>خ</a:t>
            </a:r>
            <a:r>
              <a:rPr lang="ar-LB" sz="2800" b="1" dirty="0">
                <a:solidFill>
                  <a:schemeClr val="tx1"/>
                </a:solidFill>
              </a:rPr>
              <a:t>َ</a:t>
            </a:r>
            <a:r>
              <a:rPr lang="ar-SA" sz="2800" b="1" dirty="0">
                <a:solidFill>
                  <a:schemeClr val="tx1"/>
                </a:solidFill>
              </a:rPr>
              <a:t>م</a:t>
            </a:r>
            <a:r>
              <a:rPr lang="ar-LB" sz="2800" b="1" dirty="0">
                <a:solidFill>
                  <a:schemeClr val="tx1"/>
                </a:solidFill>
              </a:rPr>
              <a:t>ِ</a:t>
            </a:r>
            <a:r>
              <a:rPr lang="ar-SA" sz="2800" b="1" dirty="0">
                <a:solidFill>
                  <a:schemeClr val="tx1"/>
                </a:solidFill>
              </a:rPr>
              <a:t>ر</a:t>
            </a:r>
            <a:endParaRPr lang="en-US" sz="2800" b="1" dirty="0">
              <a:solidFill>
                <a:schemeClr val="tx1"/>
              </a:solidFill>
            </a:endParaRPr>
          </a:p>
        </p:txBody>
      </p:sp>
      <p:sp>
        <p:nvSpPr>
          <p:cNvPr id="6" name="Cloud Callout 5"/>
          <p:cNvSpPr/>
          <p:nvPr/>
        </p:nvSpPr>
        <p:spPr>
          <a:xfrm>
            <a:off x="-1" y="3916392"/>
            <a:ext cx="3801291" cy="2693412"/>
          </a:xfrm>
          <a:prstGeom prst="cloudCallout">
            <a:avLst>
              <a:gd name="adj1" fmla="val 814"/>
              <a:gd name="adj2" fmla="val -11127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أنا بعرف شو بدي اعمل يا مرا، بس ساعْتي بَعد ما إِجِت</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412194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liane\Desktop\work from home\EB7\اللقاء 11\New folder\New folder\006-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Rectangle 8"/>
          <p:cNvSpPr/>
          <p:nvPr/>
        </p:nvSpPr>
        <p:spPr>
          <a:xfrm>
            <a:off x="5361112" y="209006"/>
            <a:ext cx="3974166" cy="523220"/>
          </a:xfrm>
          <a:prstGeom prst="rect">
            <a:avLst/>
          </a:prstGeom>
          <a:solidFill>
            <a:schemeClr val="accent4">
              <a:lumMod val="20000"/>
              <a:lumOff val="80000"/>
            </a:schemeClr>
          </a:solidFill>
        </p:spPr>
        <p:txBody>
          <a:bodyPr wrap="none">
            <a:spAutoFit/>
          </a:bodyPr>
          <a:lstStyle/>
          <a:p>
            <a:pPr lvl="0" algn="ctr" rtl="1"/>
            <a:r>
              <a:rPr lang="ar-LB" sz="2800" b="1" dirty="0"/>
              <a:t>ساعتا،</a:t>
            </a:r>
            <a:r>
              <a:rPr lang="ar-SA" sz="2800" b="1" dirty="0"/>
              <a:t>قال</a:t>
            </a:r>
            <a:r>
              <a:rPr lang="ar-LB" sz="2800" b="1" dirty="0"/>
              <a:t>ِ</a:t>
            </a:r>
            <a:r>
              <a:rPr lang="ar-SA" sz="2800" b="1" dirty="0"/>
              <a:t>ت</a:t>
            </a:r>
            <a:r>
              <a:rPr lang="ar-LB" sz="2800" b="1" dirty="0"/>
              <a:t>ْ</a:t>
            </a:r>
            <a:r>
              <a:rPr lang="ar-SA" sz="2800" b="1" dirty="0"/>
              <a:t> </a:t>
            </a:r>
            <a:r>
              <a:rPr lang="ar-LB" sz="2800" b="1" dirty="0"/>
              <a:t>إِ</a:t>
            </a:r>
            <a:r>
              <a:rPr lang="ar-SA" sz="2800" b="1" dirty="0"/>
              <a:t>م</a:t>
            </a:r>
            <a:r>
              <a:rPr lang="ar-LB" sz="2800" b="1" dirty="0"/>
              <a:t>ّو</a:t>
            </a:r>
            <a:r>
              <a:rPr lang="ar-SA" sz="2800" b="1" dirty="0"/>
              <a:t> ل</a:t>
            </a:r>
            <a:r>
              <a:rPr lang="ar-LB" sz="2800" b="1" dirty="0"/>
              <a:t>َ</a:t>
            </a:r>
            <a:r>
              <a:rPr lang="ar-SA" sz="2800" b="1" dirty="0" err="1"/>
              <a:t>لخ</a:t>
            </a:r>
            <a:r>
              <a:rPr lang="ar-LB" sz="2800" b="1" dirty="0"/>
              <a:t>ِ</a:t>
            </a:r>
            <a:r>
              <a:rPr lang="ar-SA" sz="2800" b="1" dirty="0"/>
              <a:t>د</a:t>
            </a:r>
            <a:r>
              <a:rPr lang="ar-LB" sz="2800" b="1" dirty="0"/>
              <a:t>ّ</a:t>
            </a:r>
            <a:r>
              <a:rPr lang="ar-SA" sz="2800" b="1" dirty="0"/>
              <a:t>ام</a:t>
            </a:r>
            <a:endParaRPr lang="en-US" sz="2800" dirty="0"/>
          </a:p>
        </p:txBody>
      </p:sp>
      <p:sp>
        <p:nvSpPr>
          <p:cNvPr id="4" name="Cloud Callout 3"/>
          <p:cNvSpPr/>
          <p:nvPr/>
        </p:nvSpPr>
        <p:spPr>
          <a:xfrm>
            <a:off x="3722914" y="3122021"/>
            <a:ext cx="2573383" cy="1580607"/>
          </a:xfrm>
          <a:prstGeom prst="cloudCallout">
            <a:avLst>
              <a:gd name="adj1" fmla="val -20532"/>
              <a:gd name="adj2" fmla="val -934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عْمِلو</a:t>
            </a:r>
            <a:endParaRPr lang="en-US" sz="2800" b="1" dirty="0">
              <a:solidFill>
                <a:schemeClr val="tx1"/>
              </a:solidFill>
            </a:endParaRPr>
          </a:p>
          <a:p>
            <a:pPr algn="ctr" rtl="1"/>
            <a:r>
              <a:rPr lang="ar-LB" sz="2800" b="1" dirty="0">
                <a:solidFill>
                  <a:schemeClr val="tx1"/>
                </a:solidFill>
              </a:rPr>
              <a:t>متل ما بيقِلكُن، </a:t>
            </a:r>
            <a:endParaRPr lang="en-US" sz="2800" b="1" dirty="0">
              <a:solidFill>
                <a:schemeClr val="tx1"/>
              </a:solidFill>
            </a:endParaRPr>
          </a:p>
        </p:txBody>
      </p:sp>
      <p:sp>
        <p:nvSpPr>
          <p:cNvPr id="7" name="Rectangle 6"/>
          <p:cNvSpPr/>
          <p:nvPr/>
        </p:nvSpPr>
        <p:spPr>
          <a:xfrm>
            <a:off x="1632857" y="5877767"/>
            <a:ext cx="5995851" cy="954107"/>
          </a:xfrm>
          <a:prstGeom prst="rect">
            <a:avLst/>
          </a:prstGeom>
          <a:solidFill>
            <a:schemeClr val="accent4">
              <a:lumMod val="20000"/>
              <a:lumOff val="80000"/>
            </a:schemeClr>
          </a:solidFill>
        </p:spPr>
        <p:txBody>
          <a:bodyPr wrap="square">
            <a:spAutoFit/>
          </a:bodyPr>
          <a:lstStyle/>
          <a:p>
            <a:pPr algn="ctr" rtl="1"/>
            <a:r>
              <a:rPr lang="ar-SA" sz="2800" b="1" dirty="0"/>
              <a:t>وكان</a:t>
            </a:r>
            <a:r>
              <a:rPr lang="ar-LB" sz="2800" b="1" dirty="0"/>
              <a:t> هونيك </a:t>
            </a:r>
            <a:r>
              <a:rPr lang="ar-SA" sz="2800" b="1" dirty="0"/>
              <a:t> س</a:t>
            </a:r>
            <a:r>
              <a:rPr lang="ar-LB" sz="2800" b="1" dirty="0"/>
              <a:t>ِ</a:t>
            </a:r>
            <a:r>
              <a:rPr lang="ar-SA" sz="2800" b="1" dirty="0"/>
              <a:t>ت جران</a:t>
            </a:r>
            <a:r>
              <a:rPr lang="ar-LB" sz="2800" b="1" dirty="0"/>
              <a:t> حجر، اليهود بيستعملولن </a:t>
            </a:r>
            <a:r>
              <a:rPr lang="ar-LB" sz="2800" b="1" dirty="0" err="1"/>
              <a:t>مياتن</a:t>
            </a:r>
            <a:r>
              <a:rPr lang="ar-LB" sz="2800" b="1" dirty="0"/>
              <a:t> للتطهير</a:t>
            </a:r>
            <a:r>
              <a:rPr lang="ar-SA" sz="2800" b="1" dirty="0"/>
              <a:t>، </a:t>
            </a:r>
            <a:endParaRPr lang="en-US" sz="2800" dirty="0"/>
          </a:p>
        </p:txBody>
      </p:sp>
    </p:spTree>
    <p:custDataLst>
      <p:tags r:id="rId1"/>
    </p:custDataLst>
    <p:extLst>
      <p:ext uri="{BB962C8B-B14F-4D97-AF65-F5344CB8AC3E}">
        <p14:creationId xmlns:p14="http://schemas.microsoft.com/office/powerpoint/2010/main" val="380179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iliane\Desktop\work from home\EB7\اللقاء 11\New folder\New folder\007-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Rectangle 8"/>
          <p:cNvSpPr/>
          <p:nvPr/>
        </p:nvSpPr>
        <p:spPr>
          <a:xfrm>
            <a:off x="5992240" y="72819"/>
            <a:ext cx="3151760" cy="523220"/>
          </a:xfrm>
          <a:prstGeom prst="rect">
            <a:avLst/>
          </a:prstGeom>
          <a:solidFill>
            <a:schemeClr val="accent4">
              <a:lumMod val="20000"/>
              <a:lumOff val="80000"/>
            </a:schemeClr>
          </a:solidFill>
        </p:spPr>
        <p:txBody>
          <a:bodyPr wrap="square">
            <a:spAutoFit/>
          </a:bodyPr>
          <a:lstStyle/>
          <a:p>
            <a:pPr lvl="0" algn="r" rtl="1"/>
            <a:r>
              <a:rPr lang="ar-LB" sz="2800" b="1" dirty="0"/>
              <a:t>قَال يَسوع للخدام</a:t>
            </a:r>
            <a:endParaRPr lang="en-US" sz="2800" dirty="0"/>
          </a:p>
        </p:txBody>
      </p:sp>
      <p:sp>
        <p:nvSpPr>
          <p:cNvPr id="4" name="Cloud Callout 3"/>
          <p:cNvSpPr/>
          <p:nvPr/>
        </p:nvSpPr>
        <p:spPr>
          <a:xfrm>
            <a:off x="496387" y="2259874"/>
            <a:ext cx="4167053" cy="1841863"/>
          </a:xfrm>
          <a:prstGeom prst="cloudCallout">
            <a:avLst>
              <a:gd name="adj1" fmla="val -20532"/>
              <a:gd name="adj2" fmla="val -934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b="1" dirty="0">
                <a:solidFill>
                  <a:schemeClr val="tx1"/>
                </a:solidFill>
              </a:rPr>
              <a:t>عَبّولي</a:t>
            </a:r>
            <a:r>
              <a:rPr lang="ar-SA" sz="2800" b="1" dirty="0">
                <a:solidFill>
                  <a:schemeClr val="tx1"/>
                </a:solidFill>
              </a:rPr>
              <a:t> </a:t>
            </a:r>
            <a:r>
              <a:rPr lang="ar-LB" sz="2800" b="1" dirty="0">
                <a:solidFill>
                  <a:schemeClr val="tx1"/>
                </a:solidFill>
              </a:rPr>
              <a:t>ه</a:t>
            </a:r>
            <a:r>
              <a:rPr lang="ar-SA" sz="2800" b="1" dirty="0">
                <a:solidFill>
                  <a:schemeClr val="tx1"/>
                </a:solidFill>
              </a:rPr>
              <a:t>الج</a:t>
            </a:r>
            <a:r>
              <a:rPr lang="ar-LB" sz="2800" b="1" dirty="0">
                <a:solidFill>
                  <a:schemeClr val="tx1"/>
                </a:solidFill>
              </a:rPr>
              <a:t>ْ</a:t>
            </a:r>
            <a:r>
              <a:rPr lang="ar-SA" sz="2800" b="1" dirty="0">
                <a:solidFill>
                  <a:schemeClr val="tx1"/>
                </a:solidFill>
              </a:rPr>
              <a:t>ران م</a:t>
            </a:r>
            <a:r>
              <a:rPr lang="ar-LB" sz="2800" b="1" dirty="0">
                <a:solidFill>
                  <a:schemeClr val="tx1"/>
                </a:solidFill>
              </a:rPr>
              <a:t>َيّ</a:t>
            </a:r>
            <a:r>
              <a:rPr lang="ar-SA" sz="2800" b="1" dirty="0">
                <a:solidFill>
                  <a:schemeClr val="tx1"/>
                </a:solidFill>
              </a:rPr>
              <a:t>. </a:t>
            </a:r>
            <a:endParaRPr lang="en-US" sz="2800" dirty="0">
              <a:solidFill>
                <a:schemeClr val="tx1"/>
              </a:solidFill>
            </a:endParaRPr>
          </a:p>
        </p:txBody>
      </p:sp>
      <p:sp>
        <p:nvSpPr>
          <p:cNvPr id="7" name="Rectangle 6"/>
          <p:cNvSpPr/>
          <p:nvPr/>
        </p:nvSpPr>
        <p:spPr>
          <a:xfrm>
            <a:off x="692332" y="5812453"/>
            <a:ext cx="4506685" cy="954107"/>
          </a:xfrm>
          <a:prstGeom prst="rect">
            <a:avLst/>
          </a:prstGeom>
          <a:solidFill>
            <a:schemeClr val="accent4">
              <a:lumMod val="20000"/>
              <a:lumOff val="80000"/>
            </a:schemeClr>
          </a:solidFill>
        </p:spPr>
        <p:txBody>
          <a:bodyPr wrap="square">
            <a:spAutoFit/>
          </a:bodyPr>
          <a:lstStyle/>
          <a:p>
            <a:pPr algn="ctr" rtl="1"/>
            <a:r>
              <a:rPr lang="ar-LB" sz="2800" b="1" dirty="0"/>
              <a:t>عَبّوهن الخِدّام الجران لَفَوق</a:t>
            </a:r>
            <a:endParaRPr lang="en-US" sz="2800" dirty="0"/>
          </a:p>
        </p:txBody>
      </p:sp>
    </p:spTree>
    <p:custDataLst>
      <p:tags r:id="rId1"/>
    </p:custDataLst>
    <p:extLst>
      <p:ext uri="{BB962C8B-B14F-4D97-AF65-F5344CB8AC3E}">
        <p14:creationId xmlns:p14="http://schemas.microsoft.com/office/powerpoint/2010/main" val="165335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liane\Desktop\work from home\EB7\اللقاء 11\New folder\New folder\008-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Cloud Callout 3"/>
          <p:cNvSpPr/>
          <p:nvPr/>
        </p:nvSpPr>
        <p:spPr>
          <a:xfrm>
            <a:off x="195942" y="3291840"/>
            <a:ext cx="4167053" cy="1959429"/>
          </a:xfrm>
          <a:prstGeom prst="cloudCallout">
            <a:avLst>
              <a:gd name="adj1" fmla="val -6425"/>
              <a:gd name="adj2" fmla="val -14013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b="1" dirty="0">
                <a:solidFill>
                  <a:schemeClr val="tx1"/>
                </a:solidFill>
              </a:rPr>
              <a:t>هَلَّق روحوا اسقوا النّاس </a:t>
            </a:r>
          </a:p>
          <a:p>
            <a:pPr lvl="0" algn="ctr" rtl="1"/>
            <a:r>
              <a:rPr lang="ar-LB" sz="2800" b="1" dirty="0" err="1">
                <a:solidFill>
                  <a:schemeClr val="tx1"/>
                </a:solidFill>
              </a:rPr>
              <a:t>وقَدْمو</a:t>
            </a:r>
            <a:r>
              <a:rPr lang="ar-LB" sz="2800" b="1" dirty="0">
                <a:solidFill>
                  <a:schemeClr val="tx1"/>
                </a:solidFill>
              </a:rPr>
              <a:t> لَرَئيس المتَكّأ</a:t>
            </a:r>
            <a:endParaRPr lang="en-US" sz="2800" dirty="0">
              <a:solidFill>
                <a:schemeClr val="tx1"/>
              </a:solidFill>
            </a:endParaRPr>
          </a:p>
        </p:txBody>
      </p:sp>
    </p:spTree>
    <p:custDataLst>
      <p:tags r:id="rId1"/>
    </p:custDataLst>
    <p:extLst>
      <p:ext uri="{BB962C8B-B14F-4D97-AF65-F5344CB8AC3E}">
        <p14:creationId xmlns:p14="http://schemas.microsoft.com/office/powerpoint/2010/main" val="136736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liane\Desktop\work from home\EB7\اللقاء 11\New folder\New folder\008-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Cloud Callout 3"/>
          <p:cNvSpPr/>
          <p:nvPr/>
        </p:nvSpPr>
        <p:spPr>
          <a:xfrm>
            <a:off x="123568" y="3291840"/>
            <a:ext cx="4239427" cy="2206917"/>
          </a:xfrm>
          <a:prstGeom prst="cloudCallout">
            <a:avLst>
              <a:gd name="adj1" fmla="val -6425"/>
              <a:gd name="adj2" fmla="val -14013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b="1" dirty="0">
                <a:solidFill>
                  <a:schemeClr val="tx1"/>
                </a:solidFill>
              </a:rPr>
              <a:t>هَلّق غْرِفو مِنُن وقَدّمو لَ رَيس الوَليمي.</a:t>
            </a:r>
            <a:endParaRPr lang="en-US" sz="2800" dirty="0">
              <a:solidFill>
                <a:schemeClr val="tx1"/>
              </a:solidFill>
            </a:endParaRPr>
          </a:p>
        </p:txBody>
      </p:sp>
      <p:sp>
        <p:nvSpPr>
          <p:cNvPr id="2" name="Rectangle 1"/>
          <p:cNvSpPr/>
          <p:nvPr/>
        </p:nvSpPr>
        <p:spPr>
          <a:xfrm>
            <a:off x="6096334" y="282771"/>
            <a:ext cx="2901756" cy="769441"/>
          </a:xfrm>
          <a:prstGeom prst="rect">
            <a:avLst/>
          </a:prstGeom>
        </p:spPr>
        <p:txBody>
          <a:bodyPr wrap="none">
            <a:spAutoFit/>
          </a:bodyPr>
          <a:lstStyle/>
          <a:p>
            <a:pPr lvl="0" algn="ctr" rtl="1"/>
            <a:r>
              <a:rPr lang="ar-LB" sz="4400" b="1" dirty="0">
                <a:solidFill>
                  <a:schemeClr val="bg1"/>
                </a:solidFill>
              </a:rPr>
              <a:t>وعاد قَلّن: </a:t>
            </a: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liane\Desktop\work from home\EB7\اللقاء 11\New folder\New folder\009-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Cloud Callout 3"/>
          <p:cNvSpPr/>
          <p:nvPr/>
        </p:nvSpPr>
        <p:spPr>
          <a:xfrm>
            <a:off x="354841" y="3080562"/>
            <a:ext cx="4502989" cy="3777438"/>
          </a:xfrm>
          <a:prstGeom prst="cloudCallout">
            <a:avLst>
              <a:gd name="adj1" fmla="val 35097"/>
              <a:gd name="adj2" fmla="val -6751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400" b="1" dirty="0">
                <a:solidFill>
                  <a:schemeClr val="tx1"/>
                </a:solidFill>
              </a:rPr>
              <a:t>كِلّ النّاس </a:t>
            </a:r>
            <a:r>
              <a:rPr lang="ar-LB" sz="2400" b="1" dirty="0" err="1">
                <a:solidFill>
                  <a:schemeClr val="tx1"/>
                </a:solidFill>
              </a:rPr>
              <a:t>بيقَدمو</a:t>
            </a:r>
            <a:r>
              <a:rPr lang="ar-LB" sz="2400" b="1" dirty="0">
                <a:solidFill>
                  <a:schemeClr val="tx1"/>
                </a:solidFill>
              </a:rPr>
              <a:t> </a:t>
            </a:r>
            <a:r>
              <a:rPr lang="ar-LB" sz="2400" b="1" dirty="0" err="1">
                <a:solidFill>
                  <a:schemeClr val="tx1"/>
                </a:solidFill>
              </a:rPr>
              <a:t>النّبيد</a:t>
            </a:r>
            <a:r>
              <a:rPr lang="ar-LB" sz="2400" b="1" dirty="0">
                <a:solidFill>
                  <a:schemeClr val="tx1"/>
                </a:solidFill>
              </a:rPr>
              <a:t> الطيّب بالأوّل، وبس </a:t>
            </a:r>
            <a:r>
              <a:rPr lang="ar-LB" sz="2400" b="1" dirty="0" err="1">
                <a:solidFill>
                  <a:schemeClr val="tx1"/>
                </a:solidFill>
              </a:rPr>
              <a:t>يِسكَرو</a:t>
            </a:r>
            <a:r>
              <a:rPr lang="ar-LB" sz="2400" b="1" dirty="0">
                <a:solidFill>
                  <a:schemeClr val="tx1"/>
                </a:solidFill>
              </a:rPr>
              <a:t> الضّيوف </a:t>
            </a:r>
            <a:r>
              <a:rPr lang="ar-LB" sz="2400" b="1" dirty="0" err="1">
                <a:solidFill>
                  <a:schemeClr val="tx1"/>
                </a:solidFill>
              </a:rPr>
              <a:t>بيقَدمولُن</a:t>
            </a:r>
            <a:r>
              <a:rPr lang="ar-LB" sz="2400" b="1" dirty="0">
                <a:solidFill>
                  <a:schemeClr val="tx1"/>
                </a:solidFill>
              </a:rPr>
              <a:t> الأقَلّ طيبي. </a:t>
            </a:r>
            <a:r>
              <a:rPr lang="ar-LB" sz="2400" b="1" dirty="0" err="1">
                <a:solidFill>
                  <a:schemeClr val="tx1"/>
                </a:solidFill>
              </a:rPr>
              <a:t>إنتَ</a:t>
            </a:r>
            <a:r>
              <a:rPr lang="ar-LB" sz="2400" b="1" dirty="0">
                <a:solidFill>
                  <a:schemeClr val="tx1"/>
                </a:solidFill>
              </a:rPr>
              <a:t> خَليت </a:t>
            </a:r>
            <a:r>
              <a:rPr lang="ar-LB" sz="2400" b="1" dirty="0" err="1">
                <a:solidFill>
                  <a:schemeClr val="tx1"/>
                </a:solidFill>
              </a:rPr>
              <a:t>النّبيد</a:t>
            </a:r>
            <a:r>
              <a:rPr lang="ar-LB" sz="2400" b="1" dirty="0">
                <a:solidFill>
                  <a:schemeClr val="tx1"/>
                </a:solidFill>
              </a:rPr>
              <a:t> الطيّب لَ هَلّق.</a:t>
            </a:r>
            <a:endParaRPr lang="en-US" sz="2400" dirty="0">
              <a:solidFill>
                <a:schemeClr val="tx1"/>
              </a:solidFill>
            </a:endParaRPr>
          </a:p>
        </p:txBody>
      </p:sp>
      <p:sp>
        <p:nvSpPr>
          <p:cNvPr id="5" name="Rectangle 4"/>
          <p:cNvSpPr/>
          <p:nvPr/>
        </p:nvSpPr>
        <p:spPr>
          <a:xfrm>
            <a:off x="122829" y="0"/>
            <a:ext cx="9021171" cy="892552"/>
          </a:xfrm>
          <a:prstGeom prst="rect">
            <a:avLst/>
          </a:prstGeom>
          <a:solidFill>
            <a:schemeClr val="accent4">
              <a:lumMod val="20000"/>
              <a:lumOff val="80000"/>
            </a:schemeClr>
          </a:solidFill>
        </p:spPr>
        <p:txBody>
          <a:bodyPr wrap="square">
            <a:spAutoFit/>
          </a:bodyPr>
          <a:lstStyle/>
          <a:p>
            <a:pPr algn="ctr" rtl="1"/>
            <a:r>
              <a:rPr lang="ar-LB" sz="2600" dirty="0"/>
              <a:t>لَمّن رَيّس الوَليمي داق المُويّ اللّي تحوّل لَ نبيد، وكان ما بيَعرِف هالنبيد من وَين، نَدَاه العَريس وقَلّو:</a:t>
            </a:r>
            <a:endParaRPr lang="en-US" sz="26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iliane\Desktop\work from home\EB7\اللقاء 11\New folder\New folder\010-gnpi-016-wedding-cana.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5" name="Rectangle 4"/>
          <p:cNvSpPr/>
          <p:nvPr/>
        </p:nvSpPr>
        <p:spPr>
          <a:xfrm>
            <a:off x="65315" y="5903893"/>
            <a:ext cx="8974183" cy="954107"/>
          </a:xfrm>
          <a:prstGeom prst="rect">
            <a:avLst/>
          </a:prstGeom>
          <a:solidFill>
            <a:schemeClr val="accent4">
              <a:lumMod val="20000"/>
              <a:lumOff val="80000"/>
            </a:schemeClr>
          </a:solidFill>
        </p:spPr>
        <p:txBody>
          <a:bodyPr wrap="square">
            <a:spAutoFit/>
          </a:bodyPr>
          <a:lstStyle/>
          <a:p>
            <a:pPr lvl="0" algn="ctr" rtl="1"/>
            <a:r>
              <a:rPr lang="ar-LB" sz="2800" b="1" dirty="0"/>
              <a:t>وكانِت هَيدي أوّل عَجيبي عِمِلا يَسوع بِ قانا الجَليل وبَيّن مَجدو، وآمَنو فيه </a:t>
            </a:r>
            <a:r>
              <a:rPr lang="ar-LB" sz="2800" b="1" dirty="0" err="1"/>
              <a:t>تلاميزو</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Liliane\Desktop\work from home\EB7\اللقاء 9\cover.png"/>
          <p:cNvPicPr>
            <a:picLocks noChangeAspect="1" noChangeArrowheads="1"/>
          </p:cNvPicPr>
          <p:nvPr/>
        </p:nvPicPr>
        <p:blipFill>
          <a:blip r:embed="rId4" cstate="print"/>
          <a:srcRect/>
          <a:stretch>
            <a:fillRect/>
          </a:stretch>
        </p:blipFill>
        <p:spPr bwMode="auto">
          <a:xfrm>
            <a:off x="2037805" y="-6165"/>
            <a:ext cx="5068389" cy="6870330"/>
          </a:xfrm>
          <a:prstGeom prst="rect">
            <a:avLst/>
          </a:prstGeom>
          <a:noFill/>
        </p:spPr>
      </p:pic>
    </p:spTree>
    <p:custDataLst>
      <p:tags r:id="rId1"/>
    </p:custDataLst>
    <p:extLst>
      <p:ext uri="{BB962C8B-B14F-4D97-AF65-F5344CB8AC3E}">
        <p14:creationId xmlns:p14="http://schemas.microsoft.com/office/powerpoint/2010/main" val="3074545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Liliane\Desktop\work from home\EB7\اللقاء 11\New folder\New folder\cross\007-gnpi-097-jesus-cross.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5" name="Rectangle 4"/>
          <p:cNvSpPr/>
          <p:nvPr/>
        </p:nvSpPr>
        <p:spPr>
          <a:xfrm>
            <a:off x="169817" y="5903893"/>
            <a:ext cx="8974183" cy="954107"/>
          </a:xfrm>
          <a:prstGeom prst="rect">
            <a:avLst/>
          </a:prstGeom>
          <a:solidFill>
            <a:schemeClr val="accent4">
              <a:lumMod val="20000"/>
              <a:lumOff val="80000"/>
            </a:schemeClr>
          </a:solidFill>
        </p:spPr>
        <p:txBody>
          <a:bodyPr wrap="square">
            <a:spAutoFit/>
          </a:bodyPr>
          <a:lstStyle/>
          <a:p>
            <a:pPr lvl="0" algn="ctr" rtl="1"/>
            <a:r>
              <a:rPr lang="ar-LB" sz="2800" b="1" dirty="0"/>
              <a:t>وهَونيك حَدّ صَليب يَسوع، كانتْ واقْفي إ</a:t>
            </a:r>
            <a:r>
              <a:rPr lang="ar-SA" sz="2800" b="1" dirty="0"/>
              <a:t>مّ</a:t>
            </a:r>
            <a:r>
              <a:rPr lang="ar-LB" sz="2800" b="1" dirty="0"/>
              <a:t>و</a:t>
            </a:r>
            <a:r>
              <a:rPr lang="ar-SA" sz="2800" b="1" dirty="0"/>
              <a:t>، وَ</a:t>
            </a:r>
            <a:r>
              <a:rPr lang="ar-LB" sz="2800" b="1" dirty="0"/>
              <a:t>إ</a:t>
            </a:r>
            <a:r>
              <a:rPr lang="ar-SA" sz="2800" b="1" dirty="0"/>
              <a:t>خْت</a:t>
            </a:r>
            <a:r>
              <a:rPr lang="ar-LB" sz="2800" b="1" dirty="0"/>
              <a:t>ا</a:t>
            </a:r>
            <a:r>
              <a:rPr lang="ar-SA" sz="2800" b="1" dirty="0"/>
              <a:t> </a:t>
            </a:r>
            <a:r>
              <a:rPr lang="ar-LB" sz="2800" b="1" dirty="0"/>
              <a:t>لَ إِ</a:t>
            </a:r>
            <a:r>
              <a:rPr lang="ar-SA" sz="2800" b="1" dirty="0"/>
              <a:t>مِّ</a:t>
            </a:r>
            <a:r>
              <a:rPr lang="ar-LB" sz="2800" b="1" dirty="0"/>
              <a:t>و</a:t>
            </a:r>
            <a:r>
              <a:rPr lang="ar-SA" sz="2800" b="1" dirty="0"/>
              <a:t> مَرْيَم </a:t>
            </a:r>
            <a:r>
              <a:rPr lang="ar-LB" sz="2800" b="1" dirty="0"/>
              <a:t>مَرتْ</a:t>
            </a:r>
            <a:r>
              <a:rPr lang="ar-SA" sz="2800" b="1" dirty="0"/>
              <a:t> ك</a:t>
            </a:r>
            <a:r>
              <a:rPr lang="ar-LB" sz="2800" b="1" dirty="0"/>
              <a:t>َ</a:t>
            </a:r>
            <a:r>
              <a:rPr lang="ar-SA" sz="2800" b="1" dirty="0"/>
              <a:t>ل</a:t>
            </a:r>
            <a:r>
              <a:rPr lang="ar-LB" sz="2800" b="1" dirty="0"/>
              <a:t>ُ</a:t>
            </a:r>
            <a:r>
              <a:rPr lang="ar-SA" sz="2800" b="1" dirty="0"/>
              <a:t>وب</a:t>
            </a:r>
            <a:r>
              <a:rPr lang="ar-LB" sz="2800" b="1" dirty="0"/>
              <a:t>ّ</a:t>
            </a:r>
            <a:r>
              <a:rPr lang="ar-SA" sz="2800" b="1" dirty="0"/>
              <a:t>ا، وَمَرْيَم </a:t>
            </a:r>
            <a:r>
              <a:rPr lang="ar-SA" sz="2800" b="1" dirty="0" err="1"/>
              <a:t>الْمَجْدَلِي</a:t>
            </a:r>
            <a:r>
              <a:rPr lang="ar-LB" sz="2800" b="1" dirty="0"/>
              <a:t>ي</a:t>
            </a:r>
            <a:r>
              <a:rPr lang="en-US" sz="2800" b="1" dirty="0"/>
              <a:t>.</a:t>
            </a:r>
            <a:endParaRPr lang="ar-LB" sz="2800" dirty="0"/>
          </a:p>
        </p:txBody>
      </p:sp>
      <p:sp>
        <p:nvSpPr>
          <p:cNvPr id="4" name="Oval 3"/>
          <p:cNvSpPr/>
          <p:nvPr/>
        </p:nvSpPr>
        <p:spPr>
          <a:xfrm>
            <a:off x="4010298" y="0"/>
            <a:ext cx="4924696" cy="1724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b="1" dirty="0"/>
              <a:t>مَريَم ويوحَنّا تَحت الصَّليب</a:t>
            </a:r>
          </a:p>
          <a:p>
            <a:pPr algn="ctr" rtl="1"/>
            <a:r>
              <a:rPr lang="ar-LB" sz="2500" b="1" dirty="0"/>
              <a:t>(يوحَنّا 19/ 25- 30)</a:t>
            </a:r>
            <a:endParaRPr lang="en-US" sz="2500" b="1"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Liliane\Desktop\work from home\EB7\اللقاء 11\New folder\New folder\cross\008-gnpi-097-jesus-cross.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Cloud Callout 5"/>
          <p:cNvSpPr/>
          <p:nvPr/>
        </p:nvSpPr>
        <p:spPr>
          <a:xfrm>
            <a:off x="4528727" y="3944983"/>
            <a:ext cx="3609434" cy="1436914"/>
          </a:xfrm>
          <a:prstGeom prst="cloudCallout">
            <a:avLst>
              <a:gd name="adj1" fmla="val -71009"/>
              <a:gd name="adj2" fmla="val 3922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يا مَرا،</a:t>
            </a:r>
          </a:p>
          <a:p>
            <a:pPr algn="ctr" rtl="1"/>
            <a:r>
              <a:rPr lang="ar-LB" sz="3200" dirty="0">
                <a:solidFill>
                  <a:schemeClr val="tx1"/>
                </a:solidFill>
              </a:rPr>
              <a:t> هِادا </a:t>
            </a:r>
            <a:r>
              <a:rPr lang="ar-LB" sz="3200" dirty="0" err="1">
                <a:solidFill>
                  <a:schemeClr val="tx1"/>
                </a:solidFill>
              </a:rPr>
              <a:t>إِبنِك</a:t>
            </a:r>
            <a:r>
              <a:rPr lang="ar-LB" sz="3200" dirty="0">
                <a:solidFill>
                  <a:schemeClr val="tx1"/>
                </a:solidFill>
              </a:rPr>
              <a:t>.</a:t>
            </a:r>
          </a:p>
        </p:txBody>
      </p:sp>
      <p:sp>
        <p:nvSpPr>
          <p:cNvPr id="8" name="TextBox 7"/>
          <p:cNvSpPr txBox="1"/>
          <p:nvPr/>
        </p:nvSpPr>
        <p:spPr>
          <a:xfrm>
            <a:off x="2879677" y="13058"/>
            <a:ext cx="6264321" cy="954107"/>
          </a:xfrm>
          <a:prstGeom prst="rect">
            <a:avLst/>
          </a:prstGeom>
          <a:solidFill>
            <a:schemeClr val="accent4">
              <a:lumMod val="20000"/>
              <a:lumOff val="80000"/>
            </a:schemeClr>
          </a:solidFill>
        </p:spPr>
        <p:txBody>
          <a:bodyPr wrap="square" rtlCol="0">
            <a:spAutoFit/>
          </a:bodyPr>
          <a:lstStyle/>
          <a:p>
            <a:pPr lvl="0" algn="ctr" rtl="1"/>
            <a:r>
              <a:rPr lang="ar-LB" sz="2800" dirty="0"/>
              <a:t>لَمّن </a:t>
            </a:r>
            <a:r>
              <a:rPr lang="ar-SA" sz="2800" dirty="0"/>
              <a:t>يَسُوع</a:t>
            </a:r>
            <a:r>
              <a:rPr lang="ar-LB" sz="2800" dirty="0"/>
              <a:t> شاف</a:t>
            </a:r>
            <a:r>
              <a:rPr lang="ar-SA" sz="2800" dirty="0"/>
              <a:t> </a:t>
            </a:r>
            <a:r>
              <a:rPr lang="ar-LB" sz="2800" dirty="0"/>
              <a:t>إ</a:t>
            </a:r>
            <a:r>
              <a:rPr lang="ar-SA" sz="2800" dirty="0"/>
              <a:t>مّ</a:t>
            </a:r>
            <a:r>
              <a:rPr lang="ar-LB" sz="2800" dirty="0"/>
              <a:t>و</a:t>
            </a:r>
            <a:r>
              <a:rPr lang="ar-SA" sz="2800" dirty="0"/>
              <a:t>، </a:t>
            </a:r>
            <a:r>
              <a:rPr lang="ar-SA" sz="2800" dirty="0" err="1"/>
              <a:t>وَالتِّلْمِي</a:t>
            </a:r>
            <a:r>
              <a:rPr lang="ar-LB" sz="2800" dirty="0"/>
              <a:t>ز</a:t>
            </a:r>
            <a:r>
              <a:rPr lang="ar-SA" sz="2800" dirty="0"/>
              <a:t> </a:t>
            </a:r>
            <a:r>
              <a:rPr lang="ar-LB" sz="2800" dirty="0"/>
              <a:t>الّلي بي</a:t>
            </a:r>
            <a:r>
              <a:rPr lang="ar-SA" sz="2800" dirty="0"/>
              <a:t>حِبُّ</a:t>
            </a:r>
            <a:r>
              <a:rPr lang="ar-LB" sz="2800" dirty="0"/>
              <a:t>و.</a:t>
            </a:r>
            <a:r>
              <a:rPr lang="ar-SA" sz="2800" dirty="0"/>
              <a:t> وَاقِف</a:t>
            </a:r>
            <a:r>
              <a:rPr lang="ar-LB" sz="2800" dirty="0"/>
              <a:t> حَدّا</a:t>
            </a:r>
            <a:r>
              <a:rPr lang="ar-SA" sz="2800" dirty="0"/>
              <a:t>، </a:t>
            </a:r>
            <a:r>
              <a:rPr lang="ar-LB" sz="2800" dirty="0"/>
              <a:t>قَلّا:</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Liliane\Desktop\work from home\EB7\اللقاء 11\New folder\New folder\cross\009-gnpi-097-jesus-cross.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TextBox 7"/>
          <p:cNvSpPr txBox="1"/>
          <p:nvPr/>
        </p:nvSpPr>
        <p:spPr>
          <a:xfrm>
            <a:off x="5049672" y="124780"/>
            <a:ext cx="2769909" cy="523220"/>
          </a:xfrm>
          <a:prstGeom prst="rect">
            <a:avLst/>
          </a:prstGeom>
          <a:solidFill>
            <a:schemeClr val="accent4">
              <a:lumMod val="20000"/>
              <a:lumOff val="80000"/>
            </a:schemeClr>
          </a:solidFill>
        </p:spPr>
        <p:txBody>
          <a:bodyPr wrap="square" rtlCol="0">
            <a:spAutoFit/>
          </a:bodyPr>
          <a:lstStyle/>
          <a:p>
            <a:pPr lvl="0" algn="r" rtl="1"/>
            <a:r>
              <a:rPr lang="ar-LB" sz="2800" dirty="0"/>
              <a:t>وعاد قال </a:t>
            </a:r>
            <a:r>
              <a:rPr lang="ar-LB" sz="2800" dirty="0" err="1"/>
              <a:t>لَلتِّلميز</a:t>
            </a:r>
            <a:r>
              <a:rPr lang="ar-LB" sz="2800" dirty="0"/>
              <a:t>:</a:t>
            </a:r>
            <a:endParaRPr lang="en-US" sz="2800" dirty="0"/>
          </a:p>
        </p:txBody>
      </p:sp>
      <p:sp>
        <p:nvSpPr>
          <p:cNvPr id="5" name="Cloud Callout 4"/>
          <p:cNvSpPr/>
          <p:nvPr/>
        </p:nvSpPr>
        <p:spPr>
          <a:xfrm>
            <a:off x="923378" y="2612571"/>
            <a:ext cx="3609434" cy="1436914"/>
          </a:xfrm>
          <a:prstGeom prst="cloudCallout">
            <a:avLst>
              <a:gd name="adj1" fmla="val -71009"/>
              <a:gd name="adj2" fmla="val 3922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هَيْدي </a:t>
            </a:r>
            <a:r>
              <a:rPr lang="ar-LB" sz="3200" dirty="0" err="1">
                <a:solidFill>
                  <a:schemeClr val="tx1"/>
                </a:solidFill>
              </a:rPr>
              <a:t>إِمَّك</a:t>
            </a:r>
            <a:r>
              <a:rPr lang="ar-LB" sz="3200" dirty="0">
                <a:solidFill>
                  <a:schemeClr val="tx1"/>
                </a:solidFill>
              </a:rPr>
              <a:t>!</a:t>
            </a:r>
          </a:p>
        </p:txBody>
      </p:sp>
      <p:sp>
        <p:nvSpPr>
          <p:cNvPr id="7" name="TextBox 6"/>
          <p:cNvSpPr txBox="1"/>
          <p:nvPr/>
        </p:nvSpPr>
        <p:spPr>
          <a:xfrm>
            <a:off x="655094" y="6211031"/>
            <a:ext cx="7012804" cy="523220"/>
          </a:xfrm>
          <a:prstGeom prst="rect">
            <a:avLst/>
          </a:prstGeom>
          <a:solidFill>
            <a:schemeClr val="accent4">
              <a:lumMod val="20000"/>
              <a:lumOff val="80000"/>
            </a:schemeClr>
          </a:solidFill>
        </p:spPr>
        <p:txBody>
          <a:bodyPr wrap="square" rtlCol="0">
            <a:spAutoFit/>
          </a:bodyPr>
          <a:lstStyle/>
          <a:p>
            <a:pPr lvl="0" algn="r" rtl="1"/>
            <a:r>
              <a:rPr lang="ar-LB" sz="2800" dirty="0"/>
              <a:t>ومِن هاك </a:t>
            </a:r>
            <a:r>
              <a:rPr lang="ar-LB" sz="2800" dirty="0" err="1"/>
              <a:t>السّاعا</a:t>
            </a:r>
            <a:r>
              <a:rPr lang="ar-LB" sz="2800" dirty="0"/>
              <a:t>، أخَدا </a:t>
            </a:r>
            <a:r>
              <a:rPr lang="ar-LB" sz="2800" dirty="0" err="1"/>
              <a:t>التّلميز</a:t>
            </a:r>
            <a:r>
              <a:rPr lang="ar-LB" sz="2800" dirty="0"/>
              <a:t> عَ </a:t>
            </a:r>
            <a:r>
              <a:rPr lang="ar-LB" sz="2800" dirty="0" err="1"/>
              <a:t>بَيتو</a:t>
            </a:r>
            <a:r>
              <a:rPr lang="ar-LB" sz="2800" dirty="0"/>
              <a:t>.</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Liliane\Desktop\work from home\EB7\اللقاء 11\New folder\New folder\cross\010-gnpi-097-jesus-cross.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TextBox 7"/>
          <p:cNvSpPr txBox="1"/>
          <p:nvPr/>
        </p:nvSpPr>
        <p:spPr>
          <a:xfrm>
            <a:off x="0" y="152661"/>
            <a:ext cx="9144000" cy="477054"/>
          </a:xfrm>
          <a:prstGeom prst="rect">
            <a:avLst/>
          </a:prstGeom>
          <a:solidFill>
            <a:schemeClr val="accent4">
              <a:lumMod val="20000"/>
              <a:lumOff val="80000"/>
            </a:schemeClr>
          </a:solidFill>
        </p:spPr>
        <p:txBody>
          <a:bodyPr wrap="square" rtlCol="0">
            <a:spAutoFit/>
          </a:bodyPr>
          <a:lstStyle/>
          <a:p>
            <a:pPr lvl="0" algn="r" rtl="1"/>
            <a:r>
              <a:rPr lang="ar-LB" sz="2500" dirty="0"/>
              <a:t>وبَعد اللّي صار، كان يَسوع </a:t>
            </a:r>
            <a:r>
              <a:rPr lang="ar-LB" sz="2500" dirty="0" err="1"/>
              <a:t>بيعرِف</a:t>
            </a:r>
            <a:r>
              <a:rPr lang="ar-LB" sz="2500" dirty="0"/>
              <a:t> إِنّو هَلّق كِلّ </a:t>
            </a:r>
            <a:r>
              <a:rPr lang="ar-LB" sz="2500" dirty="0" err="1"/>
              <a:t>شي</a:t>
            </a:r>
            <a:r>
              <a:rPr lang="ar-LB" sz="2500" dirty="0"/>
              <a:t> تحَقّق، قال:</a:t>
            </a:r>
            <a:endParaRPr lang="en-US" sz="2500" dirty="0"/>
          </a:p>
        </p:txBody>
      </p:sp>
      <p:sp>
        <p:nvSpPr>
          <p:cNvPr id="5" name="Cloud Callout 4"/>
          <p:cNvSpPr/>
          <p:nvPr/>
        </p:nvSpPr>
        <p:spPr>
          <a:xfrm>
            <a:off x="1537332" y="3487783"/>
            <a:ext cx="3609434" cy="1436914"/>
          </a:xfrm>
          <a:prstGeom prst="cloudCallout">
            <a:avLst>
              <a:gd name="adj1" fmla="val -54723"/>
              <a:gd name="adj2" fmla="val -7077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أَنا عَطْشان!</a:t>
            </a:r>
          </a:p>
        </p:txBody>
      </p:sp>
    </p:spTree>
    <p:custDataLst>
      <p:tags r:id="rId1"/>
    </p:custDataLst>
    <p:extLst>
      <p:ext uri="{BB962C8B-B14F-4D97-AF65-F5344CB8AC3E}">
        <p14:creationId xmlns:p14="http://schemas.microsoft.com/office/powerpoint/2010/main" val="39337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Liliane\Desktop\work from home\EB7\اللقاء 11\New folder\New folder\cross\011-gnpi-097-jesus-cross.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TextBox 6"/>
          <p:cNvSpPr txBox="1"/>
          <p:nvPr/>
        </p:nvSpPr>
        <p:spPr>
          <a:xfrm>
            <a:off x="7027817" y="0"/>
            <a:ext cx="2116183" cy="2677656"/>
          </a:xfrm>
          <a:prstGeom prst="rect">
            <a:avLst/>
          </a:prstGeom>
          <a:solidFill>
            <a:schemeClr val="accent4">
              <a:lumMod val="60000"/>
              <a:lumOff val="40000"/>
            </a:schemeClr>
          </a:solidFill>
        </p:spPr>
        <p:txBody>
          <a:bodyPr wrap="square" rtlCol="0">
            <a:spAutoFit/>
          </a:bodyPr>
          <a:lstStyle/>
          <a:p>
            <a:pPr algn="ctr" rtl="1"/>
            <a:r>
              <a:rPr lang="ar-LB" sz="2800" b="1" dirty="0"/>
              <a:t>وكان في هَونيك وِعي </a:t>
            </a:r>
            <a:r>
              <a:rPr lang="ar-LB" sz="2800" b="1" dirty="0" err="1"/>
              <a:t>مِتلان</a:t>
            </a:r>
            <a:r>
              <a:rPr lang="ar-LB" sz="2800" b="1" dirty="0"/>
              <a:t> </a:t>
            </a:r>
            <a:r>
              <a:rPr lang="ar-SA" sz="2800" b="1" dirty="0"/>
              <a:t>خَل</a:t>
            </a:r>
            <a:r>
              <a:rPr lang="ar-LB" sz="2800" b="1" dirty="0"/>
              <a:t>ّ.</a:t>
            </a:r>
            <a:r>
              <a:rPr lang="ar-SA" sz="2800" b="1" dirty="0"/>
              <a:t> </a:t>
            </a:r>
            <a:r>
              <a:rPr lang="ar-LB" sz="2800" b="1" dirty="0" err="1"/>
              <a:t>جابو</a:t>
            </a:r>
            <a:r>
              <a:rPr lang="ar-LB" sz="2800" b="1" dirty="0"/>
              <a:t> </a:t>
            </a:r>
            <a:r>
              <a:rPr lang="ar-SA" sz="2800" b="1" dirty="0"/>
              <a:t>سْفِنْج</a:t>
            </a:r>
            <a:r>
              <a:rPr lang="ar-LB" sz="2800" b="1" dirty="0"/>
              <a:t>ي غَطُّوا</a:t>
            </a:r>
            <a:r>
              <a:rPr lang="ar-SA" sz="2800" b="1" dirty="0"/>
              <a:t> </a:t>
            </a:r>
            <a:r>
              <a:rPr lang="ar-LB" sz="2800" b="1" dirty="0"/>
              <a:t>بال</a:t>
            </a:r>
            <a:r>
              <a:rPr lang="ar-SA" sz="2800" b="1" dirty="0"/>
              <a:t>خَلّ</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C:\Users\Liliane\Desktop\work from home\EB7\اللقاء 11\New folder\New folder\cross\012-gnpi-097-jesus-cross.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Box 5"/>
          <p:cNvSpPr txBox="1"/>
          <p:nvPr/>
        </p:nvSpPr>
        <p:spPr>
          <a:xfrm>
            <a:off x="7027817" y="0"/>
            <a:ext cx="2116183" cy="2677656"/>
          </a:xfrm>
          <a:prstGeom prst="rect">
            <a:avLst/>
          </a:prstGeom>
          <a:solidFill>
            <a:schemeClr val="accent4">
              <a:lumMod val="60000"/>
              <a:lumOff val="40000"/>
            </a:schemeClr>
          </a:solidFill>
        </p:spPr>
        <p:txBody>
          <a:bodyPr wrap="square" rtlCol="0">
            <a:spAutoFit/>
          </a:bodyPr>
          <a:lstStyle/>
          <a:p>
            <a:pPr algn="ctr" rtl="1"/>
            <a:r>
              <a:rPr lang="ar-SA" sz="2800" b="1" dirty="0"/>
              <a:t>و</a:t>
            </a:r>
            <a:r>
              <a:rPr lang="ar-LB" sz="2800" b="1" dirty="0"/>
              <a:t>رَبَطُوَا عَ راس قَضيب زوفا وقَرَّبُوَا عَ </a:t>
            </a:r>
            <a:r>
              <a:rPr lang="ar-LB" sz="2800" b="1" dirty="0" err="1"/>
              <a:t>تِمّو</a:t>
            </a:r>
            <a:r>
              <a:rPr lang="ar-LB" sz="2800" b="1" dirty="0"/>
              <a:t>. لَمّن يَسوع داق الخَلّ قال:</a:t>
            </a:r>
            <a:endParaRPr lang="en-US" sz="2800" dirty="0"/>
          </a:p>
        </p:txBody>
      </p:sp>
      <p:sp>
        <p:nvSpPr>
          <p:cNvPr id="9" name="Cloud Callout 8"/>
          <p:cNvSpPr/>
          <p:nvPr/>
        </p:nvSpPr>
        <p:spPr>
          <a:xfrm>
            <a:off x="2347229" y="3735978"/>
            <a:ext cx="3609434" cy="1436914"/>
          </a:xfrm>
          <a:prstGeom prst="cloudCallout">
            <a:avLst>
              <a:gd name="adj1" fmla="val 27792"/>
              <a:gd name="adj2" fmla="val -10986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خْلِصنا</a:t>
            </a:r>
          </a:p>
        </p:txBody>
      </p:sp>
      <p:sp>
        <p:nvSpPr>
          <p:cNvPr id="11" name="TextBox 10"/>
          <p:cNvSpPr txBox="1"/>
          <p:nvPr/>
        </p:nvSpPr>
        <p:spPr>
          <a:xfrm>
            <a:off x="2534193" y="6139541"/>
            <a:ext cx="4467497" cy="523220"/>
          </a:xfrm>
          <a:prstGeom prst="rect">
            <a:avLst/>
          </a:prstGeom>
          <a:solidFill>
            <a:schemeClr val="accent4">
              <a:lumMod val="60000"/>
              <a:lumOff val="40000"/>
            </a:schemeClr>
          </a:solidFill>
        </p:spPr>
        <p:txBody>
          <a:bodyPr wrap="square" rtlCol="0">
            <a:spAutoFit/>
          </a:bodyPr>
          <a:lstStyle/>
          <a:p>
            <a:pPr algn="ctr" rtl="1"/>
            <a:r>
              <a:rPr lang="ar-LB" sz="2800" b="1" dirty="0"/>
              <a:t>وحِني راسو وسَلَّم </a:t>
            </a:r>
            <a:r>
              <a:rPr lang="ar-LB" sz="2800" b="1" dirty="0" err="1"/>
              <a:t>روحو</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2486" y="470263"/>
            <a:ext cx="5581925" cy="2795452"/>
          </a:xfrm>
          <a:prstGeom prst="cloudCallout">
            <a:avLst>
              <a:gd name="adj1" fmla="val 68428"/>
              <a:gd name="adj2" fmla="val 763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وهَلَّق رَح نِتحاوَر </a:t>
            </a:r>
            <a:r>
              <a:rPr lang="ar-LB" sz="3200" dirty="0" err="1">
                <a:solidFill>
                  <a:schemeClr val="bg1"/>
                </a:solidFill>
              </a:rPr>
              <a:t>سَوا</a:t>
            </a:r>
            <a:r>
              <a:rPr lang="ar-LB" sz="3200" dirty="0">
                <a:solidFill>
                  <a:schemeClr val="bg1"/>
                </a:solidFill>
              </a:rPr>
              <a:t> تَ شوف </a:t>
            </a:r>
            <a:r>
              <a:rPr lang="ar-LB" sz="3200" dirty="0" err="1">
                <a:solidFill>
                  <a:schemeClr val="bg1"/>
                </a:solidFill>
              </a:rPr>
              <a:t>شو</a:t>
            </a:r>
            <a:r>
              <a:rPr lang="ar-LB" sz="3200" dirty="0">
                <a:solidFill>
                  <a:schemeClr val="bg1"/>
                </a:solidFill>
              </a:rPr>
              <a:t> </a:t>
            </a:r>
            <a:r>
              <a:rPr lang="ar-LB" sz="3200" dirty="0" err="1">
                <a:solidFill>
                  <a:schemeClr val="bg1"/>
                </a:solidFill>
              </a:rPr>
              <a:t>فهِمْتو</a:t>
            </a:r>
            <a:r>
              <a:rPr lang="ar-LB" sz="3200" dirty="0">
                <a:solidFill>
                  <a:schemeClr val="bg1"/>
                </a:solidFill>
              </a:rPr>
              <a:t> مِن </a:t>
            </a:r>
            <a:r>
              <a:rPr lang="ar-LB" sz="3200" dirty="0" err="1">
                <a:solidFill>
                  <a:schemeClr val="bg1"/>
                </a:solidFill>
              </a:rPr>
              <a:t>هَالمَشهَد</a:t>
            </a:r>
            <a:endParaRPr lang="ar-LB" sz="3200" dirty="0">
              <a:solidFill>
                <a:schemeClr val="bg1"/>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8306" name="Picture 2" descr="C:\Users\Liliane\Desktop\work from home\EB7\اللقاء 11\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31316"/>
            <a:ext cx="8910918" cy="5052308"/>
          </a:xfrm>
          <a:prstGeom prst="rect">
            <a:avLst/>
          </a:prstGeom>
          <a:noFill/>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2486" y="470263"/>
            <a:ext cx="5581925" cy="2795452"/>
          </a:xfrm>
          <a:prstGeom prst="cloudCallout">
            <a:avLst>
              <a:gd name="adj1" fmla="val 66882"/>
              <a:gd name="adj2" fmla="val 772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وتَنِفهَم الرّابِط </a:t>
            </a:r>
            <a:r>
              <a:rPr lang="ar-LB" sz="3200" dirty="0" err="1">
                <a:solidFill>
                  <a:schemeClr val="bg1"/>
                </a:solidFill>
              </a:rPr>
              <a:t>مَزبوط</a:t>
            </a:r>
            <a:r>
              <a:rPr lang="ar-LB" sz="3200" dirty="0">
                <a:solidFill>
                  <a:schemeClr val="bg1"/>
                </a:solidFill>
              </a:rPr>
              <a:t> بَين المَشهدَين، خَلّونا نكَمِّل الكَلِمات النّاقصَة </a:t>
            </a:r>
            <a:r>
              <a:rPr lang="ar-LB" sz="3200" dirty="0" err="1">
                <a:solidFill>
                  <a:schemeClr val="bg1"/>
                </a:solidFill>
              </a:rPr>
              <a:t>بِهَالجَدوَل</a:t>
            </a:r>
            <a:endParaRPr lang="ar-LB" sz="3200" dirty="0">
              <a:solidFill>
                <a:schemeClr val="bg1"/>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88867"/>
              </p:ext>
            </p:extLst>
          </p:nvPr>
        </p:nvGraphicFramePr>
        <p:xfrm>
          <a:off x="125502" y="179290"/>
          <a:ext cx="8892989" cy="6515860"/>
        </p:xfrm>
        <a:graphic>
          <a:graphicData uri="http://schemas.openxmlformats.org/drawingml/2006/table">
            <a:tbl>
              <a:tblPr rtl="1"/>
              <a:tblGrid>
                <a:gridCol w="4317048">
                  <a:extLst>
                    <a:ext uri="{9D8B030D-6E8A-4147-A177-3AD203B41FA5}">
                      <a16:colId xmlns:a16="http://schemas.microsoft.com/office/drawing/2014/main" val="20000"/>
                    </a:ext>
                  </a:extLst>
                </a:gridCol>
                <a:gridCol w="4575941">
                  <a:extLst>
                    <a:ext uri="{9D8B030D-6E8A-4147-A177-3AD203B41FA5}">
                      <a16:colId xmlns:a16="http://schemas.microsoft.com/office/drawing/2014/main" val="20001"/>
                    </a:ext>
                  </a:extLst>
                </a:gridCol>
              </a:tblGrid>
              <a:tr h="523181">
                <a:tc>
                  <a:txBody>
                    <a:bodyPr/>
                    <a:lstStyle/>
                    <a:p>
                      <a:pPr algn="r" rtl="1" fontAlgn="t"/>
                      <a:r>
                        <a:rPr lang="ar-LB" sz="1800" dirty="0"/>
                        <a:t>1- ... وكانَتْ................ هُناك</a:t>
                      </a:r>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25- وكانَتْ واقِفَة بِالقُربِ مِن صَليبِ يَسوع </a:t>
                      </a:r>
                      <a:r>
                        <a:rPr lang="ar-LB" sz="1800" b="1"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3181">
                <a:tc>
                  <a:txBody>
                    <a:bodyPr/>
                    <a:lstStyle/>
                    <a:p>
                      <a:pPr algn="r" rtl="1" fontAlgn="t"/>
                      <a:r>
                        <a:rPr lang="ar-LB" sz="1800" dirty="0"/>
                        <a:t>4- قالَ لَها يَسوع: "ما لي وَلَكِ </a:t>
                      </a:r>
                      <a:r>
                        <a:rPr lang="ar-LB" sz="1800" b="1" dirty="0"/>
                        <a:t>يا .....</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26- قالَ لأُمِّه: "</a:t>
                      </a:r>
                      <a:r>
                        <a:rPr lang="ar-LB" sz="1800" b="1" dirty="0"/>
                        <a:t>يا..........</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181">
                <a:tc>
                  <a:txBody>
                    <a:bodyPr/>
                    <a:lstStyle/>
                    <a:p>
                      <a:pPr algn="r" rtl="1" fontAlgn="t"/>
                      <a:r>
                        <a:rPr lang="ar-LB" sz="1800" dirty="0"/>
                        <a:t>4- لَم تَأتِ </a:t>
                      </a:r>
                      <a:r>
                        <a:rPr lang="ar-LB" sz="1800" b="1" dirty="0"/>
                        <a:t>.............</a:t>
                      </a:r>
                      <a:r>
                        <a:rPr lang="ar-LB" sz="1800" dirty="0"/>
                        <a:t> بَعد</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27- وَمِن </a:t>
                      </a:r>
                      <a:r>
                        <a:rPr lang="ar-LB" sz="1800" b="1" dirty="0"/>
                        <a:t>تِلكَ .................</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3181">
                <a:tc>
                  <a:txBody>
                    <a:bodyPr/>
                    <a:lstStyle/>
                    <a:p>
                      <a:pPr algn="r" rtl="1" fontAlgn="t"/>
                      <a:r>
                        <a:rPr lang="ar-LB" sz="1800" dirty="0"/>
                        <a:t>5- فَقالَتْ أُمُّهُ لِلخَدَم: "مَهما يَقُل لَكُم </a:t>
                      </a:r>
                      <a:r>
                        <a:rPr lang="ar-LB" sz="1800" dirty="0" err="1"/>
                        <a:t>فَافعَلوه</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27- أَخَذَها التِّلميذُ إِلى خاصَّتِه</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3181">
                <a:tc>
                  <a:txBody>
                    <a:bodyPr/>
                    <a:lstStyle/>
                    <a:p>
                      <a:pPr algn="r" rtl="1" fontAlgn="t"/>
                      <a:r>
                        <a:rPr lang="ar-LB" sz="1800" dirty="0"/>
                        <a:t>6- وكانَ هُناكَ سِتَّةُ أَجرانٍ مِن حَجَر...</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29- وَكانَ هُناكَ إِناءٌ مَملوءٌ خَلاًّ</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3181">
                <a:tc>
                  <a:txBody>
                    <a:bodyPr/>
                    <a:lstStyle/>
                    <a:p>
                      <a:pPr algn="r" rtl="1" fontAlgn="t"/>
                      <a:r>
                        <a:rPr lang="ar-LB" sz="1800" dirty="0"/>
                        <a:t>7- قالَ يَسوع: ”</a:t>
                      </a:r>
                      <a:r>
                        <a:rPr lang="ar-LB" sz="1800" b="1"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28- قال: ”</a:t>
                      </a:r>
                      <a:r>
                        <a:rPr lang="ar-LB" sz="1800" b="1" dirty="0"/>
                        <a:t>..........................!</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3181">
                <a:tc>
                  <a:txBody>
                    <a:bodyPr/>
                    <a:lstStyle/>
                    <a:p>
                      <a:pPr algn="r" rtl="1" fontAlgn="t"/>
                      <a:r>
                        <a:rPr lang="ar-LB" sz="1800" dirty="0"/>
                        <a:t>7- </a:t>
                      </a:r>
                      <a:r>
                        <a:rPr lang="ar-LB" sz="1800" dirty="0" err="1"/>
                        <a:t>إِمْلأوا</a:t>
                      </a:r>
                      <a:r>
                        <a:rPr lang="ar-LB" sz="1800" dirty="0"/>
                        <a:t>، استقُوا، قَدِّموا</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29- غَمَسوا، وَضَعوها، أدنَوها</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3181">
                <a:tc>
                  <a:txBody>
                    <a:bodyPr/>
                    <a:lstStyle/>
                    <a:p>
                      <a:pPr algn="r" rtl="1" fontAlgn="t"/>
                      <a:r>
                        <a:rPr lang="ar-LB" sz="1800" dirty="0"/>
                        <a:t>9- </a:t>
                      </a:r>
                      <a:r>
                        <a:rPr lang="ar-LB" sz="1800" b="1" dirty="0"/>
                        <a:t>وَذاق الرَّئيسُ الماءَ ..................</a:t>
                      </a:r>
                      <a:r>
                        <a:rPr lang="ar-LB" sz="1800" dirty="0"/>
                        <a:t>قالَ</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30- </a:t>
                      </a:r>
                      <a:r>
                        <a:rPr lang="ar-LB" sz="1800" b="1" dirty="0"/>
                        <a:t>فَلَمّا ذاقَ يَسوعُ ..............</a:t>
                      </a:r>
                      <a:r>
                        <a:rPr lang="ar-LB" sz="1800" dirty="0"/>
                        <a:t>، قال</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3181">
                <a:tc>
                  <a:txBody>
                    <a:bodyPr/>
                    <a:lstStyle/>
                    <a:p>
                      <a:pPr algn="r" rtl="1" fontAlgn="t"/>
                      <a:r>
                        <a:rPr lang="ar-LB" sz="1800" dirty="0"/>
                        <a:t>11- </a:t>
                      </a:r>
                      <a:r>
                        <a:rPr lang="ar-LB" sz="1800" b="1" dirty="0"/>
                        <a:t>تِلكَ كانَتْ أولَى آياتِ يَسوع</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30- "</a:t>
                      </a:r>
                      <a:r>
                        <a:rPr lang="ar-LB" sz="1800" b="1" dirty="0"/>
                        <a:t>لَقَد تَمّ!</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23181">
                <a:tc>
                  <a:txBody>
                    <a:bodyPr/>
                    <a:lstStyle/>
                    <a:p>
                      <a:pPr algn="r" rtl="1" fontAlgn="t"/>
                      <a:r>
                        <a:rPr lang="ar-LB" sz="1800" dirty="0"/>
                        <a:t>12- بَعدَ ذَلِك، نَزَلَ يَسوع...</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30- ثُمّ حَنى يَسوعُ الرّأسَ وَأَسلَمَ الرّوح</a:t>
                      </a:r>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910" y="1081041"/>
            <a:ext cx="5904410" cy="902826"/>
          </a:xfrm>
        </p:spPr>
        <p:txBody>
          <a:bodyPr/>
          <a:lstStyle/>
          <a:p>
            <a:pPr rtl="1"/>
            <a:r>
              <a:rPr lang="ar-LB" dirty="0"/>
              <a:t>اللِّقاءُ الحادِي عَشَر</a:t>
            </a:r>
            <a:endParaRPr lang="en-US" dirty="0"/>
          </a:p>
        </p:txBody>
      </p:sp>
      <p:sp>
        <p:nvSpPr>
          <p:cNvPr id="3" name="Subtitle 2"/>
          <p:cNvSpPr>
            <a:spLocks noGrp="1"/>
          </p:cNvSpPr>
          <p:nvPr>
            <p:ph type="subTitle" idx="1"/>
          </p:nvPr>
        </p:nvSpPr>
        <p:spPr>
          <a:xfrm>
            <a:off x="95672" y="3533268"/>
            <a:ext cx="6521824" cy="2553950"/>
          </a:xfrm>
        </p:spPr>
        <p:txBody>
          <a:bodyPr>
            <a:noAutofit/>
          </a:bodyPr>
          <a:lstStyle/>
          <a:p>
            <a:pPr algn="ctr" rtl="1"/>
            <a:endParaRPr lang="ar-LB" sz="4500" b="1" dirty="0">
              <a:solidFill>
                <a:schemeClr val="accent6">
                  <a:lumMod val="50000"/>
                </a:schemeClr>
              </a:solidFill>
            </a:endParaRPr>
          </a:p>
          <a:p>
            <a:pPr algn="ctr" rtl="1"/>
            <a:r>
              <a:rPr lang="ar-LB" sz="3750" b="1" dirty="0">
                <a:solidFill>
                  <a:schemeClr val="accent6">
                    <a:lumMod val="50000"/>
                  </a:schemeClr>
                </a:solidFill>
              </a:rPr>
              <a:t>وَعِندَ صَليبِ يَسوع </a:t>
            </a:r>
            <a:endParaRPr lang="fr-FR" sz="3750" b="1" dirty="0">
              <a:solidFill>
                <a:schemeClr val="accent6">
                  <a:lumMod val="50000"/>
                </a:schemeClr>
              </a:solidFill>
            </a:endParaRPr>
          </a:p>
          <a:p>
            <a:pPr algn="ctr" rtl="1"/>
            <a:r>
              <a:rPr lang="ar-LB" sz="3750" b="1" dirty="0">
                <a:solidFill>
                  <a:schemeClr val="accent6">
                    <a:lumMod val="50000"/>
                  </a:schemeClr>
                </a:solidFill>
              </a:rPr>
              <a:t>وَقَفَتْ أُمُّه</a:t>
            </a:r>
          </a:p>
        </p:txBody>
      </p:sp>
    </p:spTree>
    <p:custDataLst>
      <p:tags r:id="rId1"/>
    </p:custDataLst>
    <p:extLst>
      <p:ext uri="{BB962C8B-B14F-4D97-AF65-F5344CB8AC3E}">
        <p14:creationId xmlns:p14="http://schemas.microsoft.com/office/powerpoint/2010/main" val="1784660154"/>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4416128"/>
              </p:ext>
            </p:extLst>
          </p:nvPr>
        </p:nvGraphicFramePr>
        <p:xfrm>
          <a:off x="125502" y="179290"/>
          <a:ext cx="8892989" cy="6241540"/>
        </p:xfrm>
        <a:graphic>
          <a:graphicData uri="http://schemas.openxmlformats.org/drawingml/2006/table">
            <a:tbl>
              <a:tblPr rtl="1"/>
              <a:tblGrid>
                <a:gridCol w="4317048">
                  <a:extLst>
                    <a:ext uri="{9D8B030D-6E8A-4147-A177-3AD203B41FA5}">
                      <a16:colId xmlns:a16="http://schemas.microsoft.com/office/drawing/2014/main" val="20000"/>
                    </a:ext>
                  </a:extLst>
                </a:gridCol>
                <a:gridCol w="4575941">
                  <a:extLst>
                    <a:ext uri="{9D8B030D-6E8A-4147-A177-3AD203B41FA5}">
                      <a16:colId xmlns:a16="http://schemas.microsoft.com/office/drawing/2014/main" val="20001"/>
                    </a:ext>
                  </a:extLst>
                </a:gridCol>
              </a:tblGrid>
              <a:tr h="523181">
                <a:tc>
                  <a:txBody>
                    <a:bodyPr/>
                    <a:lstStyle/>
                    <a:p>
                      <a:pPr algn="r" rtl="1" fontAlgn="t"/>
                      <a:r>
                        <a:rPr lang="ar-LB" sz="1800" dirty="0"/>
                        <a:t>1- ... وكانَتْ </a:t>
                      </a:r>
                      <a:r>
                        <a:rPr lang="ar-LB" sz="1800" b="1" dirty="0"/>
                        <a:t>أُمُّ يَسوع</a:t>
                      </a:r>
                      <a:r>
                        <a:rPr lang="ar-LB" sz="1800" dirty="0"/>
                        <a:t> هُناك</a:t>
                      </a:r>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25- وكانَتْ واقِفَة بِالقُربِ مِن صَليبِ يَسوع </a:t>
                      </a:r>
                      <a:r>
                        <a:rPr lang="ar-LB" sz="1800" b="1" dirty="0"/>
                        <a:t>أُمُّه</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3181">
                <a:tc>
                  <a:txBody>
                    <a:bodyPr/>
                    <a:lstStyle/>
                    <a:p>
                      <a:pPr algn="r" rtl="1" fontAlgn="t"/>
                      <a:r>
                        <a:rPr lang="ar-LB" sz="1800" dirty="0"/>
                        <a:t>4- قالَ لَها يَسوع: "ما لي وَلَكِ </a:t>
                      </a:r>
                      <a:r>
                        <a:rPr lang="ar-LB" sz="1800" b="1" dirty="0"/>
                        <a:t>يا امرَأَة</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26- قالَ لأُمِّه: "</a:t>
                      </a:r>
                      <a:r>
                        <a:rPr lang="ar-LB" sz="1800" b="1" dirty="0"/>
                        <a:t>يا امرَأَة</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181">
                <a:tc>
                  <a:txBody>
                    <a:bodyPr/>
                    <a:lstStyle/>
                    <a:p>
                      <a:pPr algn="r" rtl="1" fontAlgn="t"/>
                      <a:r>
                        <a:rPr lang="ar-LB" sz="1800" dirty="0"/>
                        <a:t>4- لَم تَأتِ </a:t>
                      </a:r>
                      <a:r>
                        <a:rPr lang="ar-LB" sz="1800" b="1" dirty="0"/>
                        <a:t>ساعَتي</a:t>
                      </a:r>
                      <a:r>
                        <a:rPr lang="ar-LB" sz="1800" dirty="0"/>
                        <a:t> بَعد</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27- وَمِن </a:t>
                      </a:r>
                      <a:r>
                        <a:rPr lang="ar-LB" sz="1800" b="1" dirty="0"/>
                        <a:t>تِلكَ السَّاعَة</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3181">
                <a:tc>
                  <a:txBody>
                    <a:bodyPr/>
                    <a:lstStyle/>
                    <a:p>
                      <a:pPr algn="r" rtl="1" fontAlgn="t"/>
                      <a:r>
                        <a:rPr lang="ar-LB" sz="1800" dirty="0"/>
                        <a:t>5- فَقالَتْ أُمُّهُ لِلخَدَم: "مَهْما يَقُل لَكُم </a:t>
                      </a:r>
                      <a:r>
                        <a:rPr lang="ar-LB" sz="1800" dirty="0" err="1"/>
                        <a:t>فَافعَلوه</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27- أَخَذَها التِّلميذُ إلى خاصَّتِه</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3181">
                <a:tc>
                  <a:txBody>
                    <a:bodyPr/>
                    <a:lstStyle/>
                    <a:p>
                      <a:pPr algn="r" rtl="1" fontAlgn="t"/>
                      <a:r>
                        <a:rPr lang="ar-LB" sz="1800" dirty="0"/>
                        <a:t>6- وَكانَ هُناكَ سِتَّةُ أَجرانٍ مِن حَجَر...</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29- وَكانَ هُناكَ إِناءٌ مَملوءٌ خَلاًّ</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3181">
                <a:tc>
                  <a:txBody>
                    <a:bodyPr/>
                    <a:lstStyle/>
                    <a:p>
                      <a:pPr algn="r" rtl="1" fontAlgn="t"/>
                      <a:r>
                        <a:rPr lang="ar-LB" sz="1800" dirty="0"/>
                        <a:t>7- قالَ يسوع: "</a:t>
                      </a:r>
                      <a:r>
                        <a:rPr lang="ar-LB" sz="1800" b="1" dirty="0" err="1"/>
                        <a:t>إِملأوا</a:t>
                      </a:r>
                      <a:r>
                        <a:rPr lang="ar-LB" sz="1800" b="1" dirty="0"/>
                        <a:t> الأَجرانَ ماء</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28- قال: "</a:t>
                      </a:r>
                      <a:r>
                        <a:rPr lang="ar-LB" sz="1800" b="1" dirty="0"/>
                        <a:t>أَنا عَطْشان!</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3181">
                <a:tc>
                  <a:txBody>
                    <a:bodyPr/>
                    <a:lstStyle/>
                    <a:p>
                      <a:pPr algn="r" rtl="1" fontAlgn="t"/>
                      <a:r>
                        <a:rPr lang="ar-LB" sz="1800" dirty="0"/>
                        <a:t>7- </a:t>
                      </a:r>
                      <a:r>
                        <a:rPr lang="ar-LB" sz="1800" dirty="0" err="1"/>
                        <a:t>إِملأوا</a:t>
                      </a:r>
                      <a:r>
                        <a:rPr lang="ar-LB" sz="1800" dirty="0"/>
                        <a:t>، استقُوا، قَدِّموا</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29- غمسوا، وَضَعوها، أدنَوها</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3181">
                <a:tc>
                  <a:txBody>
                    <a:bodyPr/>
                    <a:lstStyle/>
                    <a:p>
                      <a:pPr algn="r" rtl="1" fontAlgn="t"/>
                      <a:r>
                        <a:rPr lang="ar-LB" sz="1800" dirty="0"/>
                        <a:t>9- </a:t>
                      </a:r>
                      <a:r>
                        <a:rPr lang="ar-LB" sz="1800" b="1" dirty="0"/>
                        <a:t>وَذاقَ الرَّئيسُ الماءَ الّذي صارَ خَمرًا</a:t>
                      </a:r>
                      <a:r>
                        <a:rPr lang="ar-LB" sz="1800" dirty="0"/>
                        <a:t>... </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30- </a:t>
                      </a:r>
                      <a:r>
                        <a:rPr lang="ar-LB" sz="1800" b="1" dirty="0"/>
                        <a:t>فَلَمّا ذاقَ يَسوعُ الخلَّ</a:t>
                      </a:r>
                      <a:r>
                        <a:rPr lang="ar-LB" sz="1800" dirty="0"/>
                        <a:t>، قالَ</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3181">
                <a:tc>
                  <a:txBody>
                    <a:bodyPr/>
                    <a:lstStyle/>
                    <a:p>
                      <a:pPr algn="r" rtl="1" fontAlgn="t"/>
                      <a:r>
                        <a:rPr lang="ar-LB" sz="1800" dirty="0"/>
                        <a:t>11- </a:t>
                      </a:r>
                      <a:r>
                        <a:rPr lang="ar-LB" sz="1800" b="1" dirty="0"/>
                        <a:t>تِلكَ كانَتْ أولَى آياتِ يَسوع</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30- "</a:t>
                      </a:r>
                      <a:r>
                        <a:rPr lang="ar-LB" sz="1800" b="1" dirty="0"/>
                        <a:t>لَقَد تَمّ!</a:t>
                      </a:r>
                      <a:r>
                        <a:rPr lang="ar-LB" sz="1800" dirty="0"/>
                        <a:t>"</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23181">
                <a:tc>
                  <a:txBody>
                    <a:bodyPr/>
                    <a:lstStyle/>
                    <a:p>
                      <a:pPr algn="r" rtl="1" fontAlgn="t"/>
                      <a:r>
                        <a:rPr lang="ar-LB" sz="1800" dirty="0"/>
                        <a:t>12- بَعدَ ذَلِك، نَزَلَ يَسوع...</a:t>
                      </a:r>
                      <a:br>
                        <a:rPr lang="ar-LB" sz="1800" dirty="0"/>
                      </a:br>
                      <a:endParaRPr lang="ar-LB" sz="1800" dirty="0"/>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rtl="1" fontAlgn="t"/>
                      <a:r>
                        <a:rPr lang="ar-LB" sz="1800" dirty="0"/>
                        <a:t>30- ثمَّ حَنى يَسوعُ الرَّأسَ وَأَسلمَ الرّوح</a:t>
                      </a:r>
                    </a:p>
                  </a:txBody>
                  <a:tcPr marL="37757" marR="37757" marT="37757" marB="3775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548640"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مِن بَعد </a:t>
            </a:r>
            <a:r>
              <a:rPr lang="ar-LB" sz="3200" dirty="0" err="1"/>
              <a:t>هَالحِوار</a:t>
            </a:r>
            <a:r>
              <a:rPr lang="ar-LB" sz="3200" dirty="0"/>
              <a:t> لازِم نِفهَم إِنّو</a:t>
            </a:r>
            <a:endParaRPr lang="en-US" sz="3200"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6464" y="3344091"/>
            <a:ext cx="6730134" cy="351390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1"/>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44261" y="4186413"/>
            <a:ext cx="5116849" cy="2671587"/>
          </a:xfrm>
          <a:prstGeom prst="rect">
            <a:avLst/>
          </a:prstGeom>
        </p:spPr>
      </p:pic>
      <p:sp>
        <p:nvSpPr>
          <p:cNvPr id="2" name="Line Callout 1 1"/>
          <p:cNvSpPr/>
          <p:nvPr/>
        </p:nvSpPr>
        <p:spPr>
          <a:xfrm>
            <a:off x="1542197" y="450377"/>
            <a:ext cx="6496334" cy="3384644"/>
          </a:xfrm>
          <a:prstGeom prst="borderCallout1">
            <a:avLst>
              <a:gd name="adj1" fmla="val 18750"/>
              <a:gd name="adj2" fmla="val -8333"/>
              <a:gd name="adj3" fmla="val 123387"/>
              <a:gd name="adj4" fmla="val 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t>انفَرَد يوحَنّا بذِكرِ مَريَم أُمّ يَسوع عندَ الصّليبِ كَما انفَرَد بذِكر عُرس قانا الجَليل، فبَينَ المَشهَدَين كَلِمات تبَيِّن العَلاقَة:</a:t>
            </a:r>
            <a:endParaRPr lang="en-US" sz="38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Wave 3"/>
          <p:cNvSpPr/>
          <p:nvPr/>
        </p:nvSpPr>
        <p:spPr>
          <a:xfrm>
            <a:off x="896470" y="2850776"/>
            <a:ext cx="6544235" cy="3173506"/>
          </a:xfrm>
          <a:prstGeom prst="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300" dirty="0">
                <a:solidFill>
                  <a:schemeClr val="tx1"/>
                </a:solidFill>
              </a:rPr>
              <a:t>هِيَ السَّاعَةُ الحاسِمَةُ الّتي سَيَنتَصِرُ فيها يَسوعُ على الشَّرّ.</a:t>
            </a:r>
            <a:endParaRPr lang="en-US" sz="3300" dirty="0">
              <a:solidFill>
                <a:schemeClr val="tx1"/>
              </a:solidFill>
            </a:endParaRPr>
          </a:p>
        </p:txBody>
      </p:sp>
      <p:sp>
        <p:nvSpPr>
          <p:cNvPr id="5" name="Notched Right Arrow 4"/>
          <p:cNvSpPr/>
          <p:nvPr/>
        </p:nvSpPr>
        <p:spPr>
          <a:xfrm flipH="1">
            <a:off x="4930588" y="0"/>
            <a:ext cx="3833820" cy="2868706"/>
          </a:xfrm>
          <a:prstGeom prst="notch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t>السّاعَة</a:t>
            </a:r>
            <a:endParaRPr lang="en-US" sz="4000" b="1"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Wave 3"/>
          <p:cNvSpPr/>
          <p:nvPr/>
        </p:nvSpPr>
        <p:spPr>
          <a:xfrm>
            <a:off x="0" y="1631576"/>
            <a:ext cx="9144001" cy="4894730"/>
          </a:xfrm>
          <a:prstGeom prst="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dirty="0">
                <a:solidFill>
                  <a:schemeClr val="tx1"/>
                </a:solidFill>
              </a:rPr>
              <a:t>هَذِهِ العِبارَةُ قالَها يَسوعُ مَرَّتَين: في عُرسِ قانا ولَمّا كانَ على الصّليبِ وَبِها يَعني أنَّ مَريمَ هِيَ حَوّاءُ الجَديدة. لأنَّ في التّقاليدِ الشَّرقيّةِ، وَحدَهُ الزّوجُ يَقولُ لِزَوجَتِهِ: " يا امرَأَة"، لا الأبُ لابنتِه وَلا الابن لأُمّهِ ولا الأَخُ لأُختِهِ، فعندَما يَقولُ يَسوعُ لِمَريَم: "يا امرأة"، فهُوَ يَفعَلُ ذلِكَ لِكَونِهِ "آَدَمَ الجَديد" الّذي يَتَوجَّهُ إِلى "حَوَّاءَ الجَديدَة</a:t>
            </a:r>
            <a:r>
              <a:rPr lang="ar-LB" sz="3600" dirty="0">
                <a:solidFill>
                  <a:schemeClr val="tx1"/>
                </a:solidFill>
              </a:rPr>
              <a:t>".</a:t>
            </a:r>
            <a:endParaRPr lang="en-US" sz="3600" dirty="0">
              <a:solidFill>
                <a:schemeClr val="tx1"/>
              </a:solidFill>
            </a:endParaRPr>
          </a:p>
        </p:txBody>
      </p:sp>
      <p:sp>
        <p:nvSpPr>
          <p:cNvPr id="5" name="Notched Right Arrow 4"/>
          <p:cNvSpPr/>
          <p:nvPr/>
        </p:nvSpPr>
        <p:spPr>
          <a:xfrm flipH="1">
            <a:off x="4446493" y="0"/>
            <a:ext cx="3833820" cy="2617694"/>
          </a:xfrm>
          <a:prstGeom prst="notch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"يا امرَأَة"</a:t>
            </a:r>
            <a:endParaRPr lang="en-US" sz="4000" b="1"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1"/>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7745" y="992606"/>
            <a:ext cx="7855644" cy="5632311"/>
          </a:xfrm>
          <a:prstGeom prst="rect">
            <a:avLst/>
          </a:prstGeom>
        </p:spPr>
        <p:txBody>
          <a:bodyPr wrap="square">
            <a:spAutoFit/>
          </a:bodyPr>
          <a:lstStyle/>
          <a:p>
            <a:pPr lvl="0" algn="ctr" rtl="1"/>
            <a:r>
              <a:rPr lang="ar-LB" sz="4000" dirty="0"/>
              <a:t>في المَشهدَينِ نَرَى مَريَمَ وَهيَ تُساهِمُ في التَّحوُّلِ مِن حالَةٍ إلى حالَة. في عُرسِ قانا تُساهِمُ في إِبقاءِ فَرَحِ العُرسِ بِتَحويلِ الماءِ إلى خَمر، وعلى الجُلجُلةِ تُبَشِّرُ بِفَرَحِ القِيامَة. يَطلُبُ إِلَيها يَسوعُ عَلى الصَّليبِ أن تُساهِمَ في بِناءِ الكَنيسَةِ فَتَكون أُمًّا لِلمُؤمنينَ تَقودُهُم إِلى ابنِها وَإِلى الآب.</a:t>
            </a:r>
            <a:endParaRPr lang="en-US" sz="40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1"/>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5"/>
          <p:cNvSpPr/>
          <p:nvPr/>
        </p:nvSpPr>
        <p:spPr>
          <a:xfrm>
            <a:off x="914400" y="873457"/>
            <a:ext cx="6919415" cy="4421874"/>
          </a:xfrm>
          <a:prstGeom prst="borderCallout1">
            <a:avLst>
              <a:gd name="adj1" fmla="val 18750"/>
              <a:gd name="adj2" fmla="val -8333"/>
              <a:gd name="adj3" fmla="val 123387"/>
              <a:gd name="adj4" fmla="val 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200" dirty="0"/>
              <a:t>إنَّ مَريمَ تَحتَلُّ بِالنِّسبَةِ إلى يَسوع، وَضعًا خاصًّا لا يَحتلُّهُ أيّ عُضوٍ آخَرَ في الكَنيسَة. فَهِي أُمّ، وذَلِكَ بِمَلءِ حُريّتها. وَقَد قَبِلَت أَن تَلِدَ ابنَ اللَّه، مِن أجلِ شَعبِ اللّه. وَهِيَ تُمَثِّلُ كُلّ هَذا الشّعب، وتَحمِلُهُ على قُبولِ الخَلاصِ الّذي يَعرِضُهُ اللَّه عَلَينا". </a:t>
            </a:r>
          </a:p>
          <a:p>
            <a:pPr lvl="0" algn="ctr" rtl="1"/>
            <a:r>
              <a:rPr lang="ar-LB" sz="3200" dirty="0"/>
              <a:t>(رِسالَةُ البابا يوحَنّا بولُس الثّاني، "أمّ الفادي").</a:t>
            </a:r>
            <a:endParaRPr lang="en-US" sz="3200" dirty="0"/>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Users\Liliane\Desktop\work from home\EB7\اللقاء 11\kanis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3755" y="270632"/>
            <a:ext cx="7666504" cy="6587368"/>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Liliane\Desktop\work from home\EB7\اللقاء 11\akra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6544" y="430306"/>
            <a:ext cx="9510543" cy="6427694"/>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653143" y="470264"/>
            <a:ext cx="3514293" cy="1990934"/>
          </a:xfrm>
          <a:prstGeom prst="cloudCallout">
            <a:avLst>
              <a:gd name="adj1" fmla="val 97116"/>
              <a:gd name="adj2" fmla="val 2592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عُصارَة </a:t>
            </a:r>
            <a:r>
              <a:rPr lang="ar-LB" sz="3000" b="1" dirty="0" err="1">
                <a:solidFill>
                  <a:schemeClr val="tx1">
                    <a:lumMod val="85000"/>
                    <a:lumOff val="15000"/>
                  </a:schemeClr>
                </a:solidFill>
              </a:rPr>
              <a:t>هَاللّقاء</a:t>
            </a:r>
            <a:r>
              <a:rPr lang="ar-LB" sz="3000" b="1" dirty="0">
                <a:solidFill>
                  <a:schemeClr val="tx1">
                    <a:lumMod val="85000"/>
                    <a:lumOff val="15000"/>
                  </a:schemeClr>
                </a:solidFill>
              </a:rPr>
              <a:t> </a:t>
            </a:r>
            <a:r>
              <a:rPr lang="ar-LB" sz="3000" b="1" dirty="0" err="1">
                <a:solidFill>
                  <a:schemeClr val="tx1">
                    <a:lumMod val="85000"/>
                    <a:lumOff val="15000"/>
                  </a:schemeClr>
                </a:solidFill>
              </a:rPr>
              <a:t>هِيي</a:t>
            </a:r>
            <a:endParaRPr lang="ar-LB" sz="3000" b="1" dirty="0">
              <a:solidFill>
                <a:schemeClr val="tx1">
                  <a:lumMod val="85000"/>
                  <a:lumOff val="15000"/>
                </a:schemeClr>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1635" y="250500"/>
            <a:ext cx="3102365" cy="1619794"/>
          </a:xfrm>
          <a:prstGeom prst="rect">
            <a:avLst/>
          </a:prstGeom>
        </p:spPr>
      </p:pic>
      <p:pic>
        <p:nvPicPr>
          <p:cNvPr id="28673" name="Picture 1" descr="C:\Users\Liliane\Desktop\work from home\EB7\اللقاء 11\atazaka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01" y="2019803"/>
            <a:ext cx="9079499" cy="4838197"/>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1.png"/>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964463" y="0"/>
            <a:ext cx="5215074" cy="6858000"/>
          </a:xfrm>
        </p:spPr>
      </p:pic>
    </p:spTree>
    <p:custDataLst>
      <p:tags r:id="rId1"/>
    </p:custDataLst>
    <p:extLst>
      <p:ext uri="{BB962C8B-B14F-4D97-AF65-F5344CB8AC3E}">
        <p14:creationId xmlns:p14="http://schemas.microsoft.com/office/powerpoint/2010/main" val="3341974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14471" y="496390"/>
            <a:ext cx="5015129" cy="2416628"/>
          </a:xfrm>
          <a:prstGeom prst="cloudCallout">
            <a:avLst>
              <a:gd name="adj1" fmla="val -30908"/>
              <a:gd name="adj2" fmla="val 104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000" b="1" dirty="0">
                <a:solidFill>
                  <a:schemeClr val="bg1"/>
                </a:solidFill>
              </a:rPr>
              <a:t>ومن</a:t>
            </a:r>
            <a:r>
              <a:rPr lang="ar-LB" sz="4000" b="1" dirty="0">
                <a:solidFill>
                  <a:schemeClr val="bg1"/>
                </a:solidFill>
              </a:rPr>
              <a:t>ِ</a:t>
            </a:r>
            <a:r>
              <a:rPr lang="ar-AE" sz="4000" b="1" dirty="0">
                <a:solidFill>
                  <a:schemeClr val="bg1"/>
                </a:solidFill>
              </a:rPr>
              <a:t>خت</a:t>
            </a:r>
            <a:r>
              <a:rPr lang="ar-LB" sz="4000" b="1" dirty="0">
                <a:solidFill>
                  <a:schemeClr val="bg1"/>
                </a:solidFill>
              </a:rPr>
              <a:t>ُ</a:t>
            </a:r>
            <a:r>
              <a:rPr lang="ar-AE" sz="4000" b="1" dirty="0">
                <a:solidFill>
                  <a:schemeClr val="bg1"/>
                </a:solidFill>
              </a:rPr>
              <a:t>م ل</a:t>
            </a:r>
            <a:r>
              <a:rPr lang="ar-LB" sz="4000" b="1" dirty="0">
                <a:solidFill>
                  <a:schemeClr val="bg1"/>
                </a:solidFill>
              </a:rPr>
              <a:t>ِ</a:t>
            </a:r>
            <a:r>
              <a:rPr lang="ar-AE" sz="4000" b="1" dirty="0">
                <a:solidFill>
                  <a:schemeClr val="bg1"/>
                </a:solidFill>
              </a:rPr>
              <a:t>قا</a:t>
            </a:r>
            <a:r>
              <a:rPr lang="ar-LB" sz="4000" b="1" dirty="0">
                <a:solidFill>
                  <a:schemeClr val="bg1"/>
                </a:solidFill>
              </a:rPr>
              <a:t>ءْ</a:t>
            </a:r>
            <a:r>
              <a:rPr lang="ar-AE" sz="4000" b="1" dirty="0">
                <a:solidFill>
                  <a:schemeClr val="bg1"/>
                </a:solidFill>
              </a:rPr>
              <a:t>نا الي</a:t>
            </a:r>
            <a:r>
              <a:rPr lang="ar-LB" sz="4000" b="1" dirty="0">
                <a:solidFill>
                  <a:schemeClr val="bg1"/>
                </a:solidFill>
              </a:rPr>
              <a:t>َ</a:t>
            </a:r>
            <a:r>
              <a:rPr lang="ar-AE" sz="4000" b="1" dirty="0">
                <a:solidFill>
                  <a:schemeClr val="bg1"/>
                </a:solidFill>
              </a:rPr>
              <a:t>وم ب</a:t>
            </a:r>
            <a:r>
              <a:rPr lang="ar-LB" sz="4000" b="1" dirty="0">
                <a:solidFill>
                  <a:schemeClr val="bg1"/>
                </a:solidFill>
              </a:rPr>
              <a:t>ِهَال</a:t>
            </a:r>
            <a:r>
              <a:rPr lang="ar-AE" sz="4000" b="1" dirty="0">
                <a:solidFill>
                  <a:schemeClr val="bg1"/>
                </a:solidFill>
              </a:rPr>
              <a:t>ص</a:t>
            </a:r>
            <a:r>
              <a:rPr lang="ar-LB" sz="4000" b="1" dirty="0">
                <a:solidFill>
                  <a:schemeClr val="bg1"/>
                </a:solidFill>
              </a:rPr>
              <a:t>َّ</a:t>
            </a:r>
            <a:r>
              <a:rPr lang="ar-AE" sz="4000" b="1" dirty="0">
                <a:solidFill>
                  <a:schemeClr val="bg1"/>
                </a:solidFill>
              </a:rPr>
              <a:t>لاة</a:t>
            </a:r>
            <a:endParaRPr lang="ar-LB" sz="4000" b="1" dirty="0">
              <a:solidFill>
                <a:schemeClr val="bg1"/>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978" y="3722913"/>
            <a:ext cx="6004581" cy="3135087"/>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Liliane\Desktop\work from home\EB7\اللقاء 11\nousall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304" y="4036423"/>
            <a:ext cx="4978797" cy="2599509"/>
          </a:xfrm>
          <a:prstGeom prst="rect">
            <a:avLst/>
          </a:prstGeom>
        </p:spPr>
      </p:pic>
      <p:sp>
        <p:nvSpPr>
          <p:cNvPr id="5" name="Cloud Callout 4"/>
          <p:cNvSpPr/>
          <p:nvPr/>
        </p:nvSpPr>
        <p:spPr>
          <a:xfrm>
            <a:off x="3485519" y="292970"/>
            <a:ext cx="4331477" cy="3197175"/>
          </a:xfrm>
          <a:prstGeom prst="cloudCallout">
            <a:avLst>
              <a:gd name="adj1" fmla="val -12687"/>
              <a:gd name="adj2" fmla="val 900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bg1"/>
                </a:solidFill>
              </a:rPr>
              <a:t>منِلتِقي الأسْبوع القادِم</a:t>
            </a:r>
          </a:p>
        </p:txBody>
      </p:sp>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883203" y="498608"/>
            <a:ext cx="4693651" cy="2991394"/>
          </a:xfrm>
          <a:prstGeom prst="cloudCallout">
            <a:avLst>
              <a:gd name="adj1" fmla="val 72743"/>
              <a:gd name="adj2" fmla="val 6637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سَلام المَسيح أَصدِقائي... </a:t>
            </a:r>
            <a:r>
              <a:rPr lang="ar-LB" sz="3200" dirty="0" err="1">
                <a:solidFill>
                  <a:schemeClr val="bg1"/>
                </a:solidFill>
              </a:rPr>
              <a:t>شو</a:t>
            </a:r>
            <a:r>
              <a:rPr lang="ar-LB" sz="3200" dirty="0">
                <a:solidFill>
                  <a:schemeClr val="bg1"/>
                </a:solidFill>
              </a:rPr>
              <a:t> رَح نَعمِل اليَوم؟</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2105778864"/>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60605634-cartoon-teenagers-talking-with-speech-bubbl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p:spPr>
      </p:pic>
      <p:sp>
        <p:nvSpPr>
          <p:cNvPr id="9" name="Rectangle 8"/>
          <p:cNvSpPr/>
          <p:nvPr/>
        </p:nvSpPr>
        <p:spPr>
          <a:xfrm>
            <a:off x="5826034" y="3158087"/>
            <a:ext cx="2952206" cy="4001095"/>
          </a:xfrm>
          <a:prstGeom prst="rect">
            <a:avLst/>
          </a:prstGeom>
        </p:spPr>
        <p:txBody>
          <a:bodyPr wrap="square">
            <a:spAutoFit/>
          </a:bodyPr>
          <a:lstStyle/>
          <a:p>
            <a:pPr algn="ctr" rtl="1"/>
            <a:r>
              <a:rPr lang="ar-LB" sz="3000" b="1" dirty="0">
                <a:solidFill>
                  <a:srgbClr val="FF0000"/>
                </a:solidFill>
              </a:rPr>
              <a:t>نَحَدِّد </a:t>
            </a:r>
            <a:r>
              <a:rPr lang="ar-LB" sz="3200" dirty="0"/>
              <a:t>دَور الأَشخاصِ بِمَشهَد عُرس قانا وَالصَّلب وعَلاقَة كِلّ واحَد بِالتّاني.</a:t>
            </a:r>
            <a:endParaRPr lang="en-US" sz="3200" dirty="0"/>
          </a:p>
          <a:p>
            <a:pPr rtl="1"/>
            <a:r>
              <a:rPr lang="ar-LB" sz="3200" dirty="0"/>
              <a:t> </a:t>
            </a:r>
            <a:endParaRPr lang="en-US" sz="3200" dirty="0"/>
          </a:p>
          <a:p>
            <a:pPr algn="ctr" rtl="1"/>
            <a:r>
              <a:rPr lang="ar-LB" sz="3000" dirty="0"/>
              <a:t>.</a:t>
            </a:r>
            <a:endParaRPr lang="en-US" sz="3000" dirty="0"/>
          </a:p>
        </p:txBody>
      </p:sp>
      <p:sp>
        <p:nvSpPr>
          <p:cNvPr id="10" name="Rectangle 9"/>
          <p:cNvSpPr/>
          <p:nvPr/>
        </p:nvSpPr>
        <p:spPr>
          <a:xfrm>
            <a:off x="182880" y="3374580"/>
            <a:ext cx="3513909" cy="2831544"/>
          </a:xfrm>
          <a:prstGeom prst="rect">
            <a:avLst/>
          </a:prstGeom>
        </p:spPr>
        <p:txBody>
          <a:bodyPr wrap="square">
            <a:spAutoFit/>
          </a:bodyPr>
          <a:lstStyle/>
          <a:p>
            <a:pPr algn="ctr" rtl="1"/>
            <a:r>
              <a:rPr lang="ar-LB" sz="3000" b="1" dirty="0">
                <a:solidFill>
                  <a:srgbClr val="FF0000"/>
                </a:solidFill>
              </a:rPr>
              <a:t>نِتنَبَّه</a:t>
            </a:r>
            <a:r>
              <a:rPr lang="ar-LB" sz="3000" dirty="0">
                <a:solidFill>
                  <a:schemeClr val="bg1"/>
                </a:solidFill>
              </a:rPr>
              <a:t> </a:t>
            </a:r>
            <a:r>
              <a:rPr lang="ar-LB" sz="3000" dirty="0"/>
              <a:t>إنّو </a:t>
            </a:r>
            <a:r>
              <a:rPr lang="ar-LB" sz="3200" dirty="0"/>
              <a:t>مَريَم </a:t>
            </a:r>
            <a:r>
              <a:rPr lang="ar-LB" sz="3200" dirty="0" err="1"/>
              <a:t>هِيّي</a:t>
            </a:r>
            <a:r>
              <a:rPr lang="ar-LB" sz="3200" dirty="0"/>
              <a:t> أمّنا كِلّنا وإنّو يَسوع بَس دَلّ عَ يوحَنّا وقَلّو: "هَيدي أمّك" دَلّ عَ كِلّ واحَد مِنّا</a:t>
            </a:r>
            <a:r>
              <a:rPr lang="ar-LB" sz="3000" dirty="0"/>
              <a:t> </a:t>
            </a:r>
            <a:endParaRPr lang="en-US" sz="3000" dirty="0"/>
          </a:p>
          <a:p>
            <a:pPr algn="ctr" rtl="1"/>
            <a:endParaRPr lang="en-US" dirty="0"/>
          </a:p>
        </p:txBody>
      </p:sp>
    </p:spTree>
    <p:custDataLst>
      <p:tags r:id="rId1"/>
    </p:custDataLst>
    <p:extLst>
      <p:ext uri="{BB962C8B-B14F-4D97-AF65-F5344CB8AC3E}">
        <p14:creationId xmlns:p14="http://schemas.microsoft.com/office/powerpoint/2010/main" val="4175272817"/>
      </p:ext>
    </p:extLst>
  </p:cSld>
  <p:clrMapOvr>
    <a:masterClrMapping/>
  </p:clrMapOvr>
  <p:transition spd="slow" advTm="569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5896" y="3933056"/>
            <a:ext cx="5184576" cy="2706949"/>
          </a:xfrm>
          <a:prstGeom prst="rect">
            <a:avLst/>
          </a:prstGeom>
        </p:spPr>
      </p:pic>
      <p:sp>
        <p:nvSpPr>
          <p:cNvPr id="6" name="Cloud Callout 5"/>
          <p:cNvSpPr/>
          <p:nvPr/>
        </p:nvSpPr>
        <p:spPr>
          <a:xfrm>
            <a:off x="228600" y="147916"/>
            <a:ext cx="5741894" cy="3705627"/>
          </a:xfrm>
          <a:prstGeom prst="cloudCallout">
            <a:avLst>
              <a:gd name="adj1" fmla="val 68762"/>
              <a:gd name="adj2" fmla="val 588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أَصدقائي!</a:t>
            </a:r>
          </a:p>
          <a:p>
            <a:pPr algn="ctr" rtl="1"/>
            <a:r>
              <a:rPr lang="ar-LB" sz="3200" b="1" dirty="0">
                <a:solidFill>
                  <a:schemeClr val="tx1">
                    <a:lumMod val="85000"/>
                    <a:lumOff val="15000"/>
                  </a:schemeClr>
                </a:solidFill>
              </a:rPr>
              <a:t>بَدّي </a:t>
            </a:r>
            <a:r>
              <a:rPr lang="ar-LB" sz="3200" b="1" dirty="0" err="1">
                <a:solidFill>
                  <a:schemeClr val="tx1">
                    <a:lumMod val="85000"/>
                    <a:lumOff val="15000"/>
                  </a:schemeClr>
                </a:solidFill>
              </a:rPr>
              <a:t>ياكُن</a:t>
            </a:r>
            <a:r>
              <a:rPr lang="ar-LB" sz="3200" b="1" dirty="0">
                <a:solidFill>
                  <a:schemeClr val="tx1">
                    <a:lumMod val="85000"/>
                    <a:lumOff val="15000"/>
                  </a:schemeClr>
                </a:solidFill>
              </a:rPr>
              <a:t> تِتأمَّلوا مْنيح </a:t>
            </a:r>
            <a:r>
              <a:rPr lang="ar-LB" sz="3200" b="1" dirty="0" err="1">
                <a:solidFill>
                  <a:schemeClr val="tx1">
                    <a:lumMod val="85000"/>
                    <a:lumOff val="15000"/>
                  </a:schemeClr>
                </a:solidFill>
              </a:rPr>
              <a:t>هَاللّوحتَين</a:t>
            </a:r>
            <a:r>
              <a:rPr lang="ar-LB" sz="3200" b="1" dirty="0">
                <a:solidFill>
                  <a:schemeClr val="tx1">
                    <a:lumMod val="85000"/>
                    <a:lumOff val="15000"/>
                  </a:schemeClr>
                </a:solidFill>
              </a:rPr>
              <a:t>!</a:t>
            </a:r>
          </a:p>
        </p:txBody>
      </p:sp>
    </p:spTree>
    <p:custDataLst>
      <p:tags r:id="rId1"/>
    </p:custDataLst>
    <p:extLst>
      <p:ext uri="{BB962C8B-B14F-4D97-AF65-F5344CB8AC3E}">
        <p14:creationId xmlns:p14="http://schemas.microsoft.com/office/powerpoint/2010/main" val="62954348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5555.png"/>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22068" y="2142309"/>
            <a:ext cx="5016137" cy="4624250"/>
          </a:xfrm>
        </p:spPr>
      </p:pic>
      <p:sp>
        <p:nvSpPr>
          <p:cNvPr id="4" name="Cloud Callout 3"/>
          <p:cNvSpPr/>
          <p:nvPr/>
        </p:nvSpPr>
        <p:spPr>
          <a:xfrm>
            <a:off x="3122022" y="352697"/>
            <a:ext cx="5225143" cy="3474720"/>
          </a:xfrm>
          <a:prstGeom prst="cloudCallout">
            <a:avLst>
              <a:gd name="adj1" fmla="val 36846"/>
              <a:gd name="adj2" fmla="val 728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err="1">
                <a:solidFill>
                  <a:schemeClr val="tx1"/>
                </a:solidFill>
              </a:rPr>
              <a:t>شو</a:t>
            </a:r>
            <a:r>
              <a:rPr lang="ar-LB" sz="3200" dirty="0">
                <a:solidFill>
                  <a:schemeClr val="tx1"/>
                </a:solidFill>
              </a:rPr>
              <a:t> العَلاقَة بَين  </a:t>
            </a:r>
            <a:r>
              <a:rPr lang="ar-LB" sz="3200" dirty="0" err="1">
                <a:solidFill>
                  <a:schemeClr val="tx1"/>
                </a:solidFill>
              </a:rPr>
              <a:t>هَاللَّوحتَين</a:t>
            </a:r>
            <a:r>
              <a:rPr lang="ar-LB" sz="3200" dirty="0">
                <a:solidFill>
                  <a:schemeClr val="tx1"/>
                </a:solidFill>
              </a:rPr>
              <a:t>؟ </a:t>
            </a:r>
            <a:endParaRPr lang="en-US" sz="3200" dirty="0">
              <a:solidFill>
                <a:schemeClr val="tx1"/>
              </a:solidFill>
            </a:endParaRPr>
          </a:p>
          <a:p>
            <a:pPr algn="ctr" rtl="1"/>
            <a:r>
              <a:rPr lang="ar-LB" sz="3200" dirty="0" err="1">
                <a:solidFill>
                  <a:schemeClr val="tx1"/>
                </a:solidFill>
              </a:rPr>
              <a:t>شو</a:t>
            </a:r>
            <a:r>
              <a:rPr lang="ar-LB" sz="3200" dirty="0">
                <a:solidFill>
                  <a:schemeClr val="tx1"/>
                </a:solidFill>
              </a:rPr>
              <a:t> </a:t>
            </a:r>
            <a:r>
              <a:rPr lang="ar-LB" sz="3200" dirty="0" err="1">
                <a:solidFill>
                  <a:schemeClr val="tx1"/>
                </a:solidFill>
              </a:rPr>
              <a:t>هِيّي</a:t>
            </a:r>
            <a:r>
              <a:rPr lang="ar-LB" sz="3200" dirty="0">
                <a:solidFill>
                  <a:schemeClr val="tx1"/>
                </a:solidFill>
              </a:rPr>
              <a:t> الكِلمِة المُشتركِة بَين الحَدَثَين؟</a:t>
            </a:r>
            <a:endParaRPr lang="ar-LB" sz="3200" b="1" dirty="0">
              <a:solidFill>
                <a:schemeClr val="tx1"/>
              </a:solidFill>
            </a:endParaRPr>
          </a:p>
        </p:txBody>
      </p:sp>
    </p:spTree>
    <p:custDataLst>
      <p:tags r:id="rId1"/>
    </p:custDataLst>
    <p:extLst>
      <p:ext uri="{BB962C8B-B14F-4D97-AF65-F5344CB8AC3E}">
        <p14:creationId xmlns:p14="http://schemas.microsoft.com/office/powerpoint/2010/main" val="40702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60605634-cartoon-teenagers-talking-with-speech-bubbl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p:spPr>
      </p:pic>
      <p:sp>
        <p:nvSpPr>
          <p:cNvPr id="9" name="Rectangle 8"/>
          <p:cNvSpPr/>
          <p:nvPr/>
        </p:nvSpPr>
        <p:spPr>
          <a:xfrm>
            <a:off x="5826034" y="3576099"/>
            <a:ext cx="2952206" cy="2062103"/>
          </a:xfrm>
          <a:prstGeom prst="rect">
            <a:avLst/>
          </a:prstGeom>
        </p:spPr>
        <p:txBody>
          <a:bodyPr wrap="square">
            <a:spAutoFit/>
          </a:bodyPr>
          <a:lstStyle/>
          <a:p>
            <a:pPr algn="ctr" rtl="1"/>
            <a:r>
              <a:rPr lang="ar-LB" sz="3200" b="1" dirty="0"/>
              <a:t>العَلاقَة </a:t>
            </a:r>
          </a:p>
          <a:p>
            <a:pPr algn="ctr" rtl="1"/>
            <a:r>
              <a:rPr lang="ar-LB" sz="3200" b="1" dirty="0"/>
              <a:t>وُجود </a:t>
            </a:r>
          </a:p>
          <a:p>
            <a:pPr algn="ctr" rtl="1"/>
            <a:r>
              <a:rPr lang="ar-LB" sz="3200" b="1" dirty="0"/>
              <a:t>مَريَم بِالمَشهَدَين </a:t>
            </a:r>
            <a:endParaRPr lang="en-US" sz="3200" b="1" dirty="0"/>
          </a:p>
        </p:txBody>
      </p:sp>
      <p:sp>
        <p:nvSpPr>
          <p:cNvPr id="5" name="TextBox 4"/>
          <p:cNvSpPr txBox="1"/>
          <p:nvPr/>
        </p:nvSpPr>
        <p:spPr>
          <a:xfrm>
            <a:off x="452588" y="3623023"/>
            <a:ext cx="2982941" cy="2554545"/>
          </a:xfrm>
          <a:prstGeom prst="rect">
            <a:avLst/>
          </a:prstGeom>
          <a:noFill/>
        </p:spPr>
        <p:txBody>
          <a:bodyPr wrap="square" rtlCol="0">
            <a:spAutoFit/>
          </a:bodyPr>
          <a:lstStyle/>
          <a:p>
            <a:pPr algn="ctr" rtl="1"/>
            <a:r>
              <a:rPr lang="ar-LB" sz="3200" b="1" dirty="0"/>
              <a:t>والكِلمِة المُشتركِة </a:t>
            </a:r>
            <a:r>
              <a:rPr lang="ar-LB" sz="3200" b="1" dirty="0" err="1"/>
              <a:t>هِيّي</a:t>
            </a:r>
            <a:r>
              <a:rPr lang="ar-LB" sz="3200" b="1" dirty="0"/>
              <a:t>:</a:t>
            </a:r>
          </a:p>
          <a:p>
            <a:pPr algn="ctr" rtl="1"/>
            <a:r>
              <a:rPr lang="ar-LB" sz="3200" b="1" dirty="0"/>
              <a:t>يا امرَأة</a:t>
            </a:r>
            <a:endParaRPr lang="ar-LB" sz="3000" b="1" dirty="0"/>
          </a:p>
          <a:p>
            <a:pPr algn="ctr" rtl="1"/>
            <a:endParaRPr lang="ar-LB" sz="3200" dirty="0"/>
          </a:p>
        </p:txBody>
      </p:sp>
    </p:spTree>
    <p:custDataLst>
      <p:tags r:id="rId1"/>
    </p:custDataLst>
    <p:extLst>
      <p:ext uri="{BB962C8B-B14F-4D97-AF65-F5344CB8AC3E}">
        <p14:creationId xmlns:p14="http://schemas.microsoft.com/office/powerpoint/2010/main" val="635292766"/>
      </p:ext>
    </p:extLst>
  </p:cSld>
  <p:clrMapOvr>
    <a:masterClrMapping/>
  </p:clrMapOvr>
  <p:transition spd="slow" advTm="5693">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5">
      <a:dk1>
        <a:sysClr val="windowText" lastClr="000000"/>
      </a:dk1>
      <a:lt1>
        <a:sysClr val="window" lastClr="FFFFFF"/>
      </a:lt1>
      <a:dk2>
        <a:srgbClr val="575F6D"/>
      </a:dk2>
      <a:lt2>
        <a:srgbClr val="862110"/>
      </a:lt2>
      <a:accent1>
        <a:srgbClr val="EA6E59"/>
      </a:accent1>
      <a:accent2>
        <a:srgbClr val="3667C4"/>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1923</TotalTime>
  <Words>1063</Words>
  <Application>Microsoft Office PowerPoint</Application>
  <PresentationFormat>On-screen Show (4:3)</PresentationFormat>
  <Paragraphs>155</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Adobe Arabic</vt:lpstr>
      <vt:lpstr>Arial</vt:lpstr>
      <vt:lpstr>Calibri</vt:lpstr>
      <vt:lpstr>Trebuchet MS</vt:lpstr>
      <vt:lpstr>Wingdings 3</vt:lpstr>
      <vt:lpstr>Facet</vt:lpstr>
      <vt:lpstr>مَركَزُ التَّربِيَّةِ الدّينِيَّة رهبانيّة القلبين الأقدسين </vt:lpstr>
      <vt:lpstr>PowerPoint Presentation</vt:lpstr>
      <vt:lpstr>اللِّقاءُ الحادِي عَشَر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EB7 اللقاء الحادي عشر</dc:title>
  <dc:creator>Michel Haddad</dc:creator>
  <cp:lastModifiedBy>Michel Haddad (Prof)</cp:lastModifiedBy>
  <cp:revision>160</cp:revision>
  <dcterms:created xsi:type="dcterms:W3CDTF">2020-08-25T06:38:39Z</dcterms:created>
  <dcterms:modified xsi:type="dcterms:W3CDTF">2022-04-16T18:59:21Z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2EFB6C96-7B53-4555-858A-299C26BD363C</vt:lpwstr>
  </property>
  <property fmtid="{D5CDD505-2E9C-101B-9397-08002B2CF9AE}" pid="3" name="ArticulatePath">
    <vt:lpwstr>EB7 اللقاء الحادي عشر</vt:lpwstr>
  </property>
</Properties>
</file>