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38"/>
  </p:notesMasterIdLst>
  <p:sldIdLst>
    <p:sldId id="257" r:id="rId2"/>
    <p:sldId id="258" r:id="rId3"/>
    <p:sldId id="331" r:id="rId4"/>
    <p:sldId id="301" r:id="rId5"/>
    <p:sldId id="289" r:id="rId6"/>
    <p:sldId id="259" r:id="rId7"/>
    <p:sldId id="290" r:id="rId8"/>
    <p:sldId id="471" r:id="rId9"/>
    <p:sldId id="492" r:id="rId10"/>
    <p:sldId id="516" r:id="rId11"/>
    <p:sldId id="517" r:id="rId12"/>
    <p:sldId id="494" r:id="rId13"/>
    <p:sldId id="518" r:id="rId14"/>
    <p:sldId id="519" r:id="rId15"/>
    <p:sldId id="520" r:id="rId16"/>
    <p:sldId id="521" r:id="rId17"/>
    <p:sldId id="522" r:id="rId18"/>
    <p:sldId id="523" r:id="rId19"/>
    <p:sldId id="524" r:id="rId20"/>
    <p:sldId id="525" r:id="rId21"/>
    <p:sldId id="507" r:id="rId22"/>
    <p:sldId id="526" r:id="rId23"/>
    <p:sldId id="527" r:id="rId24"/>
    <p:sldId id="510" r:id="rId25"/>
    <p:sldId id="489" r:id="rId26"/>
    <p:sldId id="531" r:id="rId27"/>
    <p:sldId id="490" r:id="rId28"/>
    <p:sldId id="528" r:id="rId29"/>
    <p:sldId id="532" r:id="rId30"/>
    <p:sldId id="533" r:id="rId31"/>
    <p:sldId id="530" r:id="rId32"/>
    <p:sldId id="305" r:id="rId33"/>
    <p:sldId id="491" r:id="rId34"/>
    <p:sldId id="470" r:id="rId35"/>
    <p:sldId id="285" r:id="rId36"/>
    <p:sldId id="283" r:id="rId37"/>
  </p:sldIdLst>
  <p:sldSz cx="9144000" cy="6858000" type="screen4x3"/>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BB7"/>
    <a:srgbClr val="FFCCCC"/>
    <a:srgbClr val="E29292"/>
    <a:srgbClr val="FF99FF"/>
    <a:srgbClr val="FF7C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autoAdjust="0"/>
  </p:normalViewPr>
  <p:slideViewPr>
    <p:cSldViewPr snapToGrid="0">
      <p:cViewPr varScale="1">
        <p:scale>
          <a:sx n="111" d="100"/>
          <a:sy n="111" d="100"/>
        </p:scale>
        <p:origin x="1008" y="102"/>
      </p:cViewPr>
      <p:guideLst>
        <p:guide orient="horz" pos="2160"/>
        <p:guide pos="2880"/>
      </p:guideLst>
    </p:cSldViewPr>
  </p:slideViewPr>
  <p:outlineViewPr>
    <p:cViewPr>
      <p:scale>
        <a:sx n="33" d="100"/>
        <a:sy n="33" d="100"/>
      </p:scale>
      <p:origin x="0" y="6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D2133-FE35-45EC-BB64-BC2F9FEA25E4}" type="datetimeFigureOut">
              <a:rPr lang="en-US" smtClean="0"/>
              <a:pPr/>
              <a:t>16-Apr-22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B8686-D751-41CD-B888-A4163C888232}" type="slidenum">
              <a:rPr lang="en-US" smtClean="0"/>
              <a:pPr/>
              <a:t>‹#›</a:t>
            </a:fld>
            <a:endParaRPr lang="en-US" dirty="0"/>
          </a:p>
        </p:txBody>
      </p:sp>
    </p:spTree>
    <p:extLst>
      <p:ext uri="{BB962C8B-B14F-4D97-AF65-F5344CB8AC3E}">
        <p14:creationId xmlns:p14="http://schemas.microsoft.com/office/powerpoint/2010/main" val="389825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a:t>
            </a:fld>
            <a:endParaRPr lang="en-US" dirty="0"/>
          </a:p>
        </p:txBody>
      </p:sp>
    </p:spTree>
    <p:extLst>
      <p:ext uri="{BB962C8B-B14F-4D97-AF65-F5344CB8AC3E}">
        <p14:creationId xmlns:p14="http://schemas.microsoft.com/office/powerpoint/2010/main" val="150730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10</a:t>
            </a:fld>
            <a:endParaRPr lang="en-US" dirty="0"/>
          </a:p>
        </p:txBody>
      </p:sp>
    </p:spTree>
    <p:extLst>
      <p:ext uri="{BB962C8B-B14F-4D97-AF65-F5344CB8AC3E}">
        <p14:creationId xmlns:p14="http://schemas.microsoft.com/office/powerpoint/2010/main" val="208875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11</a:t>
            </a:fld>
            <a:endParaRPr lang="en-US" dirty="0"/>
          </a:p>
        </p:txBody>
      </p:sp>
    </p:spTree>
    <p:extLst>
      <p:ext uri="{BB962C8B-B14F-4D97-AF65-F5344CB8AC3E}">
        <p14:creationId xmlns:p14="http://schemas.microsoft.com/office/powerpoint/2010/main" val="104452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12</a:t>
            </a:fld>
            <a:endParaRPr lang="en-US" dirty="0"/>
          </a:p>
        </p:txBody>
      </p:sp>
    </p:spTree>
    <p:extLst>
      <p:ext uri="{BB962C8B-B14F-4D97-AF65-F5344CB8AC3E}">
        <p14:creationId xmlns:p14="http://schemas.microsoft.com/office/powerpoint/2010/main" val="97561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13</a:t>
            </a:fld>
            <a:endParaRPr lang="en-US" dirty="0"/>
          </a:p>
        </p:txBody>
      </p:sp>
    </p:spTree>
    <p:extLst>
      <p:ext uri="{BB962C8B-B14F-4D97-AF65-F5344CB8AC3E}">
        <p14:creationId xmlns:p14="http://schemas.microsoft.com/office/powerpoint/2010/main" val="97561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14</a:t>
            </a:fld>
            <a:endParaRPr lang="en-US" dirty="0"/>
          </a:p>
        </p:txBody>
      </p:sp>
    </p:spTree>
    <p:extLst>
      <p:ext uri="{BB962C8B-B14F-4D97-AF65-F5344CB8AC3E}">
        <p14:creationId xmlns:p14="http://schemas.microsoft.com/office/powerpoint/2010/main" val="97561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15</a:t>
            </a:fld>
            <a:endParaRPr lang="en-US" dirty="0"/>
          </a:p>
        </p:txBody>
      </p:sp>
    </p:spTree>
    <p:extLst>
      <p:ext uri="{BB962C8B-B14F-4D97-AF65-F5344CB8AC3E}">
        <p14:creationId xmlns:p14="http://schemas.microsoft.com/office/powerpoint/2010/main" val="97561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16</a:t>
            </a:fld>
            <a:endParaRPr lang="en-US" dirty="0"/>
          </a:p>
        </p:txBody>
      </p:sp>
    </p:spTree>
    <p:extLst>
      <p:ext uri="{BB962C8B-B14F-4D97-AF65-F5344CB8AC3E}">
        <p14:creationId xmlns:p14="http://schemas.microsoft.com/office/powerpoint/2010/main" val="97561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17</a:t>
            </a:fld>
            <a:endParaRPr lang="en-US" dirty="0"/>
          </a:p>
        </p:txBody>
      </p:sp>
    </p:spTree>
    <p:extLst>
      <p:ext uri="{BB962C8B-B14F-4D97-AF65-F5344CB8AC3E}">
        <p14:creationId xmlns:p14="http://schemas.microsoft.com/office/powerpoint/2010/main" val="975610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18</a:t>
            </a:fld>
            <a:endParaRPr lang="en-US" dirty="0"/>
          </a:p>
        </p:txBody>
      </p:sp>
    </p:spTree>
    <p:extLst>
      <p:ext uri="{BB962C8B-B14F-4D97-AF65-F5344CB8AC3E}">
        <p14:creationId xmlns:p14="http://schemas.microsoft.com/office/powerpoint/2010/main" val="97561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19</a:t>
            </a:fld>
            <a:endParaRPr lang="en-US" dirty="0"/>
          </a:p>
        </p:txBody>
      </p:sp>
    </p:spTree>
    <p:extLst>
      <p:ext uri="{BB962C8B-B14F-4D97-AF65-F5344CB8AC3E}">
        <p14:creationId xmlns:p14="http://schemas.microsoft.com/office/powerpoint/2010/main" val="97561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2</a:t>
            </a:fld>
            <a:endParaRPr lang="en-US" dirty="0"/>
          </a:p>
        </p:txBody>
      </p:sp>
    </p:spTree>
    <p:extLst>
      <p:ext uri="{BB962C8B-B14F-4D97-AF65-F5344CB8AC3E}">
        <p14:creationId xmlns:p14="http://schemas.microsoft.com/office/powerpoint/2010/main" val="3236420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20</a:t>
            </a:fld>
            <a:endParaRPr lang="en-US" dirty="0"/>
          </a:p>
        </p:txBody>
      </p:sp>
    </p:spTree>
    <p:extLst>
      <p:ext uri="{BB962C8B-B14F-4D97-AF65-F5344CB8AC3E}">
        <p14:creationId xmlns:p14="http://schemas.microsoft.com/office/powerpoint/2010/main" val="1044521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21</a:t>
            </a:fld>
            <a:endParaRPr lang="en-US" dirty="0"/>
          </a:p>
        </p:txBody>
      </p:sp>
    </p:spTree>
    <p:extLst>
      <p:ext uri="{BB962C8B-B14F-4D97-AF65-F5344CB8AC3E}">
        <p14:creationId xmlns:p14="http://schemas.microsoft.com/office/powerpoint/2010/main" val="3071417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22</a:t>
            </a:fld>
            <a:endParaRPr lang="en-US" dirty="0"/>
          </a:p>
        </p:txBody>
      </p:sp>
    </p:spTree>
    <p:extLst>
      <p:ext uri="{BB962C8B-B14F-4D97-AF65-F5344CB8AC3E}">
        <p14:creationId xmlns:p14="http://schemas.microsoft.com/office/powerpoint/2010/main" val="1788356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23</a:t>
            </a:fld>
            <a:endParaRPr lang="en-US" dirty="0"/>
          </a:p>
        </p:txBody>
      </p:sp>
    </p:spTree>
    <p:extLst>
      <p:ext uri="{BB962C8B-B14F-4D97-AF65-F5344CB8AC3E}">
        <p14:creationId xmlns:p14="http://schemas.microsoft.com/office/powerpoint/2010/main" val="104452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24</a:t>
            </a:fld>
            <a:endParaRPr lang="en-US" dirty="0"/>
          </a:p>
        </p:txBody>
      </p:sp>
    </p:spTree>
    <p:extLst>
      <p:ext uri="{BB962C8B-B14F-4D97-AF65-F5344CB8AC3E}">
        <p14:creationId xmlns:p14="http://schemas.microsoft.com/office/powerpoint/2010/main" val="703945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25</a:t>
            </a:fld>
            <a:endParaRPr lang="en-US" dirty="0"/>
          </a:p>
        </p:txBody>
      </p:sp>
    </p:spTree>
    <p:extLst>
      <p:ext uri="{BB962C8B-B14F-4D97-AF65-F5344CB8AC3E}">
        <p14:creationId xmlns:p14="http://schemas.microsoft.com/office/powerpoint/2010/main" val="1324098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26</a:t>
            </a:fld>
            <a:endParaRPr lang="en-US" dirty="0"/>
          </a:p>
        </p:txBody>
      </p:sp>
    </p:spTree>
    <p:extLst>
      <p:ext uri="{BB962C8B-B14F-4D97-AF65-F5344CB8AC3E}">
        <p14:creationId xmlns:p14="http://schemas.microsoft.com/office/powerpoint/2010/main" val="3957356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27</a:t>
            </a:fld>
            <a:endParaRPr lang="en-US" dirty="0"/>
          </a:p>
        </p:txBody>
      </p:sp>
    </p:spTree>
    <p:extLst>
      <p:ext uri="{BB962C8B-B14F-4D97-AF65-F5344CB8AC3E}">
        <p14:creationId xmlns:p14="http://schemas.microsoft.com/office/powerpoint/2010/main" val="1324098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28</a:t>
            </a:fld>
            <a:endParaRPr lang="en-US" dirty="0"/>
          </a:p>
        </p:txBody>
      </p:sp>
    </p:spTree>
    <p:extLst>
      <p:ext uri="{BB962C8B-B14F-4D97-AF65-F5344CB8AC3E}">
        <p14:creationId xmlns:p14="http://schemas.microsoft.com/office/powerpoint/2010/main" val="1324098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29</a:t>
            </a:fld>
            <a:endParaRPr lang="en-US" dirty="0"/>
          </a:p>
        </p:txBody>
      </p:sp>
    </p:spTree>
    <p:extLst>
      <p:ext uri="{BB962C8B-B14F-4D97-AF65-F5344CB8AC3E}">
        <p14:creationId xmlns:p14="http://schemas.microsoft.com/office/powerpoint/2010/main" val="121778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3</a:t>
            </a:fld>
            <a:endParaRPr lang="en-US" dirty="0"/>
          </a:p>
        </p:txBody>
      </p:sp>
    </p:spTree>
    <p:extLst>
      <p:ext uri="{BB962C8B-B14F-4D97-AF65-F5344CB8AC3E}">
        <p14:creationId xmlns:p14="http://schemas.microsoft.com/office/powerpoint/2010/main" val="2556536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30</a:t>
            </a:fld>
            <a:endParaRPr lang="en-US" dirty="0"/>
          </a:p>
        </p:txBody>
      </p:sp>
    </p:spTree>
    <p:extLst>
      <p:ext uri="{BB962C8B-B14F-4D97-AF65-F5344CB8AC3E}">
        <p14:creationId xmlns:p14="http://schemas.microsoft.com/office/powerpoint/2010/main" val="1641463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31</a:t>
            </a:fld>
            <a:endParaRPr lang="en-US" dirty="0"/>
          </a:p>
        </p:txBody>
      </p:sp>
    </p:spTree>
    <p:extLst>
      <p:ext uri="{BB962C8B-B14F-4D97-AF65-F5344CB8AC3E}">
        <p14:creationId xmlns:p14="http://schemas.microsoft.com/office/powerpoint/2010/main" val="1324098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32</a:t>
            </a:fld>
            <a:endParaRPr lang="en-US" dirty="0"/>
          </a:p>
        </p:txBody>
      </p:sp>
    </p:spTree>
    <p:extLst>
      <p:ext uri="{BB962C8B-B14F-4D97-AF65-F5344CB8AC3E}">
        <p14:creationId xmlns:p14="http://schemas.microsoft.com/office/powerpoint/2010/main" val="2339131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33</a:t>
            </a:fld>
            <a:endParaRPr lang="en-US" dirty="0"/>
          </a:p>
        </p:txBody>
      </p:sp>
    </p:spTree>
    <p:extLst>
      <p:ext uri="{BB962C8B-B14F-4D97-AF65-F5344CB8AC3E}">
        <p14:creationId xmlns:p14="http://schemas.microsoft.com/office/powerpoint/2010/main" val="2339131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34</a:t>
            </a:fld>
            <a:endParaRPr lang="en-US" dirty="0"/>
          </a:p>
        </p:txBody>
      </p:sp>
    </p:spTree>
    <p:extLst>
      <p:ext uri="{BB962C8B-B14F-4D97-AF65-F5344CB8AC3E}">
        <p14:creationId xmlns:p14="http://schemas.microsoft.com/office/powerpoint/2010/main" val="3124100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35</a:t>
            </a:fld>
            <a:endParaRPr lang="en-US" dirty="0"/>
          </a:p>
        </p:txBody>
      </p:sp>
    </p:spTree>
    <p:extLst>
      <p:ext uri="{BB962C8B-B14F-4D97-AF65-F5344CB8AC3E}">
        <p14:creationId xmlns:p14="http://schemas.microsoft.com/office/powerpoint/2010/main" val="3093833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36</a:t>
            </a:fld>
            <a:endParaRPr lang="en-US" dirty="0"/>
          </a:p>
        </p:txBody>
      </p:sp>
    </p:spTree>
    <p:extLst>
      <p:ext uri="{BB962C8B-B14F-4D97-AF65-F5344CB8AC3E}">
        <p14:creationId xmlns:p14="http://schemas.microsoft.com/office/powerpoint/2010/main" val="154626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4</a:t>
            </a:fld>
            <a:endParaRPr lang="en-US" dirty="0"/>
          </a:p>
        </p:txBody>
      </p:sp>
    </p:spTree>
    <p:extLst>
      <p:ext uri="{BB962C8B-B14F-4D97-AF65-F5344CB8AC3E}">
        <p14:creationId xmlns:p14="http://schemas.microsoft.com/office/powerpoint/2010/main" val="20887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5</a:t>
            </a:fld>
            <a:endParaRPr lang="en-US" dirty="0"/>
          </a:p>
        </p:txBody>
      </p:sp>
    </p:spTree>
    <p:extLst>
      <p:ext uri="{BB962C8B-B14F-4D97-AF65-F5344CB8AC3E}">
        <p14:creationId xmlns:p14="http://schemas.microsoft.com/office/powerpoint/2010/main" val="70394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6</a:t>
            </a:fld>
            <a:endParaRPr lang="en-US" dirty="0"/>
          </a:p>
        </p:txBody>
      </p:sp>
    </p:spTree>
    <p:extLst>
      <p:ext uri="{BB962C8B-B14F-4D97-AF65-F5344CB8AC3E}">
        <p14:creationId xmlns:p14="http://schemas.microsoft.com/office/powerpoint/2010/main" val="38720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8686-D751-41CD-B888-A4163C888232}" type="slidenum">
              <a:rPr lang="en-US" smtClean="0"/>
              <a:pPr/>
              <a:t>7</a:t>
            </a:fld>
            <a:endParaRPr lang="en-US" dirty="0"/>
          </a:p>
        </p:txBody>
      </p:sp>
    </p:spTree>
    <p:extLst>
      <p:ext uri="{BB962C8B-B14F-4D97-AF65-F5344CB8AC3E}">
        <p14:creationId xmlns:p14="http://schemas.microsoft.com/office/powerpoint/2010/main" val="104452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8</a:t>
            </a:fld>
            <a:endParaRPr lang="en-US" dirty="0"/>
          </a:p>
        </p:txBody>
      </p:sp>
    </p:spTree>
    <p:extLst>
      <p:ext uri="{BB962C8B-B14F-4D97-AF65-F5344CB8AC3E}">
        <p14:creationId xmlns:p14="http://schemas.microsoft.com/office/powerpoint/2010/main" val="418474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9</a:t>
            </a:fld>
            <a:endParaRPr lang="en-US" dirty="0"/>
          </a:p>
        </p:txBody>
      </p:sp>
    </p:spTree>
    <p:extLst>
      <p:ext uri="{BB962C8B-B14F-4D97-AF65-F5344CB8AC3E}">
        <p14:creationId xmlns:p14="http://schemas.microsoft.com/office/powerpoint/2010/main" val="277410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76839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9037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98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78842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3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30620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00642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14536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7397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54001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65175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72194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88019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88161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43788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16-Apr-22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60134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pPr/>
              <a:t>16-Apr-22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072437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87" y="2172736"/>
            <a:ext cx="8677067" cy="1234727"/>
          </a:xfrm>
        </p:spPr>
        <p:txBody>
          <a:bodyPr/>
          <a:lstStyle/>
          <a:p>
            <a:pPr algn="ctr" rtl="1"/>
            <a:r>
              <a:rPr lang="ar-LB" sz="4800" b="1" dirty="0">
                <a:solidFill>
                  <a:schemeClr val="tx1"/>
                </a:solidFill>
              </a:rPr>
              <a:t>مَركَزُ التَّربِيَّةِ الدّينِيَّة</a:t>
            </a:r>
            <a:br>
              <a:rPr lang="ar-LB" sz="4800" b="1" dirty="0">
                <a:solidFill>
                  <a:schemeClr val="tx1"/>
                </a:solidFill>
              </a:rPr>
            </a:br>
            <a:r>
              <a:rPr lang="ar-LB" sz="4800" b="1" dirty="0">
                <a:solidFill>
                  <a:schemeClr val="tx1"/>
                </a:solidFill>
              </a:rPr>
              <a:t>رهبانيّة القلبين الأقدسين </a:t>
            </a:r>
            <a:endParaRPr lang="en-US" sz="4800" b="1" dirty="0">
              <a:solidFill>
                <a:schemeClr val="tx1"/>
              </a:solidFill>
            </a:endParaRPr>
          </a:p>
        </p:txBody>
      </p:sp>
      <p:sp>
        <p:nvSpPr>
          <p:cNvPr id="3" name="Subtitle 2"/>
          <p:cNvSpPr>
            <a:spLocks noGrp="1"/>
          </p:cNvSpPr>
          <p:nvPr>
            <p:ph type="subTitle" idx="1"/>
          </p:nvPr>
        </p:nvSpPr>
        <p:spPr>
          <a:xfrm>
            <a:off x="567538" y="5186217"/>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dirty="0">
                <a:latin typeface="Adobe Arabic" panose="02040503050201020203" pitchFamily="18" charset="-78"/>
                <a:cs typeface="Adobe Arabic" panose="02040503050201020203" pitchFamily="18" charset="-78"/>
              </a:rPr>
              <a:t>الأساسيَّ السّابِع</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905" y="363070"/>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Liliane\Desktop\work from home\EB7\اللقاء 12\file-20171117-7588-1rai1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2866" y="416291"/>
            <a:ext cx="5411449" cy="6036974"/>
          </a:xfrm>
          <a:prstGeom prst="rect">
            <a:avLst/>
          </a:prstGeom>
          <a:noFill/>
        </p:spPr>
      </p:pic>
      <p:sp>
        <p:nvSpPr>
          <p:cNvPr id="6" name="Cloud Callout 5"/>
          <p:cNvSpPr/>
          <p:nvPr/>
        </p:nvSpPr>
        <p:spPr>
          <a:xfrm>
            <a:off x="274320" y="1109272"/>
            <a:ext cx="3113457" cy="1981699"/>
          </a:xfrm>
          <a:prstGeom prst="cloudCallout">
            <a:avLst>
              <a:gd name="adj1" fmla="val 68245"/>
              <a:gd name="adj2" fmla="val 7043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t>حَقًّا قام!</a:t>
            </a:r>
            <a:endParaRPr lang="en-US" sz="3200" b="1" dirty="0">
              <a:solidFill>
                <a:srgbClr val="FFFF00"/>
              </a:solidFill>
            </a:endParaRPr>
          </a:p>
        </p:txBody>
      </p:sp>
    </p:spTree>
    <p:custDataLst>
      <p:tags r:id="rId1"/>
    </p:custDataLst>
    <p:extLst>
      <p:ext uri="{BB962C8B-B14F-4D97-AF65-F5344CB8AC3E}">
        <p14:creationId xmlns:p14="http://schemas.microsoft.com/office/powerpoint/2010/main" val="120493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8147" y="3284984"/>
            <a:ext cx="5155853" cy="3573016"/>
          </a:xfrm>
          <a:prstGeom prst="rect">
            <a:avLst/>
          </a:prstGeom>
          <a:noFill/>
        </p:spPr>
      </p:pic>
      <p:sp>
        <p:nvSpPr>
          <p:cNvPr id="6" name="Cloud Callout 5"/>
          <p:cNvSpPr/>
          <p:nvPr/>
        </p:nvSpPr>
        <p:spPr>
          <a:xfrm>
            <a:off x="453451" y="449705"/>
            <a:ext cx="5092910" cy="3029084"/>
          </a:xfrm>
          <a:prstGeom prst="cloudCallout">
            <a:avLst>
              <a:gd name="adj1" fmla="val 40024"/>
              <a:gd name="adj2" fmla="val 60123"/>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lumMod val="85000"/>
                    <a:lumOff val="15000"/>
                  </a:schemeClr>
                </a:solidFill>
              </a:rPr>
              <a:t>وهَلَّق سْمَعوا شو بيخَبِّرْنا ها المَشهَد من الكْتاب المقَدَّس عَن قِيامِة يَسوع</a:t>
            </a:r>
          </a:p>
        </p:txBody>
      </p:sp>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liane\Desktop\work from home\EB7\اللقاء 12\New folder\004-gnpi-101-jesus-resurrect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US" dirty="0"/>
          </a:p>
        </p:txBody>
      </p:sp>
      <p:sp>
        <p:nvSpPr>
          <p:cNvPr id="6" name="Oval 5"/>
          <p:cNvSpPr/>
          <p:nvPr/>
        </p:nvSpPr>
        <p:spPr>
          <a:xfrm>
            <a:off x="4611189" y="0"/>
            <a:ext cx="4532811" cy="1606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C00000"/>
                </a:solidFill>
              </a:rPr>
              <a:t>قِيامَة يَسوع</a:t>
            </a:r>
          </a:p>
          <a:p>
            <a:pPr algn="ctr" rtl="1"/>
            <a:r>
              <a:rPr lang="ar-LB" sz="3200" dirty="0">
                <a:solidFill>
                  <a:srgbClr val="C00000"/>
                </a:solidFill>
              </a:rPr>
              <a:t>مر 16 / 1-7</a:t>
            </a:r>
            <a:endParaRPr lang="ar-LB" dirty="0">
              <a:solidFill>
                <a:srgbClr val="C00000"/>
              </a:solidFill>
            </a:endParaRPr>
          </a:p>
        </p:txBody>
      </p:sp>
      <p:sp>
        <p:nvSpPr>
          <p:cNvPr id="9" name="Rectangle 8"/>
          <p:cNvSpPr/>
          <p:nvPr/>
        </p:nvSpPr>
        <p:spPr>
          <a:xfrm>
            <a:off x="0" y="5257513"/>
            <a:ext cx="9144000" cy="954107"/>
          </a:xfrm>
          <a:prstGeom prst="rect">
            <a:avLst/>
          </a:prstGeom>
        </p:spPr>
        <p:txBody>
          <a:bodyPr wrap="square">
            <a:spAutoFit/>
          </a:bodyPr>
          <a:lstStyle/>
          <a:p>
            <a:pPr lvl="0" algn="ctr" rtl="1"/>
            <a:r>
              <a:rPr lang="ar-LB" sz="2800" b="1" dirty="0">
                <a:solidFill>
                  <a:schemeClr val="bg1"/>
                </a:solidFill>
                <a:effectLst>
                  <a:outerShdw blurRad="38100" dist="38100" dir="2700000" algn="tl">
                    <a:srgbClr val="000000">
                      <a:alpha val="43137"/>
                    </a:srgbClr>
                  </a:outerShdw>
                </a:effectLst>
              </a:rPr>
              <a:t>ومَرَق </a:t>
            </a:r>
            <a:r>
              <a:rPr lang="ar-SA" sz="2800" b="1" dirty="0">
                <a:solidFill>
                  <a:schemeClr val="bg1"/>
                </a:solidFill>
                <a:effectLst>
                  <a:outerShdw blurRad="38100" dist="38100" dir="2700000" algn="tl">
                    <a:srgbClr val="000000">
                      <a:alpha val="43137"/>
                    </a:srgbClr>
                  </a:outerShdw>
                </a:effectLst>
              </a:rPr>
              <a:t>السَّبْت، </a:t>
            </a:r>
            <a:r>
              <a:rPr lang="ar-LB" sz="2800" b="1" dirty="0">
                <a:solidFill>
                  <a:schemeClr val="bg1"/>
                </a:solidFill>
                <a:effectLst>
                  <a:outerShdw blurRad="38100" dist="38100" dir="2700000" algn="tl">
                    <a:srgbClr val="000000">
                      <a:alpha val="43137"/>
                    </a:srgbClr>
                  </a:outerShdw>
                </a:effectLst>
              </a:rPr>
              <a:t>قامِت</a:t>
            </a:r>
            <a:r>
              <a:rPr lang="ar-SA" sz="2800" b="1" dirty="0">
                <a:solidFill>
                  <a:schemeClr val="bg1"/>
                </a:solidFill>
                <a:effectLst>
                  <a:outerShdw blurRad="38100" dist="38100" dir="2700000" algn="tl">
                    <a:srgbClr val="000000">
                      <a:alpha val="43137"/>
                    </a:srgbClr>
                  </a:outerShdw>
                </a:effectLst>
              </a:rPr>
              <a:t>ْ مَرْيَم </a:t>
            </a:r>
            <a:r>
              <a:rPr lang="ar-SA" sz="2800" b="1" dirty="0" err="1">
                <a:solidFill>
                  <a:schemeClr val="bg1"/>
                </a:solidFill>
                <a:effectLst>
                  <a:outerShdw blurRad="38100" dist="38100" dir="2700000" algn="tl">
                    <a:srgbClr val="000000">
                      <a:alpha val="43137"/>
                    </a:srgbClr>
                  </a:outerShdw>
                </a:effectLst>
              </a:rPr>
              <a:t>الْمَجْدَلِيّ</a:t>
            </a:r>
            <a:r>
              <a:rPr lang="ar-LB" sz="2800" b="1" dirty="0">
                <a:solidFill>
                  <a:schemeClr val="bg1"/>
                </a:solidFill>
                <a:effectLst>
                  <a:outerShdw blurRad="38100" dist="38100" dir="2700000" algn="tl">
                    <a:srgbClr val="000000">
                      <a:alpha val="43137"/>
                    </a:srgbClr>
                  </a:outerShdw>
                </a:effectLst>
              </a:rPr>
              <a:t>ِي</a:t>
            </a:r>
            <a:r>
              <a:rPr lang="ar-SA" sz="2800" b="1" dirty="0">
                <a:solidFill>
                  <a:schemeClr val="bg1"/>
                </a:solidFill>
                <a:effectLst>
                  <a:outerShdw blurRad="38100" dist="38100" dir="2700000" algn="tl">
                    <a:srgbClr val="000000">
                      <a:alpha val="43137"/>
                    </a:srgbClr>
                  </a:outerShdw>
                </a:effectLst>
              </a:rPr>
              <a:t> وَمَرْيَم</a:t>
            </a:r>
            <a:r>
              <a:rPr lang="ar-LB" sz="2800" b="1" dirty="0">
                <a:solidFill>
                  <a:schemeClr val="bg1"/>
                </a:solidFill>
                <a:effectLst>
                  <a:outerShdw blurRad="38100" dist="38100" dir="2700000" algn="tl">
                    <a:srgbClr val="000000">
                      <a:alpha val="43137"/>
                    </a:srgbClr>
                  </a:outerShdw>
                </a:effectLst>
              </a:rPr>
              <a:t> إِ</a:t>
            </a:r>
            <a:r>
              <a:rPr lang="ar-SA" sz="2800" b="1" dirty="0">
                <a:solidFill>
                  <a:schemeClr val="bg1"/>
                </a:solidFill>
                <a:effectLst>
                  <a:outerShdw blurRad="38100" dist="38100" dir="2700000" algn="tl">
                    <a:srgbClr val="000000">
                      <a:alpha val="43137"/>
                    </a:srgbClr>
                  </a:outerShdw>
                </a:effectLst>
              </a:rPr>
              <a:t>مّ يَعْقُوب وَ</a:t>
            </a:r>
            <a:r>
              <a:rPr lang="ar-LB" sz="2800" b="1" dirty="0">
                <a:solidFill>
                  <a:schemeClr val="bg1"/>
                </a:solidFill>
                <a:effectLst>
                  <a:outerShdw blurRad="38100" dist="38100" dir="2700000" algn="tl">
                    <a:srgbClr val="000000">
                      <a:alpha val="43137"/>
                    </a:srgbClr>
                  </a:outerShdw>
                </a:effectLst>
              </a:rPr>
              <a:t>ص</a:t>
            </a:r>
            <a:r>
              <a:rPr lang="ar-SA" sz="2800" b="1" dirty="0">
                <a:solidFill>
                  <a:schemeClr val="bg1"/>
                </a:solidFill>
                <a:effectLst>
                  <a:outerShdw blurRad="38100" dist="38100" dir="2700000" algn="tl">
                    <a:srgbClr val="000000">
                      <a:alpha val="43137"/>
                    </a:srgbClr>
                  </a:outerShdw>
                </a:effectLst>
              </a:rPr>
              <a:t>الُوم</a:t>
            </a:r>
            <a:r>
              <a:rPr lang="ar-LB" sz="2800" b="1" dirty="0">
                <a:solidFill>
                  <a:schemeClr val="bg1"/>
                </a:solidFill>
                <a:effectLst>
                  <a:outerShdw blurRad="38100" dist="38100" dir="2700000" algn="tl">
                    <a:srgbClr val="000000">
                      <a:alpha val="43137"/>
                    </a:srgbClr>
                  </a:outerShdw>
                </a:effectLst>
              </a:rPr>
              <a:t>ي</a:t>
            </a:r>
            <a:r>
              <a:rPr lang="ar-SA" sz="2800" b="1" dirty="0">
                <a:solidFill>
                  <a:schemeClr val="bg1"/>
                </a:solidFill>
                <a:effectLst>
                  <a:outerShdw blurRad="38100" dist="38100" dir="2700000" algn="tl">
                    <a:srgbClr val="000000">
                      <a:alpha val="43137"/>
                    </a:srgbClr>
                  </a:outerShdw>
                </a:effectLst>
              </a:rPr>
              <a:t>، </a:t>
            </a:r>
            <a:r>
              <a:rPr lang="ar-LB" sz="2800" b="1" dirty="0" err="1">
                <a:solidFill>
                  <a:schemeClr val="bg1"/>
                </a:solidFill>
                <a:effectLst>
                  <a:outerShdw blurRad="38100" dist="38100" dir="2700000" algn="tl">
                    <a:srgbClr val="000000">
                      <a:alpha val="43137"/>
                    </a:srgbClr>
                  </a:outerShdw>
                </a:effectLst>
              </a:rPr>
              <a:t>راحو</a:t>
            </a:r>
            <a:r>
              <a:rPr lang="ar-LB" sz="2800" b="1" dirty="0">
                <a:solidFill>
                  <a:schemeClr val="bg1"/>
                </a:solidFill>
                <a:effectLst>
                  <a:outerShdw blurRad="38100" dist="38100" dir="2700000" algn="tl">
                    <a:srgbClr val="000000">
                      <a:alpha val="43137"/>
                    </a:srgbClr>
                  </a:outerShdw>
                </a:effectLst>
              </a:rPr>
              <a:t> </a:t>
            </a:r>
            <a:r>
              <a:rPr lang="ar-LB" sz="2800" b="1" dirty="0" err="1">
                <a:solidFill>
                  <a:schemeClr val="bg1"/>
                </a:solidFill>
                <a:effectLst>
                  <a:outerShdw blurRad="38100" dist="38100" dir="2700000" algn="tl">
                    <a:srgbClr val="000000">
                      <a:alpha val="43137"/>
                    </a:srgbClr>
                  </a:outerShdw>
                </a:effectLst>
              </a:rPr>
              <a:t>شْتَرو</a:t>
            </a:r>
            <a:r>
              <a:rPr lang="ar-LB" sz="2800" b="1" dirty="0">
                <a:solidFill>
                  <a:schemeClr val="bg1"/>
                </a:solidFill>
                <a:effectLst>
                  <a:outerShdw blurRad="38100" dist="38100" dir="2700000" algn="tl">
                    <a:srgbClr val="000000">
                      <a:alpha val="43137"/>
                    </a:srgbClr>
                  </a:outerShdw>
                </a:effectLst>
              </a:rPr>
              <a:t> حْنوط، تَ يِجو يحَنْطوه.</a:t>
            </a:r>
            <a:endParaRPr lang="en-US" sz="2800" b="1"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liane\Desktop\work from home\EB7\اللقاء 12\New folder\005-gnpi-101-jesus-resurrect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 name="Rectangle 8"/>
          <p:cNvSpPr/>
          <p:nvPr/>
        </p:nvSpPr>
        <p:spPr>
          <a:xfrm>
            <a:off x="7129849" y="0"/>
            <a:ext cx="2014151" cy="3970318"/>
          </a:xfrm>
          <a:prstGeom prst="rect">
            <a:avLst/>
          </a:prstGeom>
        </p:spPr>
        <p:txBody>
          <a:bodyPr wrap="square">
            <a:spAutoFit/>
          </a:bodyPr>
          <a:lstStyle/>
          <a:p>
            <a:pPr lvl="0" algn="ctr" rtl="1"/>
            <a:r>
              <a:rPr lang="ar-LB" sz="2800" b="1" dirty="0" err="1">
                <a:solidFill>
                  <a:schemeClr val="bg1"/>
                </a:solidFill>
                <a:effectLst>
                  <a:outerShdw blurRad="38100" dist="38100" dir="2700000" algn="tl">
                    <a:srgbClr val="000000">
                      <a:alpha val="43137"/>
                    </a:srgbClr>
                  </a:outerShdw>
                </a:effectLst>
              </a:rPr>
              <a:t>وعَبُكرا</a:t>
            </a:r>
            <a:r>
              <a:rPr lang="ar-LB" sz="2800" b="1" dirty="0">
                <a:solidFill>
                  <a:schemeClr val="bg1"/>
                </a:solidFill>
                <a:effectLst>
                  <a:outerShdw blurRad="38100" dist="38100" dir="2700000" algn="tl">
                    <a:srgbClr val="000000">
                      <a:alpha val="43137"/>
                    </a:srgbClr>
                  </a:outerShdw>
                </a:effectLst>
              </a:rPr>
              <a:t> بَكّير، أَوّل يَوم من </a:t>
            </a:r>
            <a:r>
              <a:rPr lang="ar-LB" sz="2800" b="1" dirty="0" err="1">
                <a:solidFill>
                  <a:schemeClr val="bg1"/>
                </a:solidFill>
                <a:effectLst>
                  <a:outerShdw blurRad="38100" dist="38100" dir="2700000" algn="tl">
                    <a:srgbClr val="000000">
                      <a:alpha val="43137"/>
                    </a:srgbClr>
                  </a:outerShdw>
                </a:effectLst>
              </a:rPr>
              <a:t>الجُمعا</a:t>
            </a:r>
            <a:r>
              <a:rPr lang="ar-LB" sz="2800" b="1" dirty="0">
                <a:solidFill>
                  <a:schemeClr val="bg1"/>
                </a:solidFill>
                <a:effectLst>
                  <a:outerShdw blurRad="38100" dist="38100" dir="2700000" algn="tl">
                    <a:srgbClr val="000000">
                      <a:alpha val="43137"/>
                    </a:srgbClr>
                  </a:outerShdw>
                </a:effectLst>
              </a:rPr>
              <a:t>، </a:t>
            </a:r>
            <a:r>
              <a:rPr lang="ar-LB" sz="2800" b="1" dirty="0" err="1">
                <a:solidFill>
                  <a:schemeClr val="bg1"/>
                </a:solidFill>
                <a:effectLst>
                  <a:outerShdw blurRad="38100" dist="38100" dir="2700000" algn="tl">
                    <a:srgbClr val="000000">
                      <a:alpha val="43137"/>
                    </a:srgbClr>
                  </a:outerShdw>
                </a:effectLst>
              </a:rPr>
              <a:t>إِجو</a:t>
            </a:r>
            <a:r>
              <a:rPr lang="ar-LB" sz="2800" b="1" dirty="0">
                <a:solidFill>
                  <a:schemeClr val="bg1"/>
                </a:solidFill>
                <a:effectLst>
                  <a:outerShdw blurRad="38100" dist="38100" dir="2700000" algn="tl">
                    <a:srgbClr val="000000">
                      <a:alpha val="43137"/>
                    </a:srgbClr>
                  </a:outerShdw>
                </a:effectLst>
              </a:rPr>
              <a:t> عَ القَبر مَع طْلوع الشَّمس، وعَمّ يقولو بَين بَعضُن:</a:t>
            </a:r>
            <a:endParaRPr lang="en-US" sz="2800" b="1" dirty="0">
              <a:solidFill>
                <a:schemeClr val="bg1"/>
              </a:solidFill>
              <a:effectLst>
                <a:outerShdw blurRad="38100" dist="38100" dir="2700000" algn="tl">
                  <a:srgbClr val="000000">
                    <a:alpha val="43137"/>
                  </a:srgbClr>
                </a:outerShdw>
              </a:effectLst>
            </a:endParaRPr>
          </a:p>
        </p:txBody>
      </p:sp>
      <p:sp>
        <p:nvSpPr>
          <p:cNvPr id="7" name="Cloud Callout 6"/>
          <p:cNvSpPr/>
          <p:nvPr/>
        </p:nvSpPr>
        <p:spPr>
          <a:xfrm>
            <a:off x="1873770" y="1948721"/>
            <a:ext cx="3672591" cy="2683239"/>
          </a:xfrm>
          <a:prstGeom prst="cloudCallout">
            <a:avLst>
              <a:gd name="adj1" fmla="val 73586"/>
              <a:gd name="adj2" fmla="val -10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000" b="1" dirty="0">
              <a:solidFill>
                <a:schemeClr val="tx1"/>
              </a:solidFill>
            </a:endParaRPr>
          </a:p>
          <a:p>
            <a:pPr algn="ctr" rtl="1"/>
            <a:r>
              <a:rPr lang="ar-LB" sz="3000" b="1" dirty="0">
                <a:solidFill>
                  <a:schemeClr val="tx1"/>
                </a:solidFill>
              </a:rPr>
              <a:t>مين بَدّو </a:t>
            </a:r>
            <a:r>
              <a:rPr lang="ar-SA" sz="3000" b="1" dirty="0">
                <a:solidFill>
                  <a:schemeClr val="tx1"/>
                </a:solidFill>
              </a:rPr>
              <a:t>ي</a:t>
            </a:r>
            <a:r>
              <a:rPr lang="ar-LB" sz="3000" b="1" dirty="0">
                <a:solidFill>
                  <a:schemeClr val="tx1"/>
                </a:solidFill>
              </a:rPr>
              <a:t>دَ</a:t>
            </a:r>
            <a:r>
              <a:rPr lang="ar-SA" sz="3000" b="1" dirty="0">
                <a:solidFill>
                  <a:schemeClr val="tx1"/>
                </a:solidFill>
              </a:rPr>
              <a:t>حْرِجلَنَا الْحَجَر</a:t>
            </a:r>
            <a:r>
              <a:rPr lang="ar-LB" sz="3000" b="1" dirty="0">
                <a:solidFill>
                  <a:schemeClr val="tx1"/>
                </a:solidFill>
              </a:rPr>
              <a:t> </a:t>
            </a:r>
            <a:r>
              <a:rPr lang="ar-SA" sz="3000" b="1" dirty="0">
                <a:solidFill>
                  <a:schemeClr val="tx1"/>
                </a:solidFill>
              </a:rPr>
              <a:t>عَنْ بَاب الْقَب</a:t>
            </a:r>
            <a:r>
              <a:rPr lang="ar-LB" sz="3000" b="1" dirty="0">
                <a:solidFill>
                  <a:schemeClr val="tx1"/>
                </a:solidFill>
              </a:rPr>
              <a:t>ر</a:t>
            </a:r>
            <a:r>
              <a:rPr lang="ar-SA" sz="3000" b="1" dirty="0">
                <a:solidFill>
                  <a:schemeClr val="tx1"/>
                </a:solidFill>
              </a:rPr>
              <a:t>؟</a:t>
            </a:r>
            <a:br>
              <a:rPr lang="en-US" sz="3000" dirty="0"/>
            </a:br>
            <a:endParaRPr lang="en-US" sz="3000"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iliane\Desktop\work from home\EB7\اللقاء 12\New folder\006-gnpi-101-jesus-resurrect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 name="Oval 3"/>
          <p:cNvSpPr/>
          <p:nvPr/>
        </p:nvSpPr>
        <p:spPr>
          <a:xfrm>
            <a:off x="3920149" y="0"/>
            <a:ext cx="3349783" cy="1711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400" b="1" dirty="0">
                <a:solidFill>
                  <a:prstClr val="black"/>
                </a:solidFill>
              </a:rPr>
              <a:t>ولَمّأ تطَلّعو شافو الحَجَر مْدَحرَج، وكان كبير كتير. </a:t>
            </a:r>
            <a:endParaRPr lang="en-US" sz="2400" b="1" dirty="0">
              <a:solidFill>
                <a:prstClr val="black"/>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iliane\Desktop\work from home\EB7\اللقاء 12\New folder\008-gnpi-101-jesus-resurrect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 name="Rectangle 8"/>
          <p:cNvSpPr/>
          <p:nvPr/>
        </p:nvSpPr>
        <p:spPr>
          <a:xfrm>
            <a:off x="359764" y="1349115"/>
            <a:ext cx="4721902" cy="1384995"/>
          </a:xfrm>
          <a:prstGeom prst="rect">
            <a:avLst/>
          </a:prstGeom>
        </p:spPr>
        <p:txBody>
          <a:bodyPr wrap="square">
            <a:spAutoFit/>
          </a:bodyPr>
          <a:lstStyle/>
          <a:p>
            <a:pPr lvl="0" algn="ctr" rtl="1"/>
            <a:r>
              <a:rPr lang="en-US" sz="2800" b="1" dirty="0"/>
              <a:t> </a:t>
            </a:r>
            <a:r>
              <a:rPr lang="ar-LB" sz="2800" b="1" dirty="0"/>
              <a:t>فاتو عَ القَبر </a:t>
            </a:r>
            <a:r>
              <a:rPr lang="ar-LB" sz="2800" b="1" dirty="0" err="1"/>
              <a:t>شافو</a:t>
            </a:r>
            <a:r>
              <a:rPr lang="ar-LB" sz="2800" b="1" dirty="0"/>
              <a:t> شَبّ قاعِد مَيلِة اليَمين، </a:t>
            </a:r>
          </a:p>
          <a:p>
            <a:pPr lvl="0" algn="ctr" rtl="1"/>
            <a:r>
              <a:rPr lang="ar-SA" sz="2800" b="1" dirty="0"/>
              <a:t>لابِس </a:t>
            </a:r>
            <a:r>
              <a:rPr lang="ar-LB" sz="2800" b="1" dirty="0"/>
              <a:t>توب أبيَض،  فخافوا.</a:t>
            </a:r>
            <a:endParaRPr lang="en-US" sz="2800" b="1"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Liliane\Desktop\work from home\EB7\اللقاء 12\New folder\009-gnpi-101-jesus-resurrection.jpg"/>
          <p:cNvPicPr>
            <a:picLocks noChangeAspect="1" noChangeArrowheads="1"/>
          </p:cNvPicPr>
          <p:nvPr/>
        </p:nvPicPr>
        <p:blipFill>
          <a:blip r:embed="rId4" cstate="print"/>
          <a:srcRect/>
          <a:stretch>
            <a:fillRect/>
          </a:stretch>
        </p:blipFill>
        <p:spPr bwMode="auto">
          <a:xfrm>
            <a:off x="0" y="0"/>
            <a:ext cx="9144000" cy="6858001"/>
          </a:xfrm>
          <a:prstGeom prst="rect">
            <a:avLst/>
          </a:prstGeom>
          <a:noFill/>
        </p:spPr>
      </p:pic>
      <p:sp>
        <p:nvSpPr>
          <p:cNvPr id="9" name="Rectangle 8"/>
          <p:cNvSpPr/>
          <p:nvPr/>
        </p:nvSpPr>
        <p:spPr>
          <a:xfrm>
            <a:off x="3687581" y="89940"/>
            <a:ext cx="3117954" cy="954107"/>
          </a:xfrm>
          <a:prstGeom prst="rect">
            <a:avLst/>
          </a:prstGeom>
        </p:spPr>
        <p:txBody>
          <a:bodyPr wrap="square">
            <a:spAutoFit/>
          </a:bodyPr>
          <a:lstStyle/>
          <a:p>
            <a:pPr lvl="0" algn="ctr" rtl="1"/>
            <a:r>
              <a:rPr lang="ar-LB" sz="2800" b="1" dirty="0"/>
              <a:t>قَلُّن الشّبّ: </a:t>
            </a:r>
            <a:br>
              <a:rPr lang="en-US" sz="2800" dirty="0"/>
            </a:br>
            <a:endParaRPr lang="en-US" sz="2800" b="1" dirty="0"/>
          </a:p>
        </p:txBody>
      </p:sp>
      <p:sp>
        <p:nvSpPr>
          <p:cNvPr id="7" name="Cloud Callout 6"/>
          <p:cNvSpPr/>
          <p:nvPr/>
        </p:nvSpPr>
        <p:spPr>
          <a:xfrm>
            <a:off x="-1" y="3028013"/>
            <a:ext cx="3801291" cy="3307473"/>
          </a:xfrm>
          <a:prstGeom prst="cloudCallout">
            <a:avLst>
              <a:gd name="adj1" fmla="val 78500"/>
              <a:gd name="adj2" fmla="val -5643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1"/>
                </a:solidFill>
              </a:rPr>
              <a:t>ما </a:t>
            </a:r>
            <a:r>
              <a:rPr lang="ar-LB" sz="2800" b="1" dirty="0" err="1">
                <a:solidFill>
                  <a:schemeClr val="tx1"/>
                </a:solidFill>
              </a:rPr>
              <a:t>تخافو</a:t>
            </a:r>
            <a:r>
              <a:rPr lang="ar-LB" sz="2800" b="1" dirty="0">
                <a:solidFill>
                  <a:schemeClr val="tx1"/>
                </a:solidFill>
              </a:rPr>
              <a:t>، </a:t>
            </a:r>
            <a:r>
              <a:rPr lang="ar-LB" sz="2800" b="1" dirty="0" err="1">
                <a:solidFill>
                  <a:schemeClr val="tx1"/>
                </a:solidFill>
              </a:rPr>
              <a:t>إِنتو</a:t>
            </a:r>
            <a:r>
              <a:rPr lang="ar-LB" sz="2800" b="1" dirty="0">
                <a:solidFill>
                  <a:schemeClr val="tx1"/>
                </a:solidFill>
              </a:rPr>
              <a:t> عَمّ </a:t>
            </a:r>
            <a:r>
              <a:rPr lang="ar-LB" sz="2800" b="1" dirty="0" err="1">
                <a:solidFill>
                  <a:schemeClr val="tx1"/>
                </a:solidFill>
              </a:rPr>
              <a:t>تفَتشو</a:t>
            </a:r>
            <a:r>
              <a:rPr lang="ar-LB" sz="2800" b="1" dirty="0">
                <a:solidFill>
                  <a:schemeClr val="tx1"/>
                </a:solidFill>
              </a:rPr>
              <a:t> عَن يَسوع النّاصريّ المَصلوب</a:t>
            </a:r>
            <a:endParaRPr lang="en-US" sz="2800" b="1" dirty="0">
              <a:solidFill>
                <a:schemeClr val="tx1"/>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iliane\Desktop\work from home\EB7\اللقاء 12\New folder\010-gnpi-101-jesus-resurrect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7" name="Cloud Callout 6"/>
          <p:cNvSpPr/>
          <p:nvPr/>
        </p:nvSpPr>
        <p:spPr>
          <a:xfrm>
            <a:off x="0" y="254833"/>
            <a:ext cx="3432748" cy="2932718"/>
          </a:xfrm>
          <a:prstGeom prst="cloudCallout">
            <a:avLst>
              <a:gd name="adj1" fmla="val 105227"/>
              <a:gd name="adj2" fmla="val -1145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1"/>
                </a:solidFill>
              </a:rPr>
              <a:t>يَسوع مِش هون، قام.</a:t>
            </a:r>
          </a:p>
          <a:p>
            <a:pPr algn="ctr" rtl="1"/>
            <a:r>
              <a:rPr lang="ar-LB" sz="2800" b="1" dirty="0">
                <a:solidFill>
                  <a:schemeClr val="tx1"/>
                </a:solidFill>
              </a:rPr>
              <a:t>وهادا المَطرَح اللّي </a:t>
            </a:r>
            <a:r>
              <a:rPr lang="ar-LB" sz="2800" b="1" dirty="0" err="1">
                <a:solidFill>
                  <a:schemeClr val="tx1"/>
                </a:solidFill>
              </a:rPr>
              <a:t>كانو</a:t>
            </a:r>
            <a:r>
              <a:rPr lang="ar-LB" sz="2800" b="1" dirty="0">
                <a:solidFill>
                  <a:schemeClr val="tx1"/>
                </a:solidFill>
              </a:rPr>
              <a:t> </a:t>
            </a:r>
            <a:r>
              <a:rPr lang="ar-LB" sz="2800" b="1" dirty="0" err="1">
                <a:solidFill>
                  <a:schemeClr val="tx1"/>
                </a:solidFill>
              </a:rPr>
              <a:t>حاطّينو</a:t>
            </a:r>
            <a:r>
              <a:rPr lang="ar-LB" sz="2800" b="1" dirty="0">
                <a:solidFill>
                  <a:schemeClr val="tx1"/>
                </a:solidFill>
              </a:rPr>
              <a:t> فيه.</a:t>
            </a:r>
            <a:endParaRPr lang="en-US" sz="2800" b="1" dirty="0">
              <a:solidFill>
                <a:schemeClr val="tx1"/>
              </a:solidFill>
            </a:endParaRP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iliane\Desktop\work from home\EB7\اللقاء 12\New folder\008-gnpi-101-jesus-resurrect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7" name="Cloud Callout 6"/>
          <p:cNvSpPr/>
          <p:nvPr/>
        </p:nvSpPr>
        <p:spPr>
          <a:xfrm>
            <a:off x="-1" y="2188565"/>
            <a:ext cx="3801291" cy="4146922"/>
          </a:xfrm>
          <a:prstGeom prst="cloudCallout">
            <a:avLst>
              <a:gd name="adj1" fmla="val 78500"/>
              <a:gd name="adj2" fmla="val -5643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solidFill>
                  <a:schemeClr val="tx1"/>
                </a:solidFill>
              </a:rPr>
              <a:t>روحو هَلّق قولوا</a:t>
            </a:r>
            <a:r>
              <a:rPr lang="ar-SA" sz="2600" b="1" dirty="0">
                <a:solidFill>
                  <a:schemeClr val="tx1"/>
                </a:solidFill>
              </a:rPr>
              <a:t> ل</a:t>
            </a:r>
            <a:r>
              <a:rPr lang="ar-LB" sz="2600" b="1" dirty="0">
                <a:solidFill>
                  <a:schemeClr val="tx1"/>
                </a:solidFill>
              </a:rPr>
              <a:t>َ ْت</a:t>
            </a:r>
            <a:r>
              <a:rPr lang="ar-SA" sz="2600" b="1" dirty="0">
                <a:solidFill>
                  <a:schemeClr val="tx1"/>
                </a:solidFill>
              </a:rPr>
              <a:t>لاَمِي</a:t>
            </a:r>
            <a:r>
              <a:rPr lang="ar-LB" sz="2600" b="1" dirty="0" err="1">
                <a:solidFill>
                  <a:schemeClr val="tx1"/>
                </a:solidFill>
              </a:rPr>
              <a:t>زو</a:t>
            </a:r>
            <a:r>
              <a:rPr lang="ar-LB" sz="2600" b="1" dirty="0">
                <a:solidFill>
                  <a:schemeClr val="tx1"/>
                </a:solidFill>
              </a:rPr>
              <a:t> </a:t>
            </a:r>
            <a:r>
              <a:rPr lang="ar-SA" sz="2600" b="1" dirty="0">
                <a:solidFill>
                  <a:schemeClr val="tx1"/>
                </a:solidFill>
              </a:rPr>
              <a:t>وَل</a:t>
            </a:r>
            <a:r>
              <a:rPr lang="ar-LB" sz="2600" b="1" dirty="0">
                <a:solidFill>
                  <a:schemeClr val="tx1"/>
                </a:solidFill>
              </a:rPr>
              <a:t>َ </a:t>
            </a:r>
            <a:r>
              <a:rPr lang="ar-SA" sz="2600" b="1" dirty="0">
                <a:solidFill>
                  <a:schemeClr val="tx1"/>
                </a:solidFill>
              </a:rPr>
              <a:t>بُطْرُس: إِنّ</a:t>
            </a:r>
            <a:r>
              <a:rPr lang="ar-LB" sz="2600" b="1" dirty="0">
                <a:solidFill>
                  <a:schemeClr val="tx1"/>
                </a:solidFill>
              </a:rPr>
              <a:t>و</a:t>
            </a:r>
            <a:r>
              <a:rPr lang="ar-SA" sz="2600" b="1" dirty="0">
                <a:solidFill>
                  <a:schemeClr val="tx1"/>
                </a:solidFill>
              </a:rPr>
              <a:t> </a:t>
            </a:r>
            <a:r>
              <a:rPr lang="ar-LB" sz="2600" b="1" dirty="0">
                <a:solidFill>
                  <a:schemeClr val="tx1"/>
                </a:solidFill>
              </a:rPr>
              <a:t>رَح </a:t>
            </a:r>
            <a:r>
              <a:rPr lang="ar-SA" sz="2600" b="1" dirty="0">
                <a:solidFill>
                  <a:schemeClr val="tx1"/>
                </a:solidFill>
              </a:rPr>
              <a:t>ي</a:t>
            </a:r>
            <a:r>
              <a:rPr lang="ar-LB" sz="2600" b="1" dirty="0">
                <a:solidFill>
                  <a:schemeClr val="tx1"/>
                </a:solidFill>
              </a:rPr>
              <a:t>ِ</a:t>
            </a:r>
            <a:r>
              <a:rPr lang="ar-SA" sz="2600" b="1" dirty="0">
                <a:solidFill>
                  <a:schemeClr val="tx1"/>
                </a:solidFill>
              </a:rPr>
              <a:t>سْب</a:t>
            </a:r>
            <a:r>
              <a:rPr lang="ar-LB" sz="2600" b="1" dirty="0">
                <a:solidFill>
                  <a:schemeClr val="tx1"/>
                </a:solidFill>
              </a:rPr>
              <a:t>َ</a:t>
            </a:r>
            <a:r>
              <a:rPr lang="ar-SA" sz="2600" b="1" dirty="0" err="1">
                <a:solidFill>
                  <a:schemeClr val="tx1"/>
                </a:solidFill>
              </a:rPr>
              <a:t>قك</a:t>
            </a:r>
            <a:r>
              <a:rPr lang="ar-LB" sz="2600" b="1" dirty="0">
                <a:solidFill>
                  <a:schemeClr val="tx1"/>
                </a:solidFill>
              </a:rPr>
              <a:t>ُن</a:t>
            </a:r>
            <a:r>
              <a:rPr lang="ar-SA" sz="2600" b="1" dirty="0">
                <a:solidFill>
                  <a:schemeClr val="tx1"/>
                </a:solidFill>
              </a:rPr>
              <a:t> </a:t>
            </a:r>
            <a:r>
              <a:rPr lang="ar-LB" sz="2600" b="1" dirty="0">
                <a:solidFill>
                  <a:schemeClr val="tx1"/>
                </a:solidFill>
              </a:rPr>
              <a:t>ع</a:t>
            </a:r>
            <a:r>
              <a:rPr lang="ar-SA" sz="2600" b="1" dirty="0">
                <a:solidFill>
                  <a:schemeClr val="tx1"/>
                </a:solidFill>
              </a:rPr>
              <a:t> الْجَلِيل</a:t>
            </a:r>
            <a:r>
              <a:rPr lang="ar-LB" sz="2600" b="1" dirty="0">
                <a:solidFill>
                  <a:schemeClr val="tx1"/>
                </a:solidFill>
              </a:rPr>
              <a:t>.</a:t>
            </a:r>
            <a:r>
              <a:rPr lang="ar-SA" sz="2600" b="1" dirty="0">
                <a:solidFill>
                  <a:schemeClr val="tx1"/>
                </a:solidFill>
              </a:rPr>
              <a:t> </a:t>
            </a:r>
            <a:r>
              <a:rPr lang="ar-LB" sz="2600" b="1" dirty="0">
                <a:solidFill>
                  <a:schemeClr val="tx1"/>
                </a:solidFill>
              </a:rPr>
              <a:t>وهَونيك</a:t>
            </a:r>
            <a:r>
              <a:rPr lang="ar-SA" sz="2600" b="1" dirty="0">
                <a:solidFill>
                  <a:schemeClr val="tx1"/>
                </a:solidFill>
              </a:rPr>
              <a:t> </a:t>
            </a:r>
            <a:r>
              <a:rPr lang="ar-LB" sz="2600" b="1" dirty="0" err="1">
                <a:solidFill>
                  <a:schemeClr val="tx1"/>
                </a:solidFill>
              </a:rPr>
              <a:t>بِتْشوفوه</a:t>
            </a:r>
            <a:r>
              <a:rPr lang="ar-LB" sz="2600" b="1" dirty="0">
                <a:solidFill>
                  <a:schemeClr val="tx1"/>
                </a:solidFill>
              </a:rPr>
              <a:t> مِتِل مَ قَلكُن</a:t>
            </a:r>
            <a:r>
              <a:rPr lang="en-US" sz="2600" b="1" dirty="0">
                <a:solidFill>
                  <a:schemeClr val="tx1"/>
                </a:solidFill>
              </a:rPr>
              <a:t>.</a:t>
            </a:r>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iliane\Desktop\work from home\EB7\اللقاء 12\New folder\011-gnpi-101-jesus-resurrectio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 name="Rectangle 3"/>
          <p:cNvSpPr/>
          <p:nvPr/>
        </p:nvSpPr>
        <p:spPr>
          <a:xfrm>
            <a:off x="423138" y="0"/>
            <a:ext cx="8784236" cy="2246769"/>
          </a:xfrm>
          <a:prstGeom prst="rect">
            <a:avLst/>
          </a:prstGeom>
          <a:noFill/>
        </p:spPr>
        <p:txBody>
          <a:bodyPr wrap="square">
            <a:spAutoFit/>
          </a:bodyPr>
          <a:lstStyle/>
          <a:p>
            <a:pPr algn="ctr" rtl="1"/>
            <a:r>
              <a:rPr lang="en-US" sz="2800" b="1" dirty="0"/>
              <a:t> </a:t>
            </a:r>
            <a:r>
              <a:rPr lang="ar-LB" sz="2800" b="1" dirty="0"/>
              <a:t> </a:t>
            </a:r>
            <a:r>
              <a:rPr lang="ar-LB" sz="2800" b="1" dirty="0" err="1"/>
              <a:t>ضَهَروا</a:t>
            </a:r>
            <a:r>
              <a:rPr lang="ar-LB" sz="2800" b="1" dirty="0"/>
              <a:t> من القَبر </a:t>
            </a:r>
          </a:p>
          <a:p>
            <a:pPr algn="ctr" rtl="1"/>
            <a:r>
              <a:rPr lang="ar-SA" sz="2800" b="1" dirty="0"/>
              <a:t>وَهَرَبْ</a:t>
            </a:r>
            <a:r>
              <a:rPr lang="ar-LB" sz="2800" b="1" dirty="0"/>
              <a:t>و بَين الدّهشي والخَوف، </a:t>
            </a:r>
          </a:p>
          <a:p>
            <a:pPr algn="ctr" rtl="1"/>
            <a:r>
              <a:rPr lang="ar-LB" sz="2800" b="1" dirty="0"/>
              <a:t>بس ما خَبّرو شي </a:t>
            </a:r>
          </a:p>
          <a:p>
            <a:pPr algn="ctr" rtl="1"/>
            <a:r>
              <a:rPr lang="ar-LB" sz="2800" b="1" dirty="0"/>
              <a:t>لَ حَدا،</a:t>
            </a:r>
            <a:r>
              <a:rPr lang="ar-SA" sz="2800" b="1" dirty="0"/>
              <a:t> </a:t>
            </a:r>
            <a:endParaRPr lang="ar-LB" sz="2800" b="1" dirty="0"/>
          </a:p>
          <a:p>
            <a:pPr algn="ctr" rtl="1"/>
            <a:r>
              <a:rPr lang="ar-LB" sz="2800" b="1" dirty="0"/>
              <a:t>لِأَنّن كانو خايفين</a:t>
            </a:r>
            <a:r>
              <a:rPr lang="en-US" sz="2800" b="1" dirty="0"/>
              <a:t>.</a:t>
            </a:r>
            <a:endParaRPr lang="en-US" sz="2800" dirty="0"/>
          </a:p>
        </p:txBody>
      </p:sp>
    </p:spTree>
    <p:custDataLst>
      <p:tags r:id="rId1"/>
    </p:custDataLst>
    <p:extLst>
      <p:ext uri="{BB962C8B-B14F-4D97-AF65-F5344CB8AC3E}">
        <p14:creationId xmlns:p14="http://schemas.microsoft.com/office/powerpoint/2010/main" val="393378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988" y="1290904"/>
            <a:ext cx="5904410" cy="902826"/>
          </a:xfrm>
        </p:spPr>
        <p:txBody>
          <a:bodyPr/>
          <a:lstStyle/>
          <a:p>
            <a:pPr rtl="1"/>
            <a:r>
              <a:rPr lang="ar-LB" b="1" dirty="0">
                <a:solidFill>
                  <a:srgbClr val="C00000"/>
                </a:solidFill>
              </a:rPr>
              <a:t>اللِّقاءُ الثّاني عَشَر</a:t>
            </a:r>
            <a:endParaRPr lang="en-US" b="1" dirty="0">
              <a:solidFill>
                <a:srgbClr val="C00000"/>
              </a:solidFill>
            </a:endParaRPr>
          </a:p>
        </p:txBody>
      </p:sp>
      <p:sp>
        <p:nvSpPr>
          <p:cNvPr id="3" name="Subtitle 2"/>
          <p:cNvSpPr>
            <a:spLocks noGrp="1"/>
          </p:cNvSpPr>
          <p:nvPr>
            <p:ph type="subTitle" idx="1"/>
          </p:nvPr>
        </p:nvSpPr>
        <p:spPr>
          <a:xfrm>
            <a:off x="1139252" y="3132944"/>
            <a:ext cx="5418397" cy="1481834"/>
          </a:xfrm>
        </p:spPr>
        <p:txBody>
          <a:bodyPr>
            <a:noAutofit/>
          </a:bodyPr>
          <a:lstStyle/>
          <a:p>
            <a:pPr algn="ctr" rtl="1"/>
            <a:endParaRPr lang="ar-LB" sz="4500" b="1" dirty="0">
              <a:solidFill>
                <a:schemeClr val="accent6">
                  <a:lumMod val="50000"/>
                </a:schemeClr>
              </a:solidFill>
            </a:endParaRPr>
          </a:p>
          <a:p>
            <a:pPr algn="ctr" rtl="1"/>
            <a:r>
              <a:rPr lang="ar-LB" sz="3750" b="1" dirty="0">
                <a:solidFill>
                  <a:schemeClr val="accent6">
                    <a:lumMod val="50000"/>
                  </a:schemeClr>
                </a:solidFill>
              </a:rPr>
              <a:t>”لَقَد قامَ كَما قال“</a:t>
            </a:r>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8147" y="3284984"/>
            <a:ext cx="5155853" cy="3573016"/>
          </a:xfrm>
          <a:prstGeom prst="rect">
            <a:avLst/>
          </a:prstGeom>
          <a:noFill/>
        </p:spPr>
      </p:pic>
      <p:sp>
        <p:nvSpPr>
          <p:cNvPr id="6" name="Cloud Callout 5"/>
          <p:cNvSpPr/>
          <p:nvPr/>
        </p:nvSpPr>
        <p:spPr>
          <a:xfrm>
            <a:off x="603354" y="614597"/>
            <a:ext cx="5227821" cy="2699300"/>
          </a:xfrm>
          <a:prstGeom prst="cloudCallout">
            <a:avLst>
              <a:gd name="adj1" fmla="val 37677"/>
              <a:gd name="adj2" fmla="val 6473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lumMod val="85000"/>
                    <a:lumOff val="15000"/>
                  </a:schemeClr>
                </a:solidFill>
              </a:rPr>
              <a:t>أَصدقائي!</a:t>
            </a:r>
          </a:p>
          <a:p>
            <a:pPr algn="ctr" rtl="1"/>
            <a:r>
              <a:rPr lang="ar-LB" sz="3200" dirty="0">
                <a:solidFill>
                  <a:schemeClr val="tx1">
                    <a:lumMod val="85000"/>
                    <a:lumOff val="15000"/>
                  </a:schemeClr>
                </a:solidFill>
              </a:rPr>
              <a:t>جَرْبوا هَلّق كَمْلوا الفَراغات </a:t>
            </a:r>
            <a:r>
              <a:rPr lang="ar-LB" sz="3200" dirty="0" err="1">
                <a:solidFill>
                  <a:schemeClr val="tx1">
                    <a:lumMod val="85000"/>
                    <a:lumOff val="15000"/>
                  </a:schemeClr>
                </a:solidFill>
              </a:rPr>
              <a:t>بهَالقِصّة</a:t>
            </a:r>
            <a:r>
              <a:rPr lang="ar-LB" sz="3200" dirty="0">
                <a:solidFill>
                  <a:schemeClr val="tx1">
                    <a:lumMod val="85000"/>
                    <a:lumOff val="15000"/>
                  </a:schemeClr>
                </a:solidFill>
              </a:rPr>
              <a:t> المصَوّرَة</a:t>
            </a:r>
          </a:p>
        </p:txBody>
      </p:sp>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C:\Users\Liliane\Desktop\work from home\EB7\اللقاء 1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137" y="0"/>
            <a:ext cx="7994467" cy="6708121"/>
          </a:xfrm>
          <a:prstGeom prst="rect">
            <a:avLst/>
          </a:prstGeom>
          <a:noFill/>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C:\Users\Liliane\Desktop\work from home\EB7\اللقاء 1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137" y="0"/>
            <a:ext cx="7694023" cy="6858000"/>
          </a:xfrm>
          <a:prstGeom prst="rect">
            <a:avLst/>
          </a:prstGeom>
          <a:noFill/>
        </p:spPr>
      </p:pic>
      <p:sp>
        <p:nvSpPr>
          <p:cNvPr id="5" name="TextBox 4"/>
          <p:cNvSpPr txBox="1"/>
          <p:nvPr/>
        </p:nvSpPr>
        <p:spPr>
          <a:xfrm>
            <a:off x="4441372" y="548640"/>
            <a:ext cx="1881050" cy="646331"/>
          </a:xfrm>
          <a:prstGeom prst="rect">
            <a:avLst/>
          </a:prstGeom>
          <a:noFill/>
        </p:spPr>
        <p:txBody>
          <a:bodyPr wrap="square" rtlCol="0">
            <a:spAutoFit/>
          </a:bodyPr>
          <a:lstStyle/>
          <a:p>
            <a:pPr algn="ctr" rtl="1"/>
            <a:r>
              <a:rPr lang="ar-LB" dirty="0"/>
              <a:t>مَن سَيُدَحرِجُ لَنا الحَجَر؟</a:t>
            </a:r>
            <a:endParaRPr lang="en-US" dirty="0"/>
          </a:p>
        </p:txBody>
      </p:sp>
      <p:sp>
        <p:nvSpPr>
          <p:cNvPr id="6" name="TextBox 5"/>
          <p:cNvSpPr txBox="1"/>
          <p:nvPr/>
        </p:nvSpPr>
        <p:spPr>
          <a:xfrm>
            <a:off x="1328057" y="0"/>
            <a:ext cx="1689463" cy="646331"/>
          </a:xfrm>
          <a:prstGeom prst="rect">
            <a:avLst/>
          </a:prstGeom>
          <a:noFill/>
        </p:spPr>
        <p:txBody>
          <a:bodyPr wrap="square" rtlCol="0">
            <a:spAutoFit/>
          </a:bodyPr>
          <a:lstStyle/>
          <a:p>
            <a:pPr algn="ctr" rtl="1"/>
            <a:r>
              <a:rPr lang="ar-LB" dirty="0"/>
              <a:t>رَأَينَ أَنَّ الحَجَرَ قَد دُحرِج</a:t>
            </a:r>
            <a:endParaRPr lang="en-US" dirty="0"/>
          </a:p>
        </p:txBody>
      </p:sp>
      <p:sp>
        <p:nvSpPr>
          <p:cNvPr id="7" name="TextBox 6"/>
          <p:cNvSpPr txBox="1"/>
          <p:nvPr/>
        </p:nvSpPr>
        <p:spPr>
          <a:xfrm>
            <a:off x="4881158" y="2255520"/>
            <a:ext cx="1881050" cy="646331"/>
          </a:xfrm>
          <a:prstGeom prst="rect">
            <a:avLst/>
          </a:prstGeom>
          <a:noFill/>
        </p:spPr>
        <p:txBody>
          <a:bodyPr wrap="square" rtlCol="0">
            <a:spAutoFit/>
          </a:bodyPr>
          <a:lstStyle/>
          <a:p>
            <a:pPr algn="ctr" rtl="1"/>
            <a:r>
              <a:rPr lang="ar-LB" dirty="0"/>
              <a:t>أَنتُنَّ تَطلُبْنَ </a:t>
            </a:r>
          </a:p>
          <a:p>
            <a:pPr algn="ctr" rtl="1"/>
            <a:r>
              <a:rPr lang="ar-LB" dirty="0"/>
              <a:t>يَسوعَ المَصْلوب</a:t>
            </a:r>
            <a:endParaRPr lang="en-US" dirty="0"/>
          </a:p>
        </p:txBody>
      </p:sp>
      <p:sp>
        <p:nvSpPr>
          <p:cNvPr id="8" name="TextBox 7"/>
          <p:cNvSpPr txBox="1"/>
          <p:nvPr/>
        </p:nvSpPr>
        <p:spPr>
          <a:xfrm>
            <a:off x="1415144" y="2420983"/>
            <a:ext cx="1881050" cy="1477328"/>
          </a:xfrm>
          <a:prstGeom prst="rect">
            <a:avLst/>
          </a:prstGeom>
          <a:noFill/>
        </p:spPr>
        <p:txBody>
          <a:bodyPr wrap="square" rtlCol="0">
            <a:spAutoFit/>
          </a:bodyPr>
          <a:lstStyle/>
          <a:p>
            <a:pPr algn="ctr"/>
            <a:endParaRPr lang="ar-LB" dirty="0"/>
          </a:p>
          <a:p>
            <a:pPr algn="ctr" rtl="1"/>
            <a:r>
              <a:rPr lang="ar-LB" dirty="0"/>
              <a:t>كَما قالَ</a:t>
            </a:r>
          </a:p>
          <a:p>
            <a:pPr algn="ctr" rtl="1"/>
            <a:r>
              <a:rPr lang="ar-LB" dirty="0"/>
              <a:t>تَلاميذِهِ </a:t>
            </a:r>
          </a:p>
          <a:p>
            <a:pPr algn="ctr" rtl="1"/>
            <a:r>
              <a:rPr lang="ar-LB" dirty="0"/>
              <a:t>سَيسبُقُكم </a:t>
            </a:r>
          </a:p>
          <a:p>
            <a:pPr algn="ctr" rtl="1"/>
            <a:r>
              <a:rPr lang="ar-LB" dirty="0"/>
              <a:t>إلى الجليل</a:t>
            </a:r>
            <a:endParaRPr lang="en-US"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8147" y="3284984"/>
            <a:ext cx="5155853" cy="3573016"/>
          </a:xfrm>
          <a:prstGeom prst="rect">
            <a:avLst/>
          </a:prstGeom>
          <a:noFill/>
        </p:spPr>
      </p:pic>
      <p:sp>
        <p:nvSpPr>
          <p:cNvPr id="6" name="Cloud Callout 5"/>
          <p:cNvSpPr/>
          <p:nvPr/>
        </p:nvSpPr>
        <p:spPr>
          <a:xfrm>
            <a:off x="603354" y="614597"/>
            <a:ext cx="5227821" cy="2699300"/>
          </a:xfrm>
          <a:prstGeom prst="cloudCallout">
            <a:avLst>
              <a:gd name="adj1" fmla="val 37677"/>
              <a:gd name="adj2" fmla="val 6473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lumMod val="85000"/>
                    <a:lumOff val="15000"/>
                  </a:schemeClr>
                </a:solidFill>
              </a:rPr>
              <a:t>وهَلَّق خَلّونا نِتحاوَر </a:t>
            </a:r>
            <a:r>
              <a:rPr lang="ar-LB" sz="3600" b="1" dirty="0" err="1">
                <a:solidFill>
                  <a:schemeClr val="tx1">
                    <a:lumMod val="85000"/>
                    <a:lumOff val="15000"/>
                  </a:schemeClr>
                </a:solidFill>
              </a:rPr>
              <a:t>بِهَالأسئِلِة</a:t>
            </a:r>
            <a:endParaRPr lang="ar-LB" sz="3600" b="1" dirty="0">
              <a:solidFill>
                <a:schemeClr val="tx1">
                  <a:lumMod val="85000"/>
                  <a:lumOff val="15000"/>
                </a:schemeClr>
              </a:solidFill>
            </a:endParaRPr>
          </a:p>
        </p:txBody>
      </p:sp>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iliane\Desktop\work from home\EB7\اللقاء 12\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805"/>
            <a:ext cx="9144000" cy="6864806"/>
          </a:xfrm>
          <a:prstGeom prst="rect">
            <a:avLst/>
          </a:prstGeom>
          <a:noFill/>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flipH="1">
            <a:off x="548640" y="0"/>
            <a:ext cx="7785462" cy="33832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002060"/>
                </a:solidFill>
              </a:rPr>
              <a:t>مِن بَعد هَالحِوار لازِم نِفْهَم إِنّو:</a:t>
            </a:r>
            <a:endParaRPr lang="en-US" sz="3200" b="1" dirty="0">
              <a:solidFill>
                <a:srgbClr val="002060"/>
              </a:solidFill>
            </a:endParaRPr>
          </a:p>
        </p:txBody>
      </p:sp>
      <p:pic>
        <p:nvPicPr>
          <p:cNvPr id="4" name="Picture 3"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8147" y="3284984"/>
            <a:ext cx="5155853" cy="3573016"/>
          </a:xfrm>
          <a:prstGeom prst="rect">
            <a:avLst/>
          </a:prstGeom>
          <a:noFill/>
        </p:spPr>
      </p:pic>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Internal Storage 4"/>
          <p:cNvSpPr/>
          <p:nvPr/>
        </p:nvSpPr>
        <p:spPr>
          <a:xfrm flipH="1">
            <a:off x="0" y="48822"/>
            <a:ext cx="9144000" cy="6857999"/>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0239" y="4342192"/>
            <a:ext cx="4503761" cy="2515808"/>
          </a:xfrm>
          <a:prstGeom prst="rect">
            <a:avLst/>
          </a:prstGeom>
          <a:noFill/>
        </p:spPr>
      </p:pic>
      <p:sp>
        <p:nvSpPr>
          <p:cNvPr id="2" name="Line Callout 1 1"/>
          <p:cNvSpPr/>
          <p:nvPr/>
        </p:nvSpPr>
        <p:spPr>
          <a:xfrm>
            <a:off x="1405720" y="928047"/>
            <a:ext cx="6209731" cy="2825087"/>
          </a:xfrm>
          <a:prstGeom prst="borderCallout1">
            <a:avLst>
              <a:gd name="adj1" fmla="val 18750"/>
              <a:gd name="adj2" fmla="val -8333"/>
              <a:gd name="adj3" fmla="val 128442"/>
              <a:gd name="adj4" fmla="val 1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2800" dirty="0">
                <a:solidFill>
                  <a:schemeClr val="tx1"/>
                </a:solidFill>
              </a:rPr>
              <a:t>لَقَد ظَهَرَ الرَّبُّ القائِمُ مِن بَينِ الأَمواتِ عِدَّةَ مَرَّاتٍ وقامَ بِأعمالٍ شَبيهَةٍ بِالّتي كانَ يَقومُ بها طَوال حَياتِه، وهَذا ما جَعَلَ التَّلاميذَ الّذينَ أكَلوا وشَرِبوا مَعَهُ بَعد قِيامَتِهِ مِن بَينِ الأمواتِ يَعرِفونَه (رُسُل 10/41)</a:t>
            </a:r>
          </a:p>
        </p:txBody>
      </p:sp>
    </p:spTree>
    <p:custDataLst>
      <p:tags r:id="rId1"/>
    </p:custDataLst>
    <p:extLst>
      <p:ext uri="{BB962C8B-B14F-4D97-AF65-F5344CB8AC3E}">
        <p14:creationId xmlns:p14="http://schemas.microsoft.com/office/powerpoint/2010/main" val="3175346526"/>
      </p:ext>
    </p:extLst>
  </p:cSld>
  <p:clrMapOvr>
    <a:masterClrMapping/>
  </p:clrMapOvr>
  <p:transition spd="slow" advTm="5693">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Internal Storage 4"/>
          <p:cNvSpPr/>
          <p:nvPr/>
        </p:nvSpPr>
        <p:spPr>
          <a:xfrm flipH="1">
            <a:off x="0" y="48822"/>
            <a:ext cx="9144000" cy="6857999"/>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4559" y="3970268"/>
            <a:ext cx="4009441" cy="2778550"/>
          </a:xfrm>
          <a:prstGeom prst="rect">
            <a:avLst/>
          </a:prstGeom>
          <a:noFill/>
        </p:spPr>
      </p:pic>
      <p:sp>
        <p:nvSpPr>
          <p:cNvPr id="7" name="Line Callout 1 6"/>
          <p:cNvSpPr/>
          <p:nvPr/>
        </p:nvSpPr>
        <p:spPr>
          <a:xfrm>
            <a:off x="1023582" y="163771"/>
            <a:ext cx="6632812" cy="3766783"/>
          </a:xfrm>
          <a:prstGeom prst="borderCallout1">
            <a:avLst>
              <a:gd name="adj1" fmla="val 18750"/>
              <a:gd name="adj2" fmla="val -8333"/>
              <a:gd name="adj3" fmla="val 128442"/>
              <a:gd name="adj4" fmla="val 1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3200" dirty="0"/>
              <a:t> </a:t>
            </a:r>
          </a:p>
          <a:p>
            <a:pPr lvl="0" algn="ctr" rtl="1"/>
            <a:r>
              <a:rPr lang="ar-LB" sz="3200" dirty="0">
                <a:solidFill>
                  <a:schemeClr val="tx1"/>
                </a:solidFill>
              </a:rPr>
              <a:t>لقد غَيَّرَتِ القِيامةُ حَياةَ التّلاميذ" كانوا يَظنُّونَ يَسوع مَرذولاً مِن اللَّهِ لأنَّهُ تَرَكَهُ يُصلَب، أمَّا بِالقِيامَةِ </a:t>
            </a:r>
            <a:r>
              <a:rPr lang="ar-LB" sz="3200" b="1" dirty="0">
                <a:solidFill>
                  <a:schemeClr val="tx1"/>
                </a:solidFill>
              </a:rPr>
              <a:t>فَعَرَفوا أنَّهُ ابنُ اللّه حَقًّا وآمَنوا بهِ وأعلَنوا هَذا الإيمانَ لِلعالَم</a:t>
            </a:r>
            <a:r>
              <a:rPr lang="ar-LB" sz="3200" dirty="0">
                <a:solidFill>
                  <a:schemeClr val="tx1"/>
                </a:solidFill>
              </a:rPr>
              <a:t>.</a:t>
            </a:r>
            <a:endParaRPr lang="en-US" sz="3200" dirty="0">
              <a:solidFill>
                <a:schemeClr val="tx1"/>
              </a:solidFill>
            </a:endParaRPr>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Internal Storage 4"/>
          <p:cNvSpPr/>
          <p:nvPr/>
        </p:nvSpPr>
        <p:spPr>
          <a:xfrm flipH="1">
            <a:off x="0" y="0"/>
            <a:ext cx="9144000" cy="6857999"/>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ine Callout 1 6"/>
          <p:cNvSpPr/>
          <p:nvPr/>
        </p:nvSpPr>
        <p:spPr>
          <a:xfrm>
            <a:off x="1023582" y="163771"/>
            <a:ext cx="6632812" cy="3766783"/>
          </a:xfrm>
          <a:prstGeom prst="borderCallout1">
            <a:avLst>
              <a:gd name="adj1" fmla="val 18750"/>
              <a:gd name="adj2" fmla="val -8333"/>
              <a:gd name="adj3" fmla="val 128442"/>
              <a:gd name="adj4" fmla="val 1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3200" dirty="0"/>
              <a:t> </a:t>
            </a:r>
          </a:p>
          <a:p>
            <a:pPr lvl="0" algn="ctr" rtl="1"/>
            <a:r>
              <a:rPr lang="ar-LB" sz="3200" dirty="0">
                <a:solidFill>
                  <a:schemeClr val="tx1"/>
                </a:solidFill>
              </a:rPr>
              <a:t>إِنَّ يَسوعَ المَسيح، بِقِيامَتِهِ مِن بَينِ الأَموات، </a:t>
            </a:r>
            <a:r>
              <a:rPr lang="ar-LB" sz="3200" b="1" dirty="0">
                <a:solidFill>
                  <a:schemeClr val="tx1"/>
                </a:solidFill>
              </a:rPr>
              <a:t>"ظَهَرَتْ بُنوّتُهُ لِلَّه بوُضوح" </a:t>
            </a:r>
            <a:r>
              <a:rPr lang="ar-LB" sz="3200" dirty="0">
                <a:solidFill>
                  <a:schemeClr val="tx1"/>
                </a:solidFill>
              </a:rPr>
              <a:t>(رومة 1/14) وعَرَفنا أنَّهُ سَيِّدٌ وَمَسيحٌ وَقائِدٌ ومُخَلِّصٌ دَيَّانٌ وَرَبٌّ لِلأَحياءِ وَالأَمْوات (1 قور 1/30)،</a:t>
            </a:r>
          </a:p>
          <a:p>
            <a:pPr lvl="0" algn="ctr" rtl="1"/>
            <a:r>
              <a:rPr lang="ar-LB" sz="3200" dirty="0">
                <a:solidFill>
                  <a:schemeClr val="tx1"/>
                </a:solidFill>
              </a:rPr>
              <a:t> (قولْسي 1/16-18).</a:t>
            </a:r>
            <a:endParaRPr lang="en-US" sz="3200" dirty="0">
              <a:solidFill>
                <a:schemeClr val="tx1"/>
              </a:solidFill>
            </a:endParaRPr>
          </a:p>
        </p:txBody>
      </p:sp>
      <p:pic>
        <p:nvPicPr>
          <p:cNvPr id="8" name="Picture 7"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4559" y="3970268"/>
            <a:ext cx="4009441" cy="2778550"/>
          </a:xfrm>
          <a:prstGeom prst="rect">
            <a:avLst/>
          </a:prstGeom>
          <a:noFill/>
        </p:spPr>
      </p:pic>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Internal Storage 4"/>
          <p:cNvSpPr/>
          <p:nvPr/>
        </p:nvSpPr>
        <p:spPr>
          <a:xfrm flipH="1">
            <a:off x="0" y="0"/>
            <a:ext cx="9144000" cy="6857999"/>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ine Callout 1 6"/>
          <p:cNvSpPr/>
          <p:nvPr/>
        </p:nvSpPr>
        <p:spPr>
          <a:xfrm>
            <a:off x="1023582" y="163771"/>
            <a:ext cx="6632812" cy="3766783"/>
          </a:xfrm>
          <a:prstGeom prst="borderCallout1">
            <a:avLst>
              <a:gd name="adj1" fmla="val 18750"/>
              <a:gd name="adj2" fmla="val -8333"/>
              <a:gd name="adj3" fmla="val 128442"/>
              <a:gd name="adj4" fmla="val 1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3200" dirty="0"/>
              <a:t> </a:t>
            </a:r>
          </a:p>
          <a:p>
            <a:pPr lvl="0" algn="ctr" rtl="1"/>
            <a:r>
              <a:rPr lang="ar-LB" sz="3200" dirty="0">
                <a:solidFill>
                  <a:schemeClr val="tx1"/>
                </a:solidFill>
              </a:rPr>
              <a:t>وقِيامَةُ المَسيحِ تَجعَلُنا نَستَعِدُّ بِرَجاءٍ إلى الدُّخولِ مَعَهُ في هَذِهِ الحَياةِ الجَديدَة. لِذَلِكَ نَحزَنُ لأَمواتِنا ولَكِن لَيسَ كَسائِرِ </a:t>
            </a:r>
            <a:r>
              <a:rPr lang="ar-LB" sz="3200" b="1" dirty="0">
                <a:solidFill>
                  <a:schemeClr val="tx1"/>
                </a:solidFill>
              </a:rPr>
              <a:t>النّاسِ الّذينَ لا رَجاءَ لَهُم </a:t>
            </a:r>
          </a:p>
          <a:p>
            <a:pPr lvl="0" algn="ctr" rtl="1"/>
            <a:r>
              <a:rPr lang="ar-LB" sz="3200" dirty="0">
                <a:solidFill>
                  <a:schemeClr val="tx1"/>
                </a:solidFill>
              </a:rPr>
              <a:t>(أفسس 4/13).</a:t>
            </a:r>
            <a:endParaRPr lang="en-US" sz="3200" dirty="0">
              <a:solidFill>
                <a:schemeClr val="tx1"/>
              </a:solidFill>
            </a:endParaRPr>
          </a:p>
        </p:txBody>
      </p:sp>
      <p:pic>
        <p:nvPicPr>
          <p:cNvPr id="8" name="Picture 7"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4559" y="3970268"/>
            <a:ext cx="4009441" cy="2778550"/>
          </a:xfrm>
          <a:prstGeom prst="rect">
            <a:avLst/>
          </a:prstGeom>
          <a:noFill/>
        </p:spPr>
      </p:pic>
    </p:spTree>
    <p:custDataLst>
      <p:tags r:id="rId1"/>
    </p:custDataLst>
    <p:extLst>
      <p:ext uri="{BB962C8B-B14F-4D97-AF65-F5344CB8AC3E}">
        <p14:creationId xmlns:p14="http://schemas.microsoft.com/office/powerpoint/2010/main" val="3052753287"/>
      </p:ext>
    </p:extLst>
  </p:cSld>
  <p:clrMapOvr>
    <a:masterClrMapping/>
  </p:clrMapOvr>
  <p:transition spd="slow" advTm="5693">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Liliane\Desktop\work from home\EB7\اللقاء 9\cover.png"/>
          <p:cNvPicPr>
            <a:picLocks noChangeAspect="1" noChangeArrowheads="1"/>
          </p:cNvPicPr>
          <p:nvPr/>
        </p:nvPicPr>
        <p:blipFill>
          <a:blip r:embed="rId4" cstate="print"/>
          <a:srcRect/>
          <a:stretch>
            <a:fillRect/>
          </a:stretch>
        </p:blipFill>
        <p:spPr bwMode="auto">
          <a:xfrm>
            <a:off x="2037805" y="-12330"/>
            <a:ext cx="5068389" cy="6870330"/>
          </a:xfrm>
          <a:prstGeom prst="rect">
            <a:avLst/>
          </a:prstGeom>
          <a:noFill/>
        </p:spPr>
      </p:pic>
    </p:spTree>
    <p:custDataLst>
      <p:tags r:id="rId1"/>
    </p:custDataLst>
    <p:extLst>
      <p:ext uri="{BB962C8B-B14F-4D97-AF65-F5344CB8AC3E}">
        <p14:creationId xmlns:p14="http://schemas.microsoft.com/office/powerpoint/2010/main" val="2132912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Internal Storage 4"/>
          <p:cNvSpPr/>
          <p:nvPr/>
        </p:nvSpPr>
        <p:spPr>
          <a:xfrm flipH="1">
            <a:off x="0" y="0"/>
            <a:ext cx="9144000" cy="6857999"/>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ine Callout 1 6"/>
          <p:cNvSpPr/>
          <p:nvPr/>
        </p:nvSpPr>
        <p:spPr>
          <a:xfrm>
            <a:off x="1050878" y="204715"/>
            <a:ext cx="6632812" cy="3766783"/>
          </a:xfrm>
          <a:prstGeom prst="borderCallout1">
            <a:avLst>
              <a:gd name="adj1" fmla="val 18750"/>
              <a:gd name="adj2" fmla="val -8333"/>
              <a:gd name="adj3" fmla="val 128442"/>
              <a:gd name="adj4" fmla="val 1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LB" sz="3200" dirty="0">
                <a:solidFill>
                  <a:schemeClr val="tx1"/>
                </a:solidFill>
              </a:rPr>
              <a:t> </a:t>
            </a:r>
          </a:p>
          <a:p>
            <a:pPr lvl="0" algn="ctr" rtl="1"/>
            <a:r>
              <a:rPr lang="ar-LB" sz="3200" b="1" dirty="0">
                <a:solidFill>
                  <a:schemeClr val="tx1"/>
                </a:solidFill>
              </a:rPr>
              <a:t>وَالعَلامَةُ القاطِعَةُ عَلى قيامَةِ المَسيحِ هِيَ وُجودُ الكَنيسَةِ الّتي تَحمِلُ البِشارَةَ إلى العالَمِ لأنَّها جَسَدُ المَسيحِ كَما يَقولُ القِدّيسُ بولُس</a:t>
            </a:r>
            <a:endParaRPr lang="en-US" sz="3200" b="1" dirty="0">
              <a:solidFill>
                <a:schemeClr val="tx1"/>
              </a:solidFill>
            </a:endParaRPr>
          </a:p>
        </p:txBody>
      </p:sp>
      <p:pic>
        <p:nvPicPr>
          <p:cNvPr id="8" name="Picture 7"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4559" y="3970268"/>
            <a:ext cx="4009441" cy="2778550"/>
          </a:xfrm>
          <a:prstGeom prst="rect">
            <a:avLst/>
          </a:prstGeom>
          <a:noFill/>
        </p:spPr>
      </p:pic>
    </p:spTree>
    <p:custDataLst>
      <p:tags r:id="rId1"/>
    </p:custDataLst>
    <p:extLst>
      <p:ext uri="{BB962C8B-B14F-4D97-AF65-F5344CB8AC3E}">
        <p14:creationId xmlns:p14="http://schemas.microsoft.com/office/powerpoint/2010/main" val="2129624592"/>
      </p:ext>
    </p:extLst>
  </p:cSld>
  <p:clrMapOvr>
    <a:masterClrMapping/>
  </p:clrMapOvr>
  <p:transition spd="slow" advTm="5693">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Internal Storage 4"/>
          <p:cNvSpPr/>
          <p:nvPr/>
        </p:nvSpPr>
        <p:spPr>
          <a:xfrm flipH="1">
            <a:off x="0" y="0"/>
            <a:ext cx="9144000" cy="6857999"/>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15017" y="139310"/>
            <a:ext cx="8819801" cy="3970318"/>
          </a:xfrm>
          <a:prstGeom prst="rect">
            <a:avLst/>
          </a:prstGeom>
          <a:solidFill>
            <a:schemeClr val="accent2"/>
          </a:solidFill>
        </p:spPr>
        <p:txBody>
          <a:bodyPr wrap="square">
            <a:spAutoFit/>
          </a:bodyPr>
          <a:lstStyle/>
          <a:p>
            <a:pPr lvl="0" algn="ctr" rtl="1"/>
            <a:r>
              <a:rPr lang="ar-LB" sz="3600" dirty="0"/>
              <a:t>إِنَّ القِيامَةَ هِيَ مَوضوعُ البُشرَى السّارَةِ (أَيّ الإنجيل) </a:t>
            </a:r>
            <a:r>
              <a:rPr lang="ar-LB" sz="2000" dirty="0"/>
              <a:t>(رُسُل 2/22-24)، </a:t>
            </a:r>
            <a:r>
              <a:rPr lang="ar-LB" sz="3600" dirty="0"/>
              <a:t>وَهيَ تَمجيدٌ لِلابنِ مِن قِبَلِ الآب. </a:t>
            </a:r>
          </a:p>
          <a:p>
            <a:pPr lvl="0" algn="ctr" rtl="1"/>
            <a:r>
              <a:rPr lang="ar-LB" sz="3600" dirty="0"/>
              <a:t>إنَّها تَضَعُ خَتمَ اللَّهِ على عَمَلِ الفِداء الّذي افتَتَحَهُ التَّجسُّدُ وأكمَلَهُ الصَّليب.</a:t>
            </a:r>
          </a:p>
          <a:p>
            <a:pPr lvl="0" algn="ctr" rtl="1"/>
            <a:endParaRPr lang="en-US" sz="3600" dirty="0"/>
          </a:p>
          <a:p>
            <a:pPr rtl="1"/>
            <a:r>
              <a:rPr lang="ar-LB" sz="3600" dirty="0"/>
              <a:t> </a:t>
            </a:r>
            <a:endParaRPr lang="en-US" sz="3600" dirty="0"/>
          </a:p>
        </p:txBody>
      </p:sp>
      <p:sp>
        <p:nvSpPr>
          <p:cNvPr id="2" name="Wave 1"/>
          <p:cNvSpPr/>
          <p:nvPr/>
        </p:nvSpPr>
        <p:spPr>
          <a:xfrm>
            <a:off x="655093" y="3022980"/>
            <a:ext cx="8093122" cy="383502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solidFill>
              </a:rPr>
              <a:t>فَهَلْ نَحنُ مُستَعِدُّونَ لِحَملِ هَذهِ البِشارَة كَما حَمَلَتْها النِّسوَةُ وحَمَلَها الرُّسُل؟</a:t>
            </a:r>
            <a:endParaRPr lang="en-US" sz="4000" b="1" dirty="0">
              <a:solidFill>
                <a:schemeClr val="tx1"/>
              </a:solidFill>
            </a:endParaRPr>
          </a:p>
        </p:txBody>
      </p:sp>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41772"/>
            <a:ext cx="9144000" cy="6339950"/>
          </a:xfrm>
          <a:prstGeom prst="rect">
            <a:avLst/>
          </a:prstGeom>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035" y="0"/>
            <a:ext cx="8570976" cy="6858000"/>
          </a:xfrm>
          <a:prstGeom prst="rect">
            <a:avLst/>
          </a:prstGeom>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594033" y="289356"/>
            <a:ext cx="5015129" cy="2416628"/>
          </a:xfrm>
          <a:prstGeom prst="cloudCallout">
            <a:avLst>
              <a:gd name="adj1" fmla="val -24199"/>
              <a:gd name="adj2" fmla="val 10675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4000" b="1" dirty="0">
                <a:solidFill>
                  <a:schemeClr val="tx1"/>
                </a:solidFill>
              </a:rPr>
              <a:t>ومن</a:t>
            </a:r>
            <a:r>
              <a:rPr lang="ar-LB" sz="4000" b="1" dirty="0">
                <a:solidFill>
                  <a:schemeClr val="tx1"/>
                </a:solidFill>
              </a:rPr>
              <a:t>ِ</a:t>
            </a:r>
            <a:r>
              <a:rPr lang="ar-AE" sz="4000" b="1" dirty="0">
                <a:solidFill>
                  <a:schemeClr val="tx1"/>
                </a:solidFill>
              </a:rPr>
              <a:t>خت</a:t>
            </a:r>
            <a:r>
              <a:rPr lang="ar-LB" sz="4000" b="1" dirty="0">
                <a:solidFill>
                  <a:schemeClr val="tx1"/>
                </a:solidFill>
              </a:rPr>
              <a:t>ُ</a:t>
            </a:r>
            <a:r>
              <a:rPr lang="ar-AE" sz="4000" b="1" dirty="0">
                <a:solidFill>
                  <a:schemeClr val="tx1"/>
                </a:solidFill>
              </a:rPr>
              <a:t>م ل</a:t>
            </a:r>
            <a:r>
              <a:rPr lang="ar-LB" sz="4000" b="1" dirty="0">
                <a:solidFill>
                  <a:schemeClr val="tx1"/>
                </a:solidFill>
              </a:rPr>
              <a:t>ِ</a:t>
            </a:r>
            <a:r>
              <a:rPr lang="ar-AE" sz="4000" b="1" dirty="0">
                <a:solidFill>
                  <a:schemeClr val="tx1"/>
                </a:solidFill>
              </a:rPr>
              <a:t>قا</a:t>
            </a:r>
            <a:r>
              <a:rPr lang="ar-LB" sz="4000" b="1" dirty="0">
                <a:solidFill>
                  <a:schemeClr val="tx1"/>
                </a:solidFill>
              </a:rPr>
              <a:t>ءْ</a:t>
            </a:r>
            <a:r>
              <a:rPr lang="ar-AE" sz="4000" b="1" dirty="0">
                <a:solidFill>
                  <a:schemeClr val="tx1"/>
                </a:solidFill>
              </a:rPr>
              <a:t>نا الي</a:t>
            </a:r>
            <a:r>
              <a:rPr lang="ar-LB" sz="4000" b="1" dirty="0">
                <a:solidFill>
                  <a:schemeClr val="tx1"/>
                </a:solidFill>
              </a:rPr>
              <a:t>َ</a:t>
            </a:r>
            <a:r>
              <a:rPr lang="ar-AE" sz="4000" b="1" dirty="0">
                <a:solidFill>
                  <a:schemeClr val="tx1"/>
                </a:solidFill>
              </a:rPr>
              <a:t>وم ب</a:t>
            </a:r>
            <a:r>
              <a:rPr lang="ar-LB" sz="4000" b="1" dirty="0">
                <a:solidFill>
                  <a:schemeClr val="tx1"/>
                </a:solidFill>
              </a:rPr>
              <a:t>ِهال</a:t>
            </a:r>
            <a:r>
              <a:rPr lang="ar-AE" sz="4000" b="1" dirty="0">
                <a:solidFill>
                  <a:schemeClr val="tx1"/>
                </a:solidFill>
              </a:rPr>
              <a:t>ص</a:t>
            </a:r>
            <a:r>
              <a:rPr lang="ar-LB" sz="4000" b="1" dirty="0">
                <a:solidFill>
                  <a:schemeClr val="tx1"/>
                </a:solidFill>
              </a:rPr>
              <a:t>َّ</a:t>
            </a:r>
            <a:r>
              <a:rPr lang="ar-AE" sz="4000" b="1" dirty="0">
                <a:solidFill>
                  <a:schemeClr val="tx1"/>
                </a:solidFill>
              </a:rPr>
              <a:t>لاة</a:t>
            </a:r>
            <a:endParaRPr lang="ar-LB" sz="4000" b="1" dirty="0">
              <a:solidFill>
                <a:schemeClr val="tx1"/>
              </a:solidFill>
            </a:endParaRPr>
          </a:p>
        </p:txBody>
      </p:sp>
      <p:pic>
        <p:nvPicPr>
          <p:cNvPr id="6" name="Picture 5"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026192"/>
            <a:ext cx="5155853" cy="3573016"/>
          </a:xfrm>
          <a:prstGeom prst="rect">
            <a:avLst/>
          </a:prstGeom>
          <a:noFill/>
        </p:spPr>
      </p:pic>
    </p:spTree>
    <p:custDataLst>
      <p:tags r:id="rId1"/>
    </p:custDataLst>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USALI.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037" y="218185"/>
            <a:ext cx="8542918" cy="6330639"/>
          </a:xfrm>
          <a:prstGeom prst="rect">
            <a:avLst/>
          </a:prstGeom>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3204" y="3284984"/>
            <a:ext cx="5155853" cy="3573016"/>
          </a:xfrm>
          <a:prstGeom prst="rect">
            <a:avLst/>
          </a:prstGeom>
          <a:noFill/>
        </p:spPr>
      </p:pic>
      <p:sp>
        <p:nvSpPr>
          <p:cNvPr id="5" name="Cloud Callout 4"/>
          <p:cNvSpPr/>
          <p:nvPr/>
        </p:nvSpPr>
        <p:spPr>
          <a:xfrm>
            <a:off x="518032" y="741544"/>
            <a:ext cx="4331477" cy="3197175"/>
          </a:xfrm>
          <a:prstGeom prst="cloudCallout">
            <a:avLst>
              <a:gd name="adj1" fmla="val 60602"/>
              <a:gd name="adj2" fmla="val 3442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dirty="0" err="1">
                <a:solidFill>
                  <a:schemeClr val="tx1"/>
                </a:solidFill>
              </a:rPr>
              <a:t>منلتِقي</a:t>
            </a:r>
            <a:r>
              <a:rPr lang="ar-LB" sz="4125">
                <a:solidFill>
                  <a:schemeClr val="tx1"/>
                </a:solidFill>
              </a:rPr>
              <a:t> الأُسْبوع </a:t>
            </a:r>
            <a:r>
              <a:rPr lang="ar-LB" sz="4125" dirty="0">
                <a:solidFill>
                  <a:schemeClr val="tx1"/>
                </a:solidFill>
              </a:rPr>
              <a:t>القادِم</a:t>
            </a:r>
          </a:p>
        </p:txBody>
      </p:sp>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1.png"/>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976075" y="43130"/>
            <a:ext cx="5191850" cy="6737199"/>
          </a:xfrm>
        </p:spPr>
      </p:pic>
    </p:spTree>
    <p:custDataLst>
      <p:tags r:id="rId1"/>
    </p:custDataLst>
    <p:extLst>
      <p:ext uri="{BB962C8B-B14F-4D97-AF65-F5344CB8AC3E}">
        <p14:creationId xmlns:p14="http://schemas.microsoft.com/office/powerpoint/2010/main" val="120493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2486" y="274321"/>
            <a:ext cx="4693651" cy="2991394"/>
          </a:xfrm>
          <a:prstGeom prst="cloudCallout">
            <a:avLst>
              <a:gd name="adj1" fmla="val 67964"/>
              <a:gd name="adj2" fmla="val 5195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سَلام المَسيح أَصدِقائي... </a:t>
            </a:r>
            <a:r>
              <a:rPr lang="ar-LB" sz="3200" dirty="0" err="1">
                <a:solidFill>
                  <a:schemeClr val="tx1"/>
                </a:solidFill>
              </a:rPr>
              <a:t>شو</a:t>
            </a:r>
            <a:r>
              <a:rPr lang="ar-LB" sz="3200" dirty="0">
                <a:solidFill>
                  <a:schemeClr val="tx1"/>
                </a:solidFill>
              </a:rPr>
              <a:t> رَح نَعمِل اليَوم؟</a:t>
            </a:r>
          </a:p>
        </p:txBody>
      </p:sp>
      <p:pic>
        <p:nvPicPr>
          <p:cNvPr id="4" name="Picture 3"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8147" y="3284984"/>
            <a:ext cx="5155853" cy="3573016"/>
          </a:xfrm>
          <a:prstGeom prst="rect">
            <a:avLst/>
          </a:prstGeom>
          <a:noFill/>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EB7\اللقاء 12\file-20171117-7588-1rai1rs.png"/>
          <p:cNvPicPr>
            <a:picLocks noChangeAspect="1" noChangeArrowheads="1"/>
          </p:cNvPicPr>
          <p:nvPr/>
        </p:nvPicPr>
        <p:blipFill>
          <a:blip r:embed="rId4" cstate="email">
            <a:extLst>
              <a:ext uri="{28A0092B-C50C-407E-A947-70E740481C1C}">
                <a14:useLocalDpi xmlns:a14="http://schemas.microsoft.com/office/drawing/2010/main"/>
              </a:ext>
            </a:extLst>
          </a:blip>
          <a:srcRect b="11000"/>
          <a:stretch>
            <a:fillRect/>
          </a:stretch>
        </p:blipFill>
        <p:spPr bwMode="auto">
          <a:xfrm>
            <a:off x="434450" y="821026"/>
            <a:ext cx="8709550" cy="6036974"/>
          </a:xfrm>
          <a:prstGeom prst="rect">
            <a:avLst/>
          </a:prstGeom>
          <a:noFill/>
        </p:spPr>
      </p:pic>
      <p:sp>
        <p:nvSpPr>
          <p:cNvPr id="8" name="Cloud Callout 7"/>
          <p:cNvSpPr/>
          <p:nvPr/>
        </p:nvSpPr>
        <p:spPr>
          <a:xfrm>
            <a:off x="4886795" y="509666"/>
            <a:ext cx="4257205" cy="3162926"/>
          </a:xfrm>
          <a:prstGeom prst="cloudCallout">
            <a:avLst>
              <a:gd name="adj1" fmla="val -19502"/>
              <a:gd name="adj2" fmla="val 789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dirty="0"/>
          </a:p>
          <a:p>
            <a:pPr algn="ctr" rtl="1"/>
            <a:r>
              <a:rPr lang="ar-LB" sz="2400" dirty="0">
                <a:solidFill>
                  <a:schemeClr val="tx1"/>
                </a:solidFill>
              </a:rPr>
              <a:t>مِندِلّ</a:t>
            </a:r>
            <a:r>
              <a:rPr lang="ar-LB" sz="2800" dirty="0">
                <a:solidFill>
                  <a:schemeClr val="tx1"/>
                </a:solidFill>
              </a:rPr>
              <a:t> </a:t>
            </a:r>
            <a:r>
              <a:rPr lang="ar-LB" sz="2400" dirty="0">
                <a:solidFill>
                  <a:schemeClr val="tx1"/>
                </a:solidFill>
              </a:rPr>
              <a:t>عَلى عَلامات القِيامِة مِتل ما </a:t>
            </a:r>
            <a:r>
              <a:rPr lang="ar-LB" sz="2400" dirty="0" err="1">
                <a:solidFill>
                  <a:schemeClr val="tx1"/>
                </a:solidFill>
              </a:rPr>
              <a:t>إِجِت</a:t>
            </a:r>
            <a:r>
              <a:rPr lang="ar-LB" sz="2400" dirty="0">
                <a:solidFill>
                  <a:schemeClr val="tx1"/>
                </a:solidFill>
              </a:rPr>
              <a:t> بالإِنجيل، وعَلى عَلاماتِ القِيامَة بِالكنيسِة اليَوم</a:t>
            </a:r>
            <a:r>
              <a:rPr lang="ar-LB" sz="2800" dirty="0"/>
              <a:t> </a:t>
            </a:r>
            <a:endParaRPr lang="en-US" sz="2800" dirty="0"/>
          </a:p>
        </p:txBody>
      </p:sp>
      <p:sp>
        <p:nvSpPr>
          <p:cNvPr id="11" name="Cloud Callout 10"/>
          <p:cNvSpPr/>
          <p:nvPr/>
        </p:nvSpPr>
        <p:spPr>
          <a:xfrm>
            <a:off x="0" y="554635"/>
            <a:ext cx="3957403" cy="3013024"/>
          </a:xfrm>
          <a:prstGeom prst="cloudCallout">
            <a:avLst>
              <a:gd name="adj1" fmla="val 27821"/>
              <a:gd name="adj2" fmla="val 7879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dirty="0"/>
          </a:p>
          <a:p>
            <a:pPr algn="ctr" rtl="1"/>
            <a:r>
              <a:rPr lang="ar-LB" sz="2800" dirty="0">
                <a:solidFill>
                  <a:schemeClr val="tx1"/>
                </a:solidFill>
              </a:rPr>
              <a:t>نِنتِبِه لَقُوّة القيامَة يَلّي بتِفْعَل بحَياتْنا اليَوميَّة وإنَّو الرّجا بلفّها كِلّها</a:t>
            </a:r>
            <a:endParaRPr lang="en-US" sz="2800" dirty="0">
              <a:solidFill>
                <a:schemeClr val="tx1"/>
              </a:solidFill>
            </a:endParaRPr>
          </a:p>
        </p:txBody>
      </p:sp>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8147" y="3284984"/>
            <a:ext cx="5155853" cy="3573016"/>
          </a:xfrm>
          <a:prstGeom prst="rect">
            <a:avLst/>
          </a:prstGeom>
          <a:noFill/>
        </p:spPr>
      </p:pic>
      <p:sp>
        <p:nvSpPr>
          <p:cNvPr id="6" name="Cloud Callout 5"/>
          <p:cNvSpPr/>
          <p:nvPr/>
        </p:nvSpPr>
        <p:spPr>
          <a:xfrm>
            <a:off x="228599" y="147916"/>
            <a:ext cx="5932357" cy="3705627"/>
          </a:xfrm>
          <a:prstGeom prst="cloudCallout">
            <a:avLst>
              <a:gd name="adj1" fmla="val 37964"/>
              <a:gd name="adj2" fmla="val 5418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lumMod val="85000"/>
                    <a:lumOff val="15000"/>
                  </a:schemeClr>
                </a:solidFill>
              </a:rPr>
              <a:t>أَصدِقائي!</a:t>
            </a:r>
          </a:p>
          <a:p>
            <a:pPr algn="ctr" rtl="1"/>
            <a:r>
              <a:rPr lang="ar-LB" sz="3200" dirty="0">
                <a:solidFill>
                  <a:schemeClr val="tx1">
                    <a:lumMod val="85000"/>
                    <a:lumOff val="15000"/>
                  </a:schemeClr>
                </a:solidFill>
              </a:rPr>
              <a:t>رَح أُطلُب مِنكُن تْجاوْبوا عَ وَرَقَة قِدّامْكُن </a:t>
            </a:r>
            <a:r>
              <a:rPr lang="ar-LB" sz="3200" dirty="0" err="1">
                <a:solidFill>
                  <a:schemeClr val="tx1">
                    <a:lumMod val="85000"/>
                    <a:lumOff val="15000"/>
                  </a:schemeClr>
                </a:solidFill>
              </a:rPr>
              <a:t>عَالسّؤال</a:t>
            </a:r>
            <a:r>
              <a:rPr lang="ar-LB" sz="3200" dirty="0">
                <a:solidFill>
                  <a:schemeClr val="tx1">
                    <a:lumMod val="85000"/>
                    <a:lumOff val="15000"/>
                  </a:schemeClr>
                </a:solidFill>
              </a:rPr>
              <a:t> التّالي:</a:t>
            </a:r>
          </a:p>
          <a:p>
            <a:pPr algn="ctr" rtl="1"/>
            <a:r>
              <a:rPr lang="ar-LB" sz="3200" dirty="0" err="1">
                <a:solidFill>
                  <a:schemeClr val="tx1">
                    <a:lumMod val="85000"/>
                    <a:lumOff val="15000"/>
                  </a:schemeClr>
                </a:solidFill>
              </a:rPr>
              <a:t>لَيش</a:t>
            </a:r>
            <a:r>
              <a:rPr lang="ar-LB" sz="3200" dirty="0">
                <a:solidFill>
                  <a:schemeClr val="tx1">
                    <a:lumMod val="85000"/>
                    <a:lumOff val="15000"/>
                  </a:schemeClr>
                </a:solidFill>
              </a:rPr>
              <a:t> صُلِب يَسوع؟ ليش مات؟</a:t>
            </a:r>
          </a:p>
        </p:txBody>
      </p:sp>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a:p>
        </p:txBody>
      </p:sp>
      <p:pic>
        <p:nvPicPr>
          <p:cNvPr id="3074" name="Picture 2" descr="C:\Users\Liliane\Desktop\work from home\EB7\اللقاء 12\kjk.png"/>
          <p:cNvPicPr>
            <a:picLocks noChangeAspect="1" noChangeArrowheads="1"/>
          </p:cNvPicPr>
          <p:nvPr/>
        </p:nvPicPr>
        <p:blipFill>
          <a:blip r:embed="rId4" cstate="email">
            <a:extLst>
              <a:ext uri="{28A0092B-C50C-407E-A947-70E740481C1C}">
                <a14:useLocalDpi xmlns:a14="http://schemas.microsoft.com/office/drawing/2010/main"/>
              </a:ext>
            </a:extLst>
          </a:blip>
          <a:srcRect l="2181" r="6544"/>
          <a:stretch>
            <a:fillRect/>
          </a:stretch>
        </p:blipFill>
        <p:spPr bwMode="auto">
          <a:xfrm>
            <a:off x="0" y="-1"/>
            <a:ext cx="9144000" cy="6880329"/>
          </a:xfrm>
          <a:prstGeom prst="rect">
            <a:avLst/>
          </a:prstGeom>
          <a:noFill/>
        </p:spPr>
      </p:pic>
      <p:sp>
        <p:nvSpPr>
          <p:cNvPr id="6" name="Rectangle 5"/>
          <p:cNvSpPr/>
          <p:nvPr/>
        </p:nvSpPr>
        <p:spPr>
          <a:xfrm>
            <a:off x="194872" y="213370"/>
            <a:ext cx="6970426" cy="1384995"/>
          </a:xfrm>
          <a:prstGeom prst="rect">
            <a:avLst/>
          </a:prstGeom>
        </p:spPr>
        <p:txBody>
          <a:bodyPr wrap="square">
            <a:spAutoFit/>
          </a:bodyPr>
          <a:lstStyle/>
          <a:p>
            <a:pPr algn="ctr" rtl="1"/>
            <a:r>
              <a:rPr lang="ar-LB" dirty="0"/>
              <a:t>" </a:t>
            </a:r>
            <a:r>
              <a:rPr lang="ar-LB" sz="2800" dirty="0"/>
              <a:t>صُلِبْ يَسوع لأنَّو بَعض رُؤَساء الشَّعب والرُّومان خافوا مِن تَعاليمو وصار بَدُّن إنّو يبَيِّن كِذّاب تَيِخْلَصوا مِنّو ويِمْحوا حَتّى ذِكرَهُ.</a:t>
            </a:r>
            <a:endParaRPr lang="en-US" sz="2800" dirty="0"/>
          </a:p>
        </p:txBody>
      </p:sp>
      <p:sp>
        <p:nvSpPr>
          <p:cNvPr id="8" name="Rectangle 7"/>
          <p:cNvSpPr/>
          <p:nvPr/>
        </p:nvSpPr>
        <p:spPr>
          <a:xfrm>
            <a:off x="3657600" y="1828083"/>
            <a:ext cx="4414603" cy="2862322"/>
          </a:xfrm>
          <a:prstGeom prst="rect">
            <a:avLst/>
          </a:prstGeom>
        </p:spPr>
        <p:txBody>
          <a:bodyPr wrap="square">
            <a:spAutoFit/>
          </a:bodyPr>
          <a:lstStyle/>
          <a:p>
            <a:pPr algn="ctr" rtl="1"/>
            <a:r>
              <a:rPr lang="ar-LB" sz="3000" dirty="0"/>
              <a:t>بَس وُجود الكنيسِة يَلّي نِحنا أعضاء فيها بيبَيِّن إنّو المَوت ما غَلَب يَسوع وإِنّو يَسوع هُوّي يَلّي غَلَب المَوت وقام مِن بَين الأموات </a:t>
            </a:r>
            <a:r>
              <a:rPr lang="ar-LB" sz="3000" b="1" dirty="0"/>
              <a:t>وَبَعدو حَيّ</a:t>
            </a:r>
            <a:endParaRPr lang="en-US" sz="3000" b="1"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loud Callout 3"/>
          <p:cNvSpPr/>
          <p:nvPr/>
        </p:nvSpPr>
        <p:spPr>
          <a:xfrm>
            <a:off x="4890863" y="299803"/>
            <a:ext cx="3443669" cy="2418341"/>
          </a:xfrm>
          <a:prstGeom prst="cloudCallout">
            <a:avLst>
              <a:gd name="adj1" fmla="val 36846"/>
              <a:gd name="adj2" fmla="val 7286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1"/>
                </a:solidFill>
              </a:rPr>
              <a:t>وهَيْدا يَلّي </a:t>
            </a:r>
            <a:r>
              <a:rPr lang="ar-LB" sz="3200" dirty="0" err="1">
                <a:solidFill>
                  <a:schemeClr val="tx1"/>
                </a:solidFill>
              </a:rPr>
              <a:t>بِتعَبِّر</a:t>
            </a:r>
            <a:r>
              <a:rPr lang="ar-LB" sz="3200" dirty="0">
                <a:solidFill>
                  <a:schemeClr val="tx1"/>
                </a:solidFill>
              </a:rPr>
              <a:t> عَنّو </a:t>
            </a:r>
            <a:r>
              <a:rPr lang="ar-LB" sz="3200" dirty="0" err="1">
                <a:solidFill>
                  <a:schemeClr val="tx1"/>
                </a:solidFill>
              </a:rPr>
              <a:t>هاللوحَة</a:t>
            </a:r>
            <a:r>
              <a:rPr lang="ar-LB" sz="3200" dirty="0">
                <a:solidFill>
                  <a:schemeClr val="tx1"/>
                </a:solidFill>
              </a:rPr>
              <a:t>... </a:t>
            </a:r>
          </a:p>
        </p:txBody>
      </p:sp>
      <p:sp>
        <p:nvSpPr>
          <p:cNvPr id="5" name="Content Placeholder 4"/>
          <p:cNvSpPr>
            <a:spLocks noGrp="1"/>
          </p:cNvSpPr>
          <p:nvPr>
            <p:ph idx="1"/>
          </p:nvPr>
        </p:nvSpPr>
        <p:spPr/>
        <p:txBody>
          <a:bodyPr/>
          <a:lstStyle/>
          <a:p>
            <a:endParaRPr lang="en-US" dirty="0"/>
          </a:p>
        </p:txBody>
      </p:sp>
      <p:pic>
        <p:nvPicPr>
          <p:cNvPr id="6" name="Content Placeholder 6" descr="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29784" y="2067897"/>
            <a:ext cx="5246558" cy="4093060"/>
          </a:xfrm>
          <a:prstGeom prst="rect">
            <a:avLst/>
          </a:prstGeom>
        </p:spPr>
      </p:pic>
      <p:sp>
        <p:nvSpPr>
          <p:cNvPr id="7" name="Flowchart: Punched Tape 6"/>
          <p:cNvSpPr/>
          <p:nvPr/>
        </p:nvSpPr>
        <p:spPr>
          <a:xfrm>
            <a:off x="5351488" y="3822490"/>
            <a:ext cx="3792511" cy="170887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rgbClr val="002060"/>
                </a:solidFill>
              </a:rPr>
              <a:t>المَسيح قام</a:t>
            </a:r>
            <a:endParaRPr lang="en-US" sz="4000" b="1" dirty="0">
              <a:solidFill>
                <a:srgbClr val="00206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6">
      <a:dk1>
        <a:sysClr val="windowText" lastClr="000000"/>
      </a:dk1>
      <a:lt1>
        <a:sysClr val="window" lastClr="FFFFFF"/>
      </a:lt1>
      <a:dk2>
        <a:srgbClr val="575F6D"/>
      </a:dk2>
      <a:lt2>
        <a:srgbClr val="862110"/>
      </a:lt2>
      <a:accent1>
        <a:srgbClr val="F9E181"/>
      </a:accent1>
      <a:accent2>
        <a:srgbClr val="CFA809"/>
      </a:accent2>
      <a:accent3>
        <a:srgbClr val="B32C16"/>
      </a:accent3>
      <a:accent4>
        <a:srgbClr val="F5CD2D"/>
      </a:accent4>
      <a:accent5>
        <a:srgbClr val="AEBAD5"/>
      </a:accent5>
      <a:accent6>
        <a:srgbClr val="777C84"/>
      </a:accent6>
      <a:hlink>
        <a:srgbClr val="D2611C"/>
      </a:hlink>
      <a:folHlink>
        <a:srgbClr val="3B435B"/>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2261</TotalTime>
  <Words>611</Words>
  <Application>Microsoft Office PowerPoint</Application>
  <PresentationFormat>On-screen Show (4:3)</PresentationFormat>
  <Paragraphs>105</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Adobe Arabic</vt:lpstr>
      <vt:lpstr>Arial</vt:lpstr>
      <vt:lpstr>Calibri</vt:lpstr>
      <vt:lpstr>Trebuchet MS</vt:lpstr>
      <vt:lpstr>Wingdings 3</vt:lpstr>
      <vt:lpstr>Facet</vt:lpstr>
      <vt:lpstr>مَركَزُ التَّربِيَّةِ الدّينِيَّة رهبانيّة القلبين الأقدسين </vt:lpstr>
      <vt:lpstr>اللِّقاءُ الثّاني عَشَر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EB7 اللقاء الثاني عشر</dc:title>
  <dc:creator>Michel Haddad</dc:creator>
  <cp:lastModifiedBy>Michel Haddad (Prof)</cp:lastModifiedBy>
  <cp:revision>165</cp:revision>
  <dcterms:created xsi:type="dcterms:W3CDTF">2020-08-25T06:38:39Z</dcterms:created>
  <dcterms:modified xsi:type="dcterms:W3CDTF">2022-04-16T19:02:23Z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2F1A7AAB-F18E-4ABE-9BE3-1E016FDA2637</vt:lpwstr>
  </property>
  <property fmtid="{D5CDD505-2E9C-101B-9397-08002B2CF9AE}" pid="3" name="ArticulatePath">
    <vt:lpwstr>EB7 اللقاء الثاني عشر)</vt:lpwstr>
  </property>
</Properties>
</file>