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1.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2.xml" ContentType="application/vnd.openxmlformats-officedocument.presentationml.notesSlide+xml"/>
  <Override PartName="/ppt/tags/tag30.xml" ContentType="application/vnd.openxmlformats-officedocument.presentationml.tags+xml"/>
  <Override PartName="/ppt/notesSlides/notesSlide13.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14.xml" ContentType="application/vnd.openxmlformats-officedocument.presentationml.notesSlide+xml"/>
  <Override PartName="/ppt/tags/tag33.xml" ContentType="application/vnd.openxmlformats-officedocument.presentationml.tags+xml"/>
  <Override PartName="/ppt/notesSlides/notesSlide15.xml" ContentType="application/vnd.openxmlformats-officedocument.presentationml.notesSlide+xml"/>
  <Override PartName="/ppt/tags/tag34.xml" ContentType="application/vnd.openxmlformats-officedocument.presentationml.tags+xml"/>
  <Override PartName="/ppt/notesSlides/notesSlide16.xml" ContentType="application/vnd.openxmlformats-officedocument.presentationml.notesSlide+xml"/>
  <Override PartName="/ppt/tags/tag35.xml" ContentType="application/vnd.openxmlformats-officedocument.presentationml.tags+xml"/>
  <Override PartName="/ppt/notesSlides/notesSlide17.xml" ContentType="application/vnd.openxmlformats-officedocument.presentationml.notesSlide+xml"/>
  <Override PartName="/ppt/tags/tag36.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1"/>
  </p:sldMasterIdLst>
  <p:notesMasterIdLst>
    <p:notesMasterId r:id="rId37"/>
  </p:notesMasterIdLst>
  <p:sldIdLst>
    <p:sldId id="257" r:id="rId2"/>
    <p:sldId id="331" r:id="rId3"/>
    <p:sldId id="258" r:id="rId4"/>
    <p:sldId id="301" r:id="rId5"/>
    <p:sldId id="289" r:id="rId6"/>
    <p:sldId id="259" r:id="rId7"/>
    <p:sldId id="290" r:id="rId8"/>
    <p:sldId id="492" r:id="rId9"/>
    <p:sldId id="494" r:id="rId10"/>
    <p:sldId id="493" r:id="rId11"/>
    <p:sldId id="495" r:id="rId12"/>
    <p:sldId id="471" r:id="rId13"/>
    <p:sldId id="496" r:id="rId14"/>
    <p:sldId id="497" r:id="rId15"/>
    <p:sldId id="498" r:id="rId16"/>
    <p:sldId id="499" r:id="rId17"/>
    <p:sldId id="501" r:id="rId18"/>
    <p:sldId id="503" r:id="rId19"/>
    <p:sldId id="500" r:id="rId20"/>
    <p:sldId id="502" r:id="rId21"/>
    <p:sldId id="504" r:id="rId22"/>
    <p:sldId id="505" r:id="rId23"/>
    <p:sldId id="455" r:id="rId24"/>
    <p:sldId id="506" r:id="rId25"/>
    <p:sldId id="507" r:id="rId26"/>
    <p:sldId id="509" r:id="rId27"/>
    <p:sldId id="508" r:id="rId28"/>
    <p:sldId id="481" r:id="rId29"/>
    <p:sldId id="330" r:id="rId30"/>
    <p:sldId id="510" r:id="rId31"/>
    <p:sldId id="305" r:id="rId32"/>
    <p:sldId id="491" r:id="rId33"/>
    <p:sldId id="470" r:id="rId34"/>
    <p:sldId id="285" r:id="rId35"/>
    <p:sldId id="283" r:id="rId36"/>
  </p:sldIdLst>
  <p:sldSz cx="9144000" cy="6858000" type="screen4x3"/>
  <p:notesSz cx="6858000" cy="9144000"/>
  <p:custDataLst>
    <p:tags r:id="rId3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BB7"/>
    <a:srgbClr val="FFCCCC"/>
    <a:srgbClr val="E29292"/>
    <a:srgbClr val="FF99FF"/>
    <a:srgbClr val="FF7C80"/>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p:normalViewPr>
  <p:slideViewPr>
    <p:cSldViewPr snapToGrid="0">
      <p:cViewPr varScale="1">
        <p:scale>
          <a:sx n="111" d="100"/>
          <a:sy n="111" d="100"/>
        </p:scale>
        <p:origin x="100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ED2133-FE35-45EC-BB64-BC2F9FEA25E4}" type="datetimeFigureOut">
              <a:rPr lang="en-US" smtClean="0"/>
              <a:pPr/>
              <a:t>25-Feb-22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2B8686-D751-41CD-B888-A4163C888232}" type="slidenum">
              <a:rPr lang="en-US" smtClean="0"/>
              <a:pPr/>
              <a:t>‹#›</a:t>
            </a:fld>
            <a:endParaRPr lang="en-US"/>
          </a:p>
        </p:txBody>
      </p:sp>
    </p:spTree>
    <p:extLst>
      <p:ext uri="{BB962C8B-B14F-4D97-AF65-F5344CB8AC3E}">
        <p14:creationId xmlns:p14="http://schemas.microsoft.com/office/powerpoint/2010/main" val="3898255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1</a:t>
            </a:fld>
            <a:endParaRPr lang="en-US"/>
          </a:p>
        </p:txBody>
      </p:sp>
    </p:spTree>
    <p:extLst>
      <p:ext uri="{BB962C8B-B14F-4D97-AF65-F5344CB8AC3E}">
        <p14:creationId xmlns:p14="http://schemas.microsoft.com/office/powerpoint/2010/main" val="1507301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11</a:t>
            </a:fld>
            <a:endParaRPr lang="en-US"/>
          </a:p>
        </p:txBody>
      </p:sp>
    </p:spTree>
    <p:extLst>
      <p:ext uri="{BB962C8B-B14F-4D97-AF65-F5344CB8AC3E}">
        <p14:creationId xmlns:p14="http://schemas.microsoft.com/office/powerpoint/2010/main" val="3519888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23</a:t>
            </a:fld>
            <a:endParaRPr lang="en-US"/>
          </a:p>
        </p:txBody>
      </p:sp>
    </p:spTree>
    <p:extLst>
      <p:ext uri="{BB962C8B-B14F-4D97-AF65-F5344CB8AC3E}">
        <p14:creationId xmlns:p14="http://schemas.microsoft.com/office/powerpoint/2010/main" val="1044521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28</a:t>
            </a:fld>
            <a:endParaRPr lang="en-US"/>
          </a:p>
        </p:txBody>
      </p:sp>
    </p:spTree>
    <p:extLst>
      <p:ext uri="{BB962C8B-B14F-4D97-AF65-F5344CB8AC3E}">
        <p14:creationId xmlns:p14="http://schemas.microsoft.com/office/powerpoint/2010/main" val="703945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29</a:t>
            </a:fld>
            <a:endParaRPr lang="en-US"/>
          </a:p>
        </p:txBody>
      </p:sp>
    </p:spTree>
    <p:extLst>
      <p:ext uri="{BB962C8B-B14F-4D97-AF65-F5344CB8AC3E}">
        <p14:creationId xmlns:p14="http://schemas.microsoft.com/office/powerpoint/2010/main" val="1324098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31</a:t>
            </a:fld>
            <a:endParaRPr lang="en-US"/>
          </a:p>
        </p:txBody>
      </p:sp>
    </p:spTree>
    <p:extLst>
      <p:ext uri="{BB962C8B-B14F-4D97-AF65-F5344CB8AC3E}">
        <p14:creationId xmlns:p14="http://schemas.microsoft.com/office/powerpoint/2010/main" val="2339131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32</a:t>
            </a:fld>
            <a:endParaRPr lang="en-US"/>
          </a:p>
        </p:txBody>
      </p:sp>
    </p:spTree>
    <p:extLst>
      <p:ext uri="{BB962C8B-B14F-4D97-AF65-F5344CB8AC3E}">
        <p14:creationId xmlns:p14="http://schemas.microsoft.com/office/powerpoint/2010/main" val="2339131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33</a:t>
            </a:fld>
            <a:endParaRPr lang="en-US"/>
          </a:p>
        </p:txBody>
      </p:sp>
    </p:spTree>
    <p:extLst>
      <p:ext uri="{BB962C8B-B14F-4D97-AF65-F5344CB8AC3E}">
        <p14:creationId xmlns:p14="http://schemas.microsoft.com/office/powerpoint/2010/main" val="3124100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34</a:t>
            </a:fld>
            <a:endParaRPr lang="en-US"/>
          </a:p>
        </p:txBody>
      </p:sp>
    </p:spTree>
    <p:extLst>
      <p:ext uri="{BB962C8B-B14F-4D97-AF65-F5344CB8AC3E}">
        <p14:creationId xmlns:p14="http://schemas.microsoft.com/office/powerpoint/2010/main" val="30938339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35</a:t>
            </a:fld>
            <a:endParaRPr lang="en-US"/>
          </a:p>
        </p:txBody>
      </p:sp>
    </p:spTree>
    <p:extLst>
      <p:ext uri="{BB962C8B-B14F-4D97-AF65-F5344CB8AC3E}">
        <p14:creationId xmlns:p14="http://schemas.microsoft.com/office/powerpoint/2010/main" val="1546263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2</a:t>
            </a:fld>
            <a:endParaRPr lang="en-US"/>
          </a:p>
        </p:txBody>
      </p:sp>
    </p:spTree>
    <p:extLst>
      <p:ext uri="{BB962C8B-B14F-4D97-AF65-F5344CB8AC3E}">
        <p14:creationId xmlns:p14="http://schemas.microsoft.com/office/powerpoint/2010/main" val="2556536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3</a:t>
            </a:fld>
            <a:endParaRPr lang="en-US"/>
          </a:p>
        </p:txBody>
      </p:sp>
    </p:spTree>
    <p:extLst>
      <p:ext uri="{BB962C8B-B14F-4D97-AF65-F5344CB8AC3E}">
        <p14:creationId xmlns:p14="http://schemas.microsoft.com/office/powerpoint/2010/main" val="3236420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4</a:t>
            </a:fld>
            <a:endParaRPr lang="en-US"/>
          </a:p>
        </p:txBody>
      </p:sp>
    </p:spTree>
    <p:extLst>
      <p:ext uri="{BB962C8B-B14F-4D97-AF65-F5344CB8AC3E}">
        <p14:creationId xmlns:p14="http://schemas.microsoft.com/office/powerpoint/2010/main" val="2088756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5</a:t>
            </a:fld>
            <a:endParaRPr lang="en-US"/>
          </a:p>
        </p:txBody>
      </p:sp>
    </p:spTree>
    <p:extLst>
      <p:ext uri="{BB962C8B-B14F-4D97-AF65-F5344CB8AC3E}">
        <p14:creationId xmlns:p14="http://schemas.microsoft.com/office/powerpoint/2010/main" val="703945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6</a:t>
            </a:fld>
            <a:endParaRPr lang="en-US"/>
          </a:p>
        </p:txBody>
      </p:sp>
    </p:spTree>
    <p:extLst>
      <p:ext uri="{BB962C8B-B14F-4D97-AF65-F5344CB8AC3E}">
        <p14:creationId xmlns:p14="http://schemas.microsoft.com/office/powerpoint/2010/main" val="3872060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7</a:t>
            </a:fld>
            <a:endParaRPr lang="en-US"/>
          </a:p>
        </p:txBody>
      </p:sp>
    </p:spTree>
    <p:extLst>
      <p:ext uri="{BB962C8B-B14F-4D97-AF65-F5344CB8AC3E}">
        <p14:creationId xmlns:p14="http://schemas.microsoft.com/office/powerpoint/2010/main" val="1044521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8</a:t>
            </a:fld>
            <a:endParaRPr lang="en-US"/>
          </a:p>
        </p:txBody>
      </p:sp>
    </p:spTree>
    <p:extLst>
      <p:ext uri="{BB962C8B-B14F-4D97-AF65-F5344CB8AC3E}">
        <p14:creationId xmlns:p14="http://schemas.microsoft.com/office/powerpoint/2010/main" val="3097648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B8686-D751-41CD-B888-A4163C888232}" type="slidenum">
              <a:rPr lang="en-US" smtClean="0"/>
              <a:pPr/>
              <a:t>9</a:t>
            </a:fld>
            <a:endParaRPr lang="en-US"/>
          </a:p>
        </p:txBody>
      </p:sp>
    </p:spTree>
    <p:extLst>
      <p:ext uri="{BB962C8B-B14F-4D97-AF65-F5344CB8AC3E}">
        <p14:creationId xmlns:p14="http://schemas.microsoft.com/office/powerpoint/2010/main" val="214342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38447F-6C1D-4DCC-91A3-8F9F0BFB7CA3}" type="datetimeFigureOut">
              <a:rPr lang="en-US" smtClean="0"/>
              <a:pPr/>
              <a:t>25-Feb-22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2768390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38447F-6C1D-4DCC-91A3-8F9F0BFB7CA3}" type="datetimeFigureOut">
              <a:rPr lang="en-US" smtClean="0"/>
              <a:pPr/>
              <a:t>25-Feb-22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390378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38447F-6C1D-4DCC-91A3-8F9F0BFB7CA3}" type="datetimeFigureOut">
              <a:rPr lang="en-US" smtClean="0"/>
              <a:pPr/>
              <a:t>25-Feb-22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12987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38447F-6C1D-4DCC-91A3-8F9F0BFB7CA3}" type="datetimeFigureOut">
              <a:rPr lang="en-US" smtClean="0"/>
              <a:pPr/>
              <a:t>25-Feb-22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3788429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38447F-6C1D-4DCC-91A3-8F9F0BFB7CA3}" type="datetimeFigureOut">
              <a:rPr lang="en-US" smtClean="0"/>
              <a:pPr/>
              <a:t>25-Feb-22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16350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38447F-6C1D-4DCC-91A3-8F9F0BFB7CA3}" type="datetimeFigureOut">
              <a:rPr lang="en-US" smtClean="0"/>
              <a:pPr/>
              <a:t>25-Feb-22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3306204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38447F-6C1D-4DCC-91A3-8F9F0BFB7CA3}" type="datetimeFigureOut">
              <a:rPr lang="en-US" smtClean="0"/>
              <a:pPr/>
              <a:t>25-Feb-22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1006429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38447F-6C1D-4DCC-91A3-8F9F0BFB7CA3}" type="datetimeFigureOut">
              <a:rPr lang="en-US" smtClean="0"/>
              <a:pPr/>
              <a:t>25-Feb-22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3145367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38447F-6C1D-4DCC-91A3-8F9F0BFB7CA3}" type="datetimeFigureOut">
              <a:rPr lang="en-US" smtClean="0"/>
              <a:pPr/>
              <a:t>25-Feb-22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173977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38447F-6C1D-4DCC-91A3-8F9F0BFB7CA3}" type="datetimeFigureOut">
              <a:rPr lang="en-US" smtClean="0"/>
              <a:pPr/>
              <a:t>25-Feb-22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540010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38447F-6C1D-4DCC-91A3-8F9F0BFB7CA3}" type="datetimeFigureOut">
              <a:rPr lang="en-US" smtClean="0"/>
              <a:pPr/>
              <a:t>25-Feb-22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1651755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38447F-6C1D-4DCC-91A3-8F9F0BFB7CA3}" type="datetimeFigureOut">
              <a:rPr lang="en-US" smtClean="0"/>
              <a:pPr/>
              <a:t>25-Feb-22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2721946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38447F-6C1D-4DCC-91A3-8F9F0BFB7CA3}" type="datetimeFigureOut">
              <a:rPr lang="en-US" smtClean="0"/>
              <a:pPr/>
              <a:t>25-Feb-22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3880196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38447F-6C1D-4DCC-91A3-8F9F0BFB7CA3}" type="datetimeFigureOut">
              <a:rPr lang="en-US" smtClean="0"/>
              <a:pPr/>
              <a:t>25-Feb-22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2881612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438447F-6C1D-4DCC-91A3-8F9F0BFB7CA3}" type="datetimeFigureOut">
              <a:rPr lang="en-US" smtClean="0"/>
              <a:pPr/>
              <a:t>25-Feb-22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2437880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38447F-6C1D-4DCC-91A3-8F9F0BFB7CA3}" type="datetimeFigureOut">
              <a:rPr lang="en-US" smtClean="0"/>
              <a:pPr/>
              <a:t>25-Feb-22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959664-9082-4267-9D08-2DCA25B586BC}" type="slidenum">
              <a:rPr lang="en-US" smtClean="0"/>
              <a:pPr/>
              <a:t>‹#›</a:t>
            </a:fld>
            <a:endParaRPr lang="en-US"/>
          </a:p>
        </p:txBody>
      </p:sp>
    </p:spTree>
    <p:extLst>
      <p:ext uri="{BB962C8B-B14F-4D97-AF65-F5344CB8AC3E}">
        <p14:creationId xmlns:p14="http://schemas.microsoft.com/office/powerpoint/2010/main" val="2601344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438447F-6C1D-4DCC-91A3-8F9F0BFB7CA3}" type="datetimeFigureOut">
              <a:rPr lang="en-US" smtClean="0"/>
              <a:pPr/>
              <a:t>25-Feb-22</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3959664-9082-4267-9D08-2DCA25B586BC}" type="slidenum">
              <a:rPr lang="en-US" smtClean="0"/>
              <a:pPr/>
              <a:t>‹#›</a:t>
            </a:fld>
            <a:endParaRPr lang="en-US"/>
          </a:p>
        </p:txBody>
      </p:sp>
    </p:spTree>
    <p:extLst>
      <p:ext uri="{BB962C8B-B14F-4D97-AF65-F5344CB8AC3E}">
        <p14:creationId xmlns:p14="http://schemas.microsoft.com/office/powerpoint/2010/main" val="20724375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29.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34.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36.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8560" y="1995539"/>
            <a:ext cx="5825202" cy="1234727"/>
          </a:xfrm>
        </p:spPr>
        <p:txBody>
          <a:bodyPr/>
          <a:lstStyle/>
          <a:p>
            <a:pPr algn="ctr" rtl="1"/>
            <a:r>
              <a:rPr lang="ar-LB" dirty="0"/>
              <a:t>مَركَزُ التَّربِيَّةِ الدّينِيَّة </a:t>
            </a:r>
            <a:endParaRPr lang="en-US" dirty="0"/>
          </a:p>
        </p:txBody>
      </p:sp>
      <p:sp>
        <p:nvSpPr>
          <p:cNvPr id="3" name="Subtitle 2"/>
          <p:cNvSpPr>
            <a:spLocks noGrp="1"/>
          </p:cNvSpPr>
          <p:nvPr>
            <p:ph type="subTitle" idx="1"/>
          </p:nvPr>
        </p:nvSpPr>
        <p:spPr>
          <a:xfrm>
            <a:off x="622129" y="4558420"/>
            <a:ext cx="5825202" cy="822674"/>
          </a:xfrm>
        </p:spPr>
        <p:txBody>
          <a:bodyPr>
            <a:noAutofit/>
          </a:bodyPr>
          <a:lstStyle/>
          <a:p>
            <a:pPr algn="ctr" rtl="1"/>
            <a:r>
              <a:rPr lang="ar-LB" sz="5000" b="1" dirty="0">
                <a:latin typeface="Adobe Arabic" panose="02040503050201020203" pitchFamily="18" charset="-78"/>
                <a:cs typeface="Adobe Arabic" panose="02040503050201020203" pitchFamily="18" charset="-78"/>
              </a:rPr>
              <a:t>يُقَدِّمُ كِتابَ</a:t>
            </a:r>
            <a:r>
              <a:rPr lang="en-US" sz="5000" b="1" dirty="0">
                <a:latin typeface="Adobe Arabic" panose="02040503050201020203" pitchFamily="18" charset="-78"/>
                <a:cs typeface="Adobe Arabic" panose="02040503050201020203" pitchFamily="18" charset="-78"/>
              </a:rPr>
              <a:t> </a:t>
            </a:r>
            <a:r>
              <a:rPr lang="ar-LB" sz="5000" b="1" dirty="0">
                <a:latin typeface="Adobe Arabic" panose="02040503050201020203" pitchFamily="18" charset="-78"/>
                <a:cs typeface="Adobe Arabic" panose="02040503050201020203" pitchFamily="18" charset="-78"/>
              </a:rPr>
              <a:t>الأساسيَّ السّابع</a:t>
            </a:r>
            <a:endParaRPr lang="en-US" sz="5000" b="1" dirty="0">
              <a:latin typeface="Adobe Arabic" panose="02040503050201020203" pitchFamily="18" charset="-78"/>
              <a:cs typeface="Adobe Arabic" panose="02040503050201020203" pitchFamily="18" charset="-78"/>
            </a:endParaRPr>
          </a:p>
        </p:txBody>
      </p:sp>
      <p:pic>
        <p:nvPicPr>
          <p:cNvPr id="4" name="Picture 2" descr="C:\Users\wmaksour\Desktop\Project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8905" y="363070"/>
            <a:ext cx="3546331" cy="110392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92634729"/>
      </p:ext>
    </p:extLst>
  </p:cSld>
  <p:clrMapOvr>
    <a:masterClrMapping/>
  </p:clrMapOvr>
  <p:transition spd="slow" advTm="576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16" presetClass="entr" presetSubtype="21"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72687513"/>
              </p:ext>
            </p:extLst>
          </p:nvPr>
        </p:nvGraphicFramePr>
        <p:xfrm>
          <a:off x="528918" y="573831"/>
          <a:ext cx="7283824" cy="6076232"/>
        </p:xfrm>
        <a:graphic>
          <a:graphicData uri="http://schemas.openxmlformats.org/drawingml/2006/table">
            <a:tbl>
              <a:tblPr firstRow="1" bandRow="1">
                <a:tableStyleId>{5C22544A-7EE6-4342-B048-85BDC9FD1C3A}</a:tableStyleId>
              </a:tblPr>
              <a:tblGrid>
                <a:gridCol w="3641912">
                  <a:extLst>
                    <a:ext uri="{9D8B030D-6E8A-4147-A177-3AD203B41FA5}">
                      <a16:colId xmlns:a16="http://schemas.microsoft.com/office/drawing/2014/main" val="20000"/>
                    </a:ext>
                  </a:extLst>
                </a:gridCol>
                <a:gridCol w="3641912">
                  <a:extLst>
                    <a:ext uri="{9D8B030D-6E8A-4147-A177-3AD203B41FA5}">
                      <a16:colId xmlns:a16="http://schemas.microsoft.com/office/drawing/2014/main" val="20001"/>
                    </a:ext>
                  </a:extLst>
                </a:gridCol>
              </a:tblGrid>
              <a:tr h="2510072">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endParaRPr lang="ar-LB" sz="4000" baseline="0" dirty="0"/>
                    </a:p>
                    <a:p>
                      <a:pPr marL="0" marR="0" indent="0" algn="ctr" defTabSz="457200" rtl="1" eaLnBrk="1" fontAlgn="auto" latinLnBrk="0" hangingPunct="1">
                        <a:lnSpc>
                          <a:spcPct val="100000"/>
                        </a:lnSpc>
                        <a:spcBef>
                          <a:spcPts val="0"/>
                        </a:spcBef>
                        <a:spcAft>
                          <a:spcPts val="0"/>
                        </a:spcAft>
                        <a:buClrTx/>
                        <a:buSzTx/>
                        <a:buFontTx/>
                        <a:buNone/>
                        <a:tabLst/>
                        <a:defRPr/>
                      </a:pPr>
                      <a:r>
                        <a:rPr lang="ar-LB" sz="4000" baseline="0" dirty="0"/>
                        <a:t>يلي رفضوا يسوع</a:t>
                      </a:r>
                      <a:endParaRPr lang="en-US" sz="4000" dirty="0"/>
                    </a:p>
                    <a:p>
                      <a:endParaRPr lang="en-US" dirty="0"/>
                    </a:p>
                  </a:txBody>
                  <a:tcPr/>
                </a:tc>
                <a:tc>
                  <a:txBody>
                    <a:bodyPr/>
                    <a:lstStyle/>
                    <a:p>
                      <a:pPr algn="ctr" rtl="1"/>
                      <a:endParaRPr lang="ar-LB" sz="4000" baseline="0" dirty="0"/>
                    </a:p>
                    <a:p>
                      <a:pPr algn="ctr" rtl="1"/>
                      <a:r>
                        <a:rPr lang="ar-LB" sz="4000" baseline="0" dirty="0"/>
                        <a:t>يلي قبلوا يسوع</a:t>
                      </a:r>
                      <a:endParaRPr lang="en-US" sz="4000" dirty="0"/>
                    </a:p>
                  </a:txBody>
                  <a:tcPr/>
                </a:tc>
                <a:extLst>
                  <a:ext uri="{0D108BD9-81ED-4DB2-BD59-A6C34878D82A}">
                    <a16:rowId xmlns:a16="http://schemas.microsoft.com/office/drawing/2014/main" val="10000"/>
                  </a:ext>
                </a:extLst>
              </a:tr>
              <a:tr h="2510072">
                <a:tc>
                  <a:txBody>
                    <a:bodyPr/>
                    <a:lstStyle/>
                    <a:p>
                      <a:pPr algn="ctr" rtl="1"/>
                      <a:r>
                        <a:rPr lang="ar-LB" sz="1800" kern="1200" dirty="0">
                          <a:solidFill>
                            <a:schemeClr val="dk1"/>
                          </a:solidFill>
                          <a:effectLst/>
                          <a:latin typeface="+mn-lt"/>
                          <a:ea typeface="+mn-ea"/>
                          <a:cs typeface="+mn-cs"/>
                        </a:rPr>
                        <a:t>-</a:t>
                      </a:r>
                      <a:r>
                        <a:rPr lang="ar-SA" sz="3800" kern="1200" dirty="0">
                          <a:solidFill>
                            <a:schemeClr val="dk1"/>
                          </a:solidFill>
                          <a:effectLst/>
                          <a:latin typeface="+mn-lt"/>
                          <a:ea typeface="+mn-ea"/>
                          <a:cs typeface="+mn-cs"/>
                        </a:rPr>
                        <a:t>بيلاطُس</a:t>
                      </a:r>
                      <a:endParaRPr lang="en-US" sz="3800" kern="1200" dirty="0">
                        <a:solidFill>
                          <a:schemeClr val="dk1"/>
                        </a:solidFill>
                        <a:effectLst/>
                        <a:latin typeface="+mn-lt"/>
                        <a:ea typeface="+mn-ea"/>
                        <a:cs typeface="+mn-cs"/>
                      </a:endParaRPr>
                    </a:p>
                    <a:p>
                      <a:pPr algn="ctr" rtl="1"/>
                      <a:r>
                        <a:rPr lang="en-US" sz="3800" kern="1200" dirty="0">
                          <a:solidFill>
                            <a:schemeClr val="dk1"/>
                          </a:solidFill>
                          <a:effectLst/>
                          <a:latin typeface="+mn-lt"/>
                          <a:ea typeface="+mn-ea"/>
                          <a:cs typeface="+mn-cs"/>
                        </a:rPr>
                        <a:t>- </a:t>
                      </a:r>
                      <a:r>
                        <a:rPr lang="ar-SA" sz="3800" kern="1200" dirty="0">
                          <a:solidFill>
                            <a:schemeClr val="dk1"/>
                          </a:solidFill>
                          <a:effectLst/>
                          <a:latin typeface="+mn-lt"/>
                          <a:ea typeface="+mn-ea"/>
                          <a:cs typeface="+mn-cs"/>
                        </a:rPr>
                        <a:t>قَيافا</a:t>
                      </a:r>
                      <a:endParaRPr lang="en-US" sz="3800" kern="1200" dirty="0">
                        <a:solidFill>
                          <a:schemeClr val="dk1"/>
                        </a:solidFill>
                        <a:effectLst/>
                        <a:latin typeface="+mn-lt"/>
                        <a:ea typeface="+mn-ea"/>
                        <a:cs typeface="+mn-cs"/>
                      </a:endParaRPr>
                    </a:p>
                    <a:p>
                      <a:pPr algn="ctr" rtl="1"/>
                      <a:r>
                        <a:rPr lang="en-US" sz="3800" kern="1200" dirty="0">
                          <a:solidFill>
                            <a:schemeClr val="dk1"/>
                          </a:solidFill>
                          <a:effectLst/>
                          <a:latin typeface="+mn-lt"/>
                          <a:ea typeface="+mn-ea"/>
                          <a:cs typeface="+mn-cs"/>
                        </a:rPr>
                        <a:t>- </a:t>
                      </a:r>
                      <a:r>
                        <a:rPr lang="ar-SA" sz="3800" kern="1200" dirty="0">
                          <a:solidFill>
                            <a:schemeClr val="dk1"/>
                          </a:solidFill>
                          <a:effectLst/>
                          <a:latin typeface="+mn-lt"/>
                          <a:ea typeface="+mn-ea"/>
                          <a:cs typeface="+mn-cs"/>
                        </a:rPr>
                        <a:t>الفَرّيسيّون</a:t>
                      </a:r>
                      <a:endParaRPr lang="en-US" sz="3800" kern="1200" dirty="0">
                        <a:solidFill>
                          <a:schemeClr val="dk1"/>
                        </a:solidFill>
                        <a:effectLst/>
                        <a:latin typeface="+mn-lt"/>
                        <a:ea typeface="+mn-ea"/>
                        <a:cs typeface="+mn-cs"/>
                      </a:endParaRPr>
                    </a:p>
                    <a:p>
                      <a:pPr algn="ctr" rtl="1"/>
                      <a:r>
                        <a:rPr lang="en-US" sz="3800" kern="1200" dirty="0">
                          <a:solidFill>
                            <a:schemeClr val="dk1"/>
                          </a:solidFill>
                          <a:effectLst/>
                          <a:latin typeface="+mn-lt"/>
                          <a:ea typeface="+mn-ea"/>
                          <a:cs typeface="+mn-cs"/>
                        </a:rPr>
                        <a:t>- </a:t>
                      </a:r>
                      <a:r>
                        <a:rPr lang="ar-SA" sz="3800" kern="1200" dirty="0">
                          <a:solidFill>
                            <a:schemeClr val="dk1"/>
                          </a:solidFill>
                          <a:effectLst/>
                          <a:latin typeface="+mn-lt"/>
                          <a:ea typeface="+mn-ea"/>
                          <a:cs typeface="+mn-cs"/>
                        </a:rPr>
                        <a:t>الشَّابُّ الغَنيّ</a:t>
                      </a:r>
                      <a:endParaRPr lang="en-US" sz="3800" kern="1200" dirty="0">
                        <a:solidFill>
                          <a:schemeClr val="dk1"/>
                        </a:solidFill>
                        <a:effectLst/>
                        <a:latin typeface="+mn-lt"/>
                        <a:ea typeface="+mn-ea"/>
                        <a:cs typeface="+mn-cs"/>
                      </a:endParaRPr>
                    </a:p>
                    <a:p>
                      <a:pPr algn="ctr" rtl="1"/>
                      <a:r>
                        <a:rPr lang="en-US" sz="3800" kern="1200" dirty="0">
                          <a:solidFill>
                            <a:schemeClr val="dk1"/>
                          </a:solidFill>
                          <a:effectLst/>
                          <a:latin typeface="+mn-lt"/>
                          <a:ea typeface="+mn-ea"/>
                          <a:cs typeface="+mn-cs"/>
                        </a:rPr>
                        <a:t>- </a:t>
                      </a:r>
                      <a:r>
                        <a:rPr lang="ar-SA" sz="3800" kern="1200" dirty="0">
                          <a:solidFill>
                            <a:schemeClr val="dk1"/>
                          </a:solidFill>
                          <a:effectLst/>
                          <a:latin typeface="+mn-lt"/>
                          <a:ea typeface="+mn-ea"/>
                          <a:cs typeface="+mn-cs"/>
                        </a:rPr>
                        <a:t>هيرودس</a:t>
                      </a:r>
                      <a:endParaRPr lang="en-US" sz="3800" kern="1200" dirty="0">
                        <a:solidFill>
                          <a:schemeClr val="dk1"/>
                        </a:solidFill>
                        <a:effectLst/>
                        <a:latin typeface="+mn-lt"/>
                        <a:ea typeface="+mn-ea"/>
                        <a:cs typeface="+mn-cs"/>
                      </a:endParaRPr>
                    </a:p>
                    <a:p>
                      <a:pPr algn="ctr" rtl="1"/>
                      <a:endParaRPr lang="en-US" sz="3800" dirty="0"/>
                    </a:p>
                  </a:txBody>
                  <a:tcPr/>
                </a:tc>
                <a:tc>
                  <a:txBody>
                    <a:bodyPr/>
                    <a:lstStyle/>
                    <a:p>
                      <a:pPr algn="ctr" rtl="1"/>
                      <a:r>
                        <a:rPr lang="ar-LB" sz="3800" kern="1200" dirty="0">
                          <a:solidFill>
                            <a:schemeClr val="dk1"/>
                          </a:solidFill>
                          <a:effectLst/>
                          <a:latin typeface="+mn-lt"/>
                          <a:ea typeface="+mn-ea"/>
                          <a:cs typeface="+mn-cs"/>
                        </a:rPr>
                        <a:t>*</a:t>
                      </a:r>
                      <a:r>
                        <a:rPr lang="ar-LB" sz="3800" kern="1200" baseline="0" dirty="0">
                          <a:solidFill>
                            <a:schemeClr val="dk1"/>
                          </a:solidFill>
                          <a:effectLst/>
                          <a:latin typeface="+mn-lt"/>
                          <a:ea typeface="+mn-ea"/>
                          <a:cs typeface="+mn-cs"/>
                        </a:rPr>
                        <a:t> </a:t>
                      </a:r>
                      <a:r>
                        <a:rPr lang="ar-SA" sz="3800" kern="1200" dirty="0">
                          <a:solidFill>
                            <a:schemeClr val="dk1"/>
                          </a:solidFill>
                          <a:effectLst/>
                          <a:latin typeface="+mn-lt"/>
                          <a:ea typeface="+mn-ea"/>
                          <a:cs typeface="+mn-cs"/>
                        </a:rPr>
                        <a:t>مَريَم ويوسُف</a:t>
                      </a:r>
                      <a:endParaRPr lang="en-US" sz="3800" kern="1200" dirty="0">
                        <a:solidFill>
                          <a:schemeClr val="dk1"/>
                        </a:solidFill>
                        <a:effectLst/>
                        <a:latin typeface="+mn-lt"/>
                        <a:ea typeface="+mn-ea"/>
                        <a:cs typeface="+mn-cs"/>
                      </a:endParaRPr>
                    </a:p>
                    <a:p>
                      <a:pPr algn="ctr" rtl="1"/>
                      <a:r>
                        <a:rPr lang="ar-LB" sz="3800" kern="1200" dirty="0">
                          <a:solidFill>
                            <a:schemeClr val="dk1"/>
                          </a:solidFill>
                          <a:effectLst/>
                          <a:latin typeface="+mn-lt"/>
                          <a:ea typeface="+mn-ea"/>
                          <a:cs typeface="+mn-cs"/>
                        </a:rPr>
                        <a:t>* </a:t>
                      </a:r>
                      <a:r>
                        <a:rPr lang="ar-SA" sz="3800" kern="1200" dirty="0">
                          <a:solidFill>
                            <a:schemeClr val="dk1"/>
                          </a:solidFill>
                          <a:effectLst/>
                          <a:latin typeface="+mn-lt"/>
                          <a:ea typeface="+mn-ea"/>
                          <a:cs typeface="+mn-cs"/>
                        </a:rPr>
                        <a:t>النِّسوةُ والمَريَمات</a:t>
                      </a:r>
                      <a:endParaRPr lang="en-US" sz="3800" kern="1200" dirty="0">
                        <a:solidFill>
                          <a:schemeClr val="dk1"/>
                        </a:solidFill>
                        <a:effectLst/>
                        <a:latin typeface="+mn-lt"/>
                        <a:ea typeface="+mn-ea"/>
                        <a:cs typeface="+mn-cs"/>
                      </a:endParaRPr>
                    </a:p>
                    <a:p>
                      <a:pPr algn="ctr" rtl="1"/>
                      <a:r>
                        <a:rPr lang="ar-LB" sz="3800" kern="1200" dirty="0">
                          <a:solidFill>
                            <a:schemeClr val="dk1"/>
                          </a:solidFill>
                          <a:effectLst/>
                          <a:latin typeface="+mn-lt"/>
                          <a:ea typeface="+mn-ea"/>
                          <a:cs typeface="+mn-cs"/>
                        </a:rPr>
                        <a:t>* </a:t>
                      </a:r>
                      <a:r>
                        <a:rPr lang="en-US" sz="3800" kern="1200" dirty="0">
                          <a:solidFill>
                            <a:schemeClr val="dk1"/>
                          </a:solidFill>
                          <a:effectLst/>
                          <a:latin typeface="+mn-lt"/>
                          <a:ea typeface="+mn-ea"/>
                          <a:cs typeface="+mn-cs"/>
                        </a:rPr>
                        <a:t> </a:t>
                      </a:r>
                      <a:r>
                        <a:rPr lang="ar-SA" sz="3800" kern="1200" dirty="0">
                          <a:solidFill>
                            <a:schemeClr val="dk1"/>
                          </a:solidFill>
                          <a:effectLst/>
                          <a:latin typeface="+mn-lt"/>
                          <a:ea typeface="+mn-ea"/>
                          <a:cs typeface="+mn-cs"/>
                        </a:rPr>
                        <a:t>الرُّسُل</a:t>
                      </a:r>
                      <a:endParaRPr lang="en-US" sz="3800" kern="1200" dirty="0">
                        <a:solidFill>
                          <a:schemeClr val="dk1"/>
                        </a:solidFill>
                        <a:effectLst/>
                        <a:latin typeface="+mn-lt"/>
                        <a:ea typeface="+mn-ea"/>
                        <a:cs typeface="+mn-cs"/>
                      </a:endParaRPr>
                    </a:p>
                    <a:p>
                      <a:pPr algn="ctr" rtl="1"/>
                      <a:r>
                        <a:rPr lang="ar-LB" sz="3800" kern="1200" dirty="0">
                          <a:solidFill>
                            <a:schemeClr val="dk1"/>
                          </a:solidFill>
                          <a:effectLst/>
                          <a:latin typeface="+mn-lt"/>
                          <a:ea typeface="+mn-ea"/>
                          <a:cs typeface="+mn-cs"/>
                        </a:rPr>
                        <a:t>* </a:t>
                      </a:r>
                      <a:r>
                        <a:rPr lang="en-US" sz="3800" kern="1200" dirty="0">
                          <a:solidFill>
                            <a:schemeClr val="dk1"/>
                          </a:solidFill>
                          <a:effectLst/>
                          <a:latin typeface="+mn-lt"/>
                          <a:ea typeface="+mn-ea"/>
                          <a:cs typeface="+mn-cs"/>
                        </a:rPr>
                        <a:t> </a:t>
                      </a:r>
                      <a:r>
                        <a:rPr lang="ar-SA" sz="3800" kern="1200" dirty="0">
                          <a:solidFill>
                            <a:schemeClr val="dk1"/>
                          </a:solidFill>
                          <a:effectLst/>
                          <a:latin typeface="+mn-lt"/>
                          <a:ea typeface="+mn-ea"/>
                          <a:cs typeface="+mn-cs"/>
                        </a:rPr>
                        <a:t>نيقوديمُس</a:t>
                      </a:r>
                      <a:endParaRPr lang="en-US" sz="3800" kern="1200" dirty="0">
                        <a:solidFill>
                          <a:schemeClr val="dk1"/>
                        </a:solidFill>
                        <a:effectLst/>
                        <a:latin typeface="+mn-lt"/>
                        <a:ea typeface="+mn-ea"/>
                        <a:cs typeface="+mn-cs"/>
                      </a:endParaRPr>
                    </a:p>
                    <a:p>
                      <a:pPr algn="ctr" rtl="1"/>
                      <a:endParaRPr lang="en-US" sz="3800" dirty="0"/>
                    </a:p>
                  </a:txBody>
                  <a:tcPr/>
                </a:tc>
                <a:extLst>
                  <a:ext uri="{0D108BD9-81ED-4DB2-BD59-A6C34878D82A}">
                    <a16:rowId xmlns:a16="http://schemas.microsoft.com/office/drawing/2014/main" val="10001"/>
                  </a:ext>
                </a:extLst>
              </a:tr>
            </a:tbl>
          </a:graphicData>
        </a:graphic>
      </p:graphicFrame>
    </p:spTree>
    <p:custDataLst>
      <p:tags r:id="rId1"/>
    </p:custDataLst>
    <p:extLst>
      <p:ext uri="{BB962C8B-B14F-4D97-AF65-F5344CB8AC3E}">
        <p14:creationId xmlns:p14="http://schemas.microsoft.com/office/powerpoint/2010/main" val="2481418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618566" y="188259"/>
            <a:ext cx="6656293" cy="3052482"/>
          </a:xfrm>
          <a:prstGeom prst="cloudCallout">
            <a:avLst>
              <a:gd name="adj1" fmla="val 53430"/>
              <a:gd name="adj2" fmla="val 6125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dirty="0">
                <a:solidFill>
                  <a:schemeClr val="tx1"/>
                </a:solidFill>
              </a:rPr>
              <a:t> </a:t>
            </a:r>
            <a:r>
              <a:rPr lang="ar-LB" sz="2800" dirty="0">
                <a:solidFill>
                  <a:schemeClr val="tx1"/>
                </a:solidFill>
              </a:rPr>
              <a:t>ب</a:t>
            </a:r>
            <a:r>
              <a:rPr lang="ar-SA" sz="2800" dirty="0">
                <a:solidFill>
                  <a:schemeClr val="tx1"/>
                </a:solidFill>
              </a:rPr>
              <a:t>تَعرفو</a:t>
            </a:r>
            <a:r>
              <a:rPr lang="ar-LB" sz="2800" dirty="0">
                <a:solidFill>
                  <a:schemeClr val="tx1"/>
                </a:solidFill>
              </a:rPr>
              <a:t>ا</a:t>
            </a:r>
            <a:r>
              <a:rPr lang="ar-SA" sz="2800" dirty="0">
                <a:solidFill>
                  <a:schemeClr val="tx1"/>
                </a:solidFill>
              </a:rPr>
              <a:t> غَير</a:t>
            </a:r>
            <a:r>
              <a:rPr lang="ar-LB" sz="2800" dirty="0">
                <a:solidFill>
                  <a:schemeClr val="tx1"/>
                </a:solidFill>
              </a:rPr>
              <a:t>ن</a:t>
            </a:r>
            <a:r>
              <a:rPr lang="ar-SA" sz="2800" dirty="0">
                <a:solidFill>
                  <a:schemeClr val="tx1"/>
                </a:solidFill>
              </a:rPr>
              <a:t>؟ </a:t>
            </a:r>
            <a:endParaRPr lang="en-US" sz="2800" dirty="0">
              <a:solidFill>
                <a:schemeClr val="tx1"/>
              </a:solidFill>
            </a:endParaRPr>
          </a:p>
          <a:p>
            <a:pPr marL="457200" indent="-457200" algn="ctr" rtl="1">
              <a:buFontTx/>
              <a:buChar char="-"/>
            </a:pPr>
            <a:r>
              <a:rPr lang="ar-SA" sz="2800" dirty="0">
                <a:solidFill>
                  <a:schemeClr val="tx1"/>
                </a:solidFill>
              </a:rPr>
              <a:t>إذا </a:t>
            </a:r>
            <a:r>
              <a:rPr lang="ar-LB" sz="2800" dirty="0">
                <a:solidFill>
                  <a:schemeClr val="tx1"/>
                </a:solidFill>
              </a:rPr>
              <a:t>بدنا </a:t>
            </a:r>
            <a:r>
              <a:rPr lang="ar-SA" sz="2800" dirty="0">
                <a:solidFill>
                  <a:schemeClr val="tx1"/>
                </a:solidFill>
              </a:rPr>
              <a:t>نختار </a:t>
            </a:r>
            <a:r>
              <a:rPr lang="ar-LB" sz="2800" dirty="0">
                <a:solidFill>
                  <a:schemeClr val="tx1"/>
                </a:solidFill>
              </a:rPr>
              <a:t>حدا ت</a:t>
            </a:r>
            <a:r>
              <a:rPr lang="ar-SA" sz="2800" dirty="0">
                <a:solidFill>
                  <a:schemeClr val="tx1"/>
                </a:solidFill>
              </a:rPr>
              <a:t>يحِل مَ</a:t>
            </a:r>
            <a:r>
              <a:rPr lang="ar-LB" sz="2800" dirty="0">
                <a:solidFill>
                  <a:schemeClr val="tx1"/>
                </a:solidFill>
              </a:rPr>
              <a:t>حل</a:t>
            </a:r>
            <a:r>
              <a:rPr lang="ar-SA" sz="2800" dirty="0">
                <a:solidFill>
                  <a:schemeClr val="tx1"/>
                </a:solidFill>
              </a:rPr>
              <a:t> يَهوذا، كيفَ </a:t>
            </a:r>
            <a:r>
              <a:rPr lang="ar-LB" sz="2800" dirty="0">
                <a:solidFill>
                  <a:schemeClr val="tx1"/>
                </a:solidFill>
              </a:rPr>
              <a:t>من</a:t>
            </a:r>
            <a:r>
              <a:rPr lang="ar-SA" sz="2800" dirty="0">
                <a:solidFill>
                  <a:schemeClr val="tx1"/>
                </a:solidFill>
              </a:rPr>
              <a:t>ختار</a:t>
            </a:r>
            <a:r>
              <a:rPr lang="ar-LB" sz="2800" dirty="0">
                <a:solidFill>
                  <a:schemeClr val="tx1"/>
                </a:solidFill>
              </a:rPr>
              <a:t>و</a:t>
            </a:r>
            <a:r>
              <a:rPr lang="ar-SA" sz="2800" dirty="0">
                <a:solidFill>
                  <a:schemeClr val="tx1"/>
                </a:solidFill>
              </a:rPr>
              <a:t>؟ وبِأي</a:t>
            </a:r>
            <a:r>
              <a:rPr lang="ar-LB" sz="2800" dirty="0">
                <a:solidFill>
                  <a:schemeClr val="tx1"/>
                </a:solidFill>
              </a:rPr>
              <a:t> </a:t>
            </a:r>
            <a:r>
              <a:rPr lang="ar-SA" sz="2800" dirty="0">
                <a:solidFill>
                  <a:schemeClr val="tx1"/>
                </a:solidFill>
              </a:rPr>
              <a:t>شُروط؟</a:t>
            </a:r>
            <a:r>
              <a:rPr lang="ar-LB" sz="2800" dirty="0">
                <a:solidFill>
                  <a:schemeClr val="tx1"/>
                </a:solidFill>
              </a:rPr>
              <a:t> </a:t>
            </a:r>
          </a:p>
          <a:p>
            <a:pPr algn="ctr" rtl="1"/>
            <a:r>
              <a:rPr lang="ar-LB" sz="2800" b="1" dirty="0">
                <a:solidFill>
                  <a:schemeClr val="tx1"/>
                </a:solidFill>
              </a:rPr>
              <a:t>خلونا نشوف شو عملو الرسل</a:t>
            </a:r>
            <a:endParaRPr lang="en-US" sz="2800" b="1" dirty="0">
              <a:solidFill>
                <a:schemeClr val="tx1"/>
              </a:solidFill>
            </a:endParaRPr>
          </a:p>
        </p:txBody>
      </p:sp>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323385" y="3818965"/>
            <a:ext cx="5820615" cy="3039035"/>
          </a:xfrm>
          <a:prstGeom prst="rect">
            <a:avLst/>
          </a:prstGeom>
        </p:spPr>
      </p:pic>
    </p:spTree>
    <p:custDataLst>
      <p:tags r:id="rId1"/>
    </p:custDataLst>
    <p:extLst>
      <p:ext uri="{BB962C8B-B14F-4D97-AF65-F5344CB8AC3E}">
        <p14:creationId xmlns:p14="http://schemas.microsoft.com/office/powerpoint/2010/main" val="2507171408"/>
      </p:ext>
    </p:extLst>
  </p:cSld>
  <p:clrMapOvr>
    <a:masterClrMapping/>
  </p:clrMapOvr>
  <p:transition spd="slow" advTm="569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8)">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0" y="0"/>
            <a:ext cx="9144000" cy="6858000"/>
          </a:xfrm>
        </p:spPr>
      </p:pic>
      <p:sp>
        <p:nvSpPr>
          <p:cNvPr id="5" name="Rectangle 4"/>
          <p:cNvSpPr/>
          <p:nvPr/>
        </p:nvSpPr>
        <p:spPr>
          <a:xfrm>
            <a:off x="282387" y="1169892"/>
            <a:ext cx="5970495" cy="954107"/>
          </a:xfrm>
          <a:prstGeom prst="rect">
            <a:avLst/>
          </a:prstGeom>
        </p:spPr>
        <p:txBody>
          <a:bodyPr wrap="square">
            <a:spAutoFit/>
          </a:bodyPr>
          <a:lstStyle/>
          <a:p>
            <a:pPr algn="r" rtl="1"/>
            <a:r>
              <a:rPr lang="ar-LB" sz="2800" b="1" dirty="0">
                <a:latin typeface="Tahoma" panose="020B0604030504040204" pitchFamily="34" charset="0"/>
                <a:ea typeface="Tahoma" panose="020B0604030504040204" pitchFamily="34" charset="0"/>
                <a:cs typeface="Tahoma" panose="020B0604030504040204" pitchFamily="34" charset="0"/>
              </a:rPr>
              <a:t>بعد القيامة، </a:t>
            </a:r>
            <a:r>
              <a:rPr lang="ar-SA" sz="2800" b="1" dirty="0">
                <a:latin typeface="Tahoma" panose="020B0604030504040204" pitchFamily="34" charset="0"/>
                <a:ea typeface="Tahoma" panose="020B0604030504040204" pitchFamily="34" charset="0"/>
                <a:cs typeface="Tahoma" panose="020B0604030504040204" pitchFamily="34" charset="0"/>
              </a:rPr>
              <a:t>كان </a:t>
            </a:r>
            <a:r>
              <a:rPr lang="ar-LB" sz="2800" b="1" dirty="0">
                <a:latin typeface="Tahoma" panose="020B0604030504040204" pitchFamily="34" charset="0"/>
                <a:ea typeface="Tahoma" panose="020B0604030504040204" pitchFamily="34" charset="0"/>
                <a:cs typeface="Tahoma" panose="020B0604030504040204" pitchFamily="34" charset="0"/>
              </a:rPr>
              <a:t>الرسل </a:t>
            </a:r>
          </a:p>
          <a:p>
            <a:pPr algn="r" rtl="1"/>
            <a:r>
              <a:rPr lang="ar-SA" sz="2800" b="1" dirty="0">
                <a:latin typeface="Tahoma" panose="020B0604030504040204" pitchFamily="34" charset="0"/>
                <a:ea typeface="Tahoma" panose="020B0604030504040204" pitchFamily="34" charset="0"/>
                <a:cs typeface="Tahoma" panose="020B0604030504040204" pitchFamily="34" charset="0"/>
              </a:rPr>
              <a:t>مُجتَمِعين</a:t>
            </a:r>
            <a:r>
              <a:rPr lang="ar-LB" sz="2800" b="1" dirty="0">
                <a:latin typeface="Tahoma" panose="020B0604030504040204" pitchFamily="34" charset="0"/>
                <a:ea typeface="Tahoma" panose="020B0604030504040204" pitchFamily="34" charset="0"/>
                <a:cs typeface="Tahoma" panose="020B0604030504040204" pitchFamily="34" charset="0"/>
              </a:rPr>
              <a:t> مع المسيح،</a:t>
            </a:r>
            <a:r>
              <a:rPr lang="ar-SA" sz="2800" b="1" dirty="0">
                <a:latin typeface="Tahoma" panose="020B0604030504040204" pitchFamily="34" charset="0"/>
                <a:ea typeface="Tahoma" panose="020B0604030504040204" pitchFamily="34" charset="0"/>
                <a:cs typeface="Tahoma" panose="020B0604030504040204" pitchFamily="34" charset="0"/>
              </a:rPr>
              <a:t>فسأَلوه</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6" name="Cloud Callout 5"/>
          <p:cNvSpPr/>
          <p:nvPr/>
        </p:nvSpPr>
        <p:spPr>
          <a:xfrm>
            <a:off x="2850777" y="4047565"/>
            <a:ext cx="3845858" cy="2447363"/>
          </a:xfrm>
          <a:prstGeom prst="cloudCallout">
            <a:avLst>
              <a:gd name="adj1" fmla="val 43056"/>
              <a:gd name="adj2" fmla="val -11521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000" dirty="0">
                <a:solidFill>
                  <a:schemeClr val="tx1"/>
                </a:solidFill>
              </a:rPr>
              <a:t>يا ربّ، أَفي هذا الزَّمَنِ تُعيدُ المُلْكَ إِلى إِسرائيل؟ </a:t>
            </a:r>
            <a:endParaRPr lang="en-US" sz="3000" dirty="0">
              <a:solidFill>
                <a:schemeClr val="tx1"/>
              </a:solidFill>
            </a:endParaRPr>
          </a:p>
        </p:txBody>
      </p:sp>
      <p:sp>
        <p:nvSpPr>
          <p:cNvPr id="7" name="Oval 6"/>
          <p:cNvSpPr/>
          <p:nvPr/>
        </p:nvSpPr>
        <p:spPr>
          <a:xfrm>
            <a:off x="3173507" y="134470"/>
            <a:ext cx="3160057" cy="11698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000" b="1" dirty="0"/>
              <a:t>الصعود</a:t>
            </a:r>
            <a:r>
              <a:rPr lang="ar-LB" sz="3000" dirty="0"/>
              <a:t> </a:t>
            </a:r>
          </a:p>
          <a:p>
            <a:pPr algn="ctr" rtl="1"/>
            <a:r>
              <a:rPr lang="ar-LB" sz="2000" dirty="0"/>
              <a:t>رسل 1/ 6- 9</a:t>
            </a:r>
            <a:endParaRPr lang="en-US" sz="2000" dirty="0"/>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99312" y="0"/>
            <a:ext cx="9144000" cy="6858000"/>
          </a:xfrm>
        </p:spPr>
      </p:pic>
      <p:sp>
        <p:nvSpPr>
          <p:cNvPr id="5" name="Cloud Callout 4"/>
          <p:cNvSpPr/>
          <p:nvPr/>
        </p:nvSpPr>
        <p:spPr>
          <a:xfrm>
            <a:off x="3805518" y="3684494"/>
            <a:ext cx="5338482" cy="2407022"/>
          </a:xfrm>
          <a:prstGeom prst="cloudCallout">
            <a:avLst>
              <a:gd name="adj1" fmla="val -16385"/>
              <a:gd name="adj2" fmla="val -110269"/>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a:solidFill>
                  <a:schemeClr val="tx1"/>
                </a:solidFill>
              </a:rPr>
              <a:t>لَيَس لَكم أَن تَعرِفوا الأَزمِنَةَ والأَوقاتَ الَّتي حَدَّدَها الآبُ بِذاتِ سُلطانِه.</a:t>
            </a:r>
            <a:r>
              <a:rPr lang="ar-SA" sz="3200" baseline="30000" dirty="0"/>
              <a:t> </a:t>
            </a:r>
            <a:endParaRPr lang="en-US" sz="3000" dirty="0">
              <a:solidFill>
                <a:schemeClr val="tx1"/>
              </a:solidFill>
            </a:endParaRPr>
          </a:p>
        </p:txBody>
      </p:sp>
    </p:spTree>
    <p:custDataLst>
      <p:tags r:id="rId1"/>
    </p:custDataLst>
    <p:extLst>
      <p:ext uri="{BB962C8B-B14F-4D97-AF65-F5344CB8AC3E}">
        <p14:creationId xmlns:p14="http://schemas.microsoft.com/office/powerpoint/2010/main" val="1122499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0" y="0"/>
            <a:ext cx="9144000" cy="6858000"/>
          </a:xfrm>
        </p:spPr>
      </p:pic>
      <p:sp>
        <p:nvSpPr>
          <p:cNvPr id="2" name="Title 1"/>
          <p:cNvSpPr>
            <a:spLocks noGrp="1"/>
          </p:cNvSpPr>
          <p:nvPr>
            <p:ph type="title"/>
          </p:nvPr>
        </p:nvSpPr>
        <p:spPr/>
        <p:txBody>
          <a:bodyPr/>
          <a:lstStyle/>
          <a:p>
            <a:endParaRPr lang="en-US"/>
          </a:p>
        </p:txBody>
      </p:sp>
      <p:sp>
        <p:nvSpPr>
          <p:cNvPr id="5" name="Cloud Callout 4"/>
          <p:cNvSpPr/>
          <p:nvPr/>
        </p:nvSpPr>
        <p:spPr>
          <a:xfrm>
            <a:off x="712695" y="3832412"/>
            <a:ext cx="6414246" cy="2877669"/>
          </a:xfrm>
          <a:prstGeom prst="cloudCallout">
            <a:avLst>
              <a:gd name="adj1" fmla="val 18481"/>
              <a:gd name="adj2" fmla="val -101573"/>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a:solidFill>
                  <a:schemeClr val="tx1"/>
                </a:solidFill>
              </a:rPr>
              <a:t>ولكِنَّ الرُّوحَ القُدُسَ يَنزِلُ علَيكم فتَنَالون قُدرَةً وتكونونَ لي شُهودًا في أُورَشَليمَ وكُلِّ اليهودِيَّةِ والسَّامِرَة، حتَّى أَقاصي الأَرض.</a:t>
            </a:r>
            <a:r>
              <a:rPr lang="ar-SA" sz="2800" baseline="30000" dirty="0">
                <a:solidFill>
                  <a:schemeClr val="tx1"/>
                </a:solidFill>
              </a:rPr>
              <a:t> </a:t>
            </a:r>
            <a:endParaRPr lang="en-US" sz="2800" dirty="0">
              <a:solidFill>
                <a:schemeClr val="tx1"/>
              </a:solidFill>
            </a:endParaRPr>
          </a:p>
        </p:txBody>
      </p:sp>
    </p:spTree>
    <p:custDataLst>
      <p:tags r:id="rId1"/>
    </p:custDataLst>
    <p:extLst>
      <p:ext uri="{BB962C8B-B14F-4D97-AF65-F5344CB8AC3E}">
        <p14:creationId xmlns:p14="http://schemas.microsoft.com/office/powerpoint/2010/main" val="825168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80744" y="0"/>
            <a:ext cx="9224744" cy="6918558"/>
          </a:xfrm>
        </p:spPr>
      </p:pic>
      <p:sp>
        <p:nvSpPr>
          <p:cNvPr id="5" name="Rectangle 4"/>
          <p:cNvSpPr/>
          <p:nvPr/>
        </p:nvSpPr>
        <p:spPr>
          <a:xfrm>
            <a:off x="430305" y="228598"/>
            <a:ext cx="3792071" cy="2062103"/>
          </a:xfrm>
          <a:prstGeom prst="rect">
            <a:avLst/>
          </a:prstGeom>
        </p:spPr>
        <p:txBody>
          <a:bodyPr wrap="square">
            <a:spAutoFit/>
          </a:bodyPr>
          <a:lstStyle/>
          <a:p>
            <a:pPr algn="ctr" rtl="1"/>
            <a:r>
              <a:rPr lang="ar-SA" sz="3200" dirty="0"/>
              <a:t>ولَمَّا قالَ ذلكَ، رُفِعَ بِمَرأىً مِنهُم، ثُمَّ حَجَبَه غَمامٌ عن أَبصارِهِم.</a:t>
            </a:r>
            <a:endParaRPr lang="en-US" sz="3200" b="1" dirty="0">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1415107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p:nvSpPr>
        <p:spPr>
          <a:xfrm>
            <a:off x="2339789" y="0"/>
            <a:ext cx="6064624" cy="1477328"/>
          </a:xfrm>
          <a:prstGeom prst="rect">
            <a:avLst/>
          </a:prstGeom>
        </p:spPr>
        <p:txBody>
          <a:bodyPr wrap="square">
            <a:spAutoFit/>
          </a:bodyPr>
          <a:lstStyle/>
          <a:p>
            <a:pPr algn="ctr" rtl="1"/>
            <a:r>
              <a:rPr lang="ar-SA" sz="3000" dirty="0"/>
              <a:t>وبَينَما عُيونُهم شاخِصَةٌ إِلى السَّماءِ وهُو ذاهِب، إِذا رَجُلانِ قد مَثَلا لَهم في ثيابٍ بِيضٍ</a:t>
            </a:r>
            <a:r>
              <a:rPr lang="ar-LB" sz="3000" dirty="0"/>
              <a:t> </a:t>
            </a:r>
            <a:r>
              <a:rPr lang="ar-SA" sz="3000" dirty="0"/>
              <a:t>وقالا:</a:t>
            </a:r>
            <a:endParaRPr lang="en-US" sz="3000" b="1" dirty="0">
              <a:latin typeface="Tahoma" panose="020B0604030504040204" pitchFamily="34" charset="0"/>
              <a:ea typeface="Tahoma" panose="020B0604030504040204" pitchFamily="34" charset="0"/>
              <a:cs typeface="Tahoma" panose="020B0604030504040204" pitchFamily="34" charset="0"/>
            </a:endParaRPr>
          </a:p>
        </p:txBody>
      </p:sp>
      <p:sp>
        <p:nvSpPr>
          <p:cNvPr id="8" name="Cloud Callout 7"/>
          <p:cNvSpPr/>
          <p:nvPr/>
        </p:nvSpPr>
        <p:spPr>
          <a:xfrm>
            <a:off x="712695" y="3603812"/>
            <a:ext cx="6414246" cy="3106269"/>
          </a:xfrm>
          <a:prstGeom prst="cloudCallout">
            <a:avLst>
              <a:gd name="adj1" fmla="val 18481"/>
              <a:gd name="adj2" fmla="val -101573"/>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dirty="0">
                <a:solidFill>
                  <a:schemeClr val="tx1"/>
                </a:solidFill>
              </a:rPr>
              <a:t>أَيُّها الجَليِليُّون، ما لَكُم قائمينَ تَنظُرونَ إِلى السَّماء؟ فيسوعُ هذا الَّذي رُفِعَ عَنكُم إِلى السَّماء سَيأتي كما رَأَيتُموه ذاهبًا إِلى السَّماء. </a:t>
            </a:r>
            <a:endParaRPr lang="en-US" sz="2800" dirty="0">
              <a:solidFill>
                <a:schemeClr val="tx1"/>
              </a:solidFill>
            </a:endParaRPr>
          </a:p>
        </p:txBody>
      </p:sp>
    </p:spTree>
    <p:custDataLst>
      <p:tags r:id="rId1"/>
    </p:custDataLst>
    <p:extLst>
      <p:ext uri="{BB962C8B-B14F-4D97-AF65-F5344CB8AC3E}">
        <p14:creationId xmlns:p14="http://schemas.microsoft.com/office/powerpoint/2010/main" val="2100868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a:xfrm>
            <a:off x="215153" y="5780782"/>
            <a:ext cx="8928847" cy="1077218"/>
          </a:xfrm>
          <a:prstGeom prst="rect">
            <a:avLst/>
          </a:prstGeom>
          <a:solidFill>
            <a:schemeClr val="accent1">
              <a:lumMod val="20000"/>
              <a:lumOff val="80000"/>
            </a:schemeClr>
          </a:solidFill>
        </p:spPr>
        <p:txBody>
          <a:bodyPr wrap="square">
            <a:spAutoFit/>
          </a:bodyPr>
          <a:lstStyle/>
          <a:p>
            <a:pPr algn="ctr" rtl="1"/>
            <a:r>
              <a:rPr lang="ar-SA" sz="3200" dirty="0"/>
              <a:t>فرَجَعوا إِلى أُورَشَليمَ. وكانوا يُواظِبونَ جَميعًا على الصَّلاةِ بِقَلْبٍ واحِد، معَ بَعضِ النِّسوَةِ ومَريَمَ أُمِّ يسوع</a:t>
            </a:r>
            <a:endParaRPr lang="en-US" sz="3200" dirty="0"/>
          </a:p>
        </p:txBody>
      </p:sp>
    </p:spTree>
    <p:custDataLst>
      <p:tags r:id="rId1"/>
    </p:custDataLst>
    <p:extLst>
      <p:ext uri="{BB962C8B-B14F-4D97-AF65-F5344CB8AC3E}">
        <p14:creationId xmlns:p14="http://schemas.microsoft.com/office/powerpoint/2010/main" val="647637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p:nvSpPr>
        <p:spPr>
          <a:xfrm>
            <a:off x="1008531" y="161366"/>
            <a:ext cx="4370294" cy="1292662"/>
          </a:xfrm>
          <a:prstGeom prst="rect">
            <a:avLst/>
          </a:prstGeom>
        </p:spPr>
        <p:txBody>
          <a:bodyPr wrap="square">
            <a:spAutoFit/>
          </a:bodyPr>
          <a:lstStyle/>
          <a:p>
            <a:pPr algn="r" rtl="1"/>
            <a:r>
              <a:rPr lang="ar-LB" sz="2600" b="1" dirty="0">
                <a:latin typeface="Tahoma" panose="020B0604030504040204" pitchFamily="34" charset="0"/>
                <a:ea typeface="Tahoma" panose="020B0604030504040204" pitchFamily="34" charset="0"/>
                <a:cs typeface="Tahoma" panose="020B0604030504040204" pitchFamily="34" charset="0"/>
              </a:rPr>
              <a:t>وفي تلك الأيام،</a:t>
            </a:r>
          </a:p>
          <a:p>
            <a:pPr algn="r" rtl="1"/>
            <a:r>
              <a:rPr lang="ar-LB" sz="2600" b="1" dirty="0">
                <a:latin typeface="Tahoma" panose="020B0604030504040204" pitchFamily="34" charset="0"/>
                <a:ea typeface="Tahoma" panose="020B0604030504040204" pitchFamily="34" charset="0"/>
                <a:cs typeface="Tahoma" panose="020B0604030504040204" pitchFamily="34" charset="0"/>
              </a:rPr>
              <a:t>قام بطرس بين</a:t>
            </a:r>
          </a:p>
          <a:p>
            <a:pPr algn="r" rtl="1"/>
            <a:r>
              <a:rPr lang="ar-LB" sz="2600" b="1" dirty="0">
                <a:latin typeface="Tahoma" panose="020B0604030504040204" pitchFamily="34" charset="0"/>
                <a:ea typeface="Tahoma" panose="020B0604030504040204" pitchFamily="34" charset="0"/>
                <a:cs typeface="Tahoma" panose="020B0604030504040204" pitchFamily="34" charset="0"/>
              </a:rPr>
              <a:t> الإخوة، وقال:</a:t>
            </a:r>
            <a:endParaRPr lang="en-US" sz="2600" b="1" dirty="0">
              <a:latin typeface="Tahoma" panose="020B0604030504040204" pitchFamily="34" charset="0"/>
              <a:ea typeface="Tahoma" panose="020B0604030504040204" pitchFamily="34" charset="0"/>
              <a:cs typeface="Tahoma" panose="020B0604030504040204" pitchFamily="34" charset="0"/>
            </a:endParaRPr>
          </a:p>
        </p:txBody>
      </p:sp>
      <p:sp>
        <p:nvSpPr>
          <p:cNvPr id="6" name="Cloud Callout 5"/>
          <p:cNvSpPr/>
          <p:nvPr/>
        </p:nvSpPr>
        <p:spPr>
          <a:xfrm>
            <a:off x="618566" y="4155142"/>
            <a:ext cx="3133164" cy="2151528"/>
          </a:xfrm>
          <a:prstGeom prst="cloudCallout">
            <a:avLst>
              <a:gd name="adj1" fmla="val -37379"/>
              <a:gd name="adj2" fmla="val -130715"/>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3000" dirty="0">
                <a:solidFill>
                  <a:schemeClr val="tx1"/>
                </a:solidFill>
              </a:rPr>
              <a:t>تعلمون أن يهوذا شنق نفسه</a:t>
            </a:r>
            <a:endParaRPr lang="en-US" sz="3000" dirty="0">
              <a:solidFill>
                <a:schemeClr val="tx1"/>
              </a:solidFill>
            </a:endParaRPr>
          </a:p>
        </p:txBody>
      </p:sp>
      <p:sp>
        <p:nvSpPr>
          <p:cNvPr id="7" name="Oval 6"/>
          <p:cNvSpPr/>
          <p:nvPr/>
        </p:nvSpPr>
        <p:spPr>
          <a:xfrm>
            <a:off x="6212541" y="201706"/>
            <a:ext cx="2783541" cy="11698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000" b="1" dirty="0"/>
              <a:t>إختيار متيّا</a:t>
            </a:r>
            <a:endParaRPr lang="ar-LB" sz="3000" dirty="0"/>
          </a:p>
          <a:p>
            <a:pPr algn="ctr" rtl="1"/>
            <a:r>
              <a:rPr lang="ar-LB" sz="2000" dirty="0"/>
              <a:t>رسل 1/ 21-26</a:t>
            </a:r>
            <a:endParaRPr lang="en-US" sz="2000" dirty="0"/>
          </a:p>
        </p:txBody>
      </p:sp>
    </p:spTree>
    <p:custDataLst>
      <p:tags r:id="rId1"/>
    </p:custDataLst>
    <p:extLst>
      <p:ext uri="{BB962C8B-B14F-4D97-AF65-F5344CB8AC3E}">
        <p14:creationId xmlns:p14="http://schemas.microsoft.com/office/powerpoint/2010/main" val="217406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Cloud Callout 5"/>
          <p:cNvSpPr/>
          <p:nvPr/>
        </p:nvSpPr>
        <p:spPr>
          <a:xfrm>
            <a:off x="2232212" y="3361765"/>
            <a:ext cx="5903260" cy="3227293"/>
          </a:xfrm>
          <a:prstGeom prst="cloudCallout">
            <a:avLst>
              <a:gd name="adj1" fmla="val -25270"/>
              <a:gd name="adj2" fmla="val -10271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LB" sz="2600" dirty="0">
              <a:solidFill>
                <a:schemeClr val="tx1"/>
              </a:solidFill>
            </a:endParaRPr>
          </a:p>
          <a:p>
            <a:pPr algn="ctr"/>
            <a:r>
              <a:rPr lang="ar-LB" sz="2600" dirty="0">
                <a:solidFill>
                  <a:schemeClr val="tx1"/>
                </a:solidFill>
              </a:rPr>
              <a:t>و</a:t>
            </a:r>
            <a:r>
              <a:rPr lang="ar-SA" sz="2600" dirty="0">
                <a:solidFill>
                  <a:schemeClr val="tx1"/>
                </a:solidFill>
              </a:rPr>
              <a:t>هُناكَ رجالٌ صَحِبونا طَوالَ المُدَّةِ الَّتي أَقامَ فيها الرَّبُّ يَسوعُ مَعَنا، مُذ أَن عمَّدَ يوحنَّا إِلى يَومَ رُفِعَ عنَّا. فيَجِبُ إِذًا أَن يَكونَ واحِدٌ مِنهُم شاهِدًا مَعَنا عَلى قِيامتِه </a:t>
            </a:r>
            <a:endParaRPr lang="en-US" sz="2600" dirty="0">
              <a:solidFill>
                <a:schemeClr val="tx1"/>
              </a:solidFill>
            </a:endParaRPr>
          </a:p>
        </p:txBody>
      </p:sp>
    </p:spTree>
    <p:custDataLst>
      <p:tags r:id="rId1"/>
    </p:custDataLst>
    <p:extLst>
      <p:ext uri="{BB962C8B-B14F-4D97-AF65-F5344CB8AC3E}">
        <p14:creationId xmlns:p14="http://schemas.microsoft.com/office/powerpoint/2010/main" val="1078375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C:\Users\Liliane\Desktop\work from home\EB7\اللقاء 9\cover.png"/>
          <p:cNvPicPr>
            <a:picLocks noChangeAspect="1" noChangeArrowheads="1"/>
          </p:cNvPicPr>
          <p:nvPr/>
        </p:nvPicPr>
        <p:blipFill>
          <a:blip r:embed="rId4" cstate="print"/>
          <a:srcRect/>
          <a:stretch>
            <a:fillRect/>
          </a:stretch>
        </p:blipFill>
        <p:spPr bwMode="auto">
          <a:xfrm>
            <a:off x="1682420" y="0"/>
            <a:ext cx="5059294" cy="6858001"/>
          </a:xfrm>
          <a:prstGeom prst="rect">
            <a:avLst/>
          </a:prstGeom>
          <a:noFill/>
        </p:spPr>
      </p:pic>
    </p:spTree>
    <p:custDataLst>
      <p:tags r:id="rId1"/>
    </p:custDataLst>
    <p:extLst>
      <p:ext uri="{BB962C8B-B14F-4D97-AF65-F5344CB8AC3E}">
        <p14:creationId xmlns:p14="http://schemas.microsoft.com/office/powerpoint/2010/main" val="2132912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43435" y="26894"/>
            <a:ext cx="9287435" cy="6965576"/>
          </a:xfrm>
        </p:spPr>
      </p:pic>
      <p:sp>
        <p:nvSpPr>
          <p:cNvPr id="5" name="Rectangle 4"/>
          <p:cNvSpPr/>
          <p:nvPr/>
        </p:nvSpPr>
        <p:spPr>
          <a:xfrm>
            <a:off x="215154" y="94130"/>
            <a:ext cx="5567081" cy="954107"/>
          </a:xfrm>
          <a:prstGeom prst="rect">
            <a:avLst/>
          </a:prstGeom>
          <a:solidFill>
            <a:schemeClr val="accent1">
              <a:lumMod val="40000"/>
              <a:lumOff val="60000"/>
            </a:schemeClr>
          </a:solidFill>
        </p:spPr>
        <p:txBody>
          <a:bodyPr wrap="square">
            <a:spAutoFit/>
          </a:bodyPr>
          <a:lstStyle/>
          <a:p>
            <a:pPr algn="ctr" rtl="1"/>
            <a:r>
              <a:rPr lang="ar-LB" sz="2800" dirty="0"/>
              <a:t>ف</a:t>
            </a:r>
            <a:r>
              <a:rPr lang="ar-SA" sz="2800" dirty="0"/>
              <a:t>عَرَضوا اثنَين مِنهُم هُما يوسُفُ الَّذي يُدْعى بَرْسابا، ويُلَقَّبُ يُسْطُس، ومَتِّيَّا. </a:t>
            </a:r>
            <a:endParaRPr lang="en-US" sz="2600" b="1" dirty="0">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82613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0" y="0"/>
            <a:ext cx="9144000" cy="6770640"/>
          </a:xfrm>
        </p:spPr>
      </p:pic>
      <p:sp>
        <p:nvSpPr>
          <p:cNvPr id="5" name="Rectangle 4"/>
          <p:cNvSpPr/>
          <p:nvPr/>
        </p:nvSpPr>
        <p:spPr>
          <a:xfrm>
            <a:off x="2877671" y="134472"/>
            <a:ext cx="3200399" cy="584775"/>
          </a:xfrm>
          <a:prstGeom prst="rect">
            <a:avLst/>
          </a:prstGeom>
          <a:noFill/>
        </p:spPr>
        <p:txBody>
          <a:bodyPr wrap="square">
            <a:spAutoFit/>
          </a:bodyPr>
          <a:lstStyle/>
          <a:p>
            <a:pPr algn="r" rtl="1"/>
            <a:r>
              <a:rPr lang="ar-LB" sz="3200" b="1" dirty="0"/>
              <a:t>ث</a:t>
            </a:r>
            <a:r>
              <a:rPr lang="ar-SA" sz="3200" b="1" dirty="0"/>
              <a:t>مَّ صَلَّوا فقالوا:</a:t>
            </a:r>
            <a:endParaRPr lang="en-US" sz="3200" b="1" dirty="0">
              <a:latin typeface="Tahoma" panose="020B0604030504040204" pitchFamily="34" charset="0"/>
              <a:ea typeface="Tahoma" panose="020B0604030504040204" pitchFamily="34" charset="0"/>
              <a:cs typeface="Tahoma" panose="020B0604030504040204" pitchFamily="34" charset="0"/>
            </a:endParaRPr>
          </a:p>
        </p:txBody>
      </p:sp>
      <p:sp>
        <p:nvSpPr>
          <p:cNvPr id="7" name="Cloud Callout 6"/>
          <p:cNvSpPr/>
          <p:nvPr/>
        </p:nvSpPr>
        <p:spPr>
          <a:xfrm>
            <a:off x="1290917" y="4303060"/>
            <a:ext cx="7153835" cy="2407022"/>
          </a:xfrm>
          <a:prstGeom prst="cloudCallout">
            <a:avLst>
              <a:gd name="adj1" fmla="val 14392"/>
              <a:gd name="adj2" fmla="val -121007"/>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400" dirty="0">
                <a:solidFill>
                  <a:schemeClr val="tx1"/>
                </a:solidFill>
              </a:rPr>
              <a:t>أَنتَ أَيُّها الرَّبُّ العَليمُ بقُلوبِ النَّاسِ أَجمَعين، بَيِّنْ مَنِ اختَرتَ مِن هذَينِ الاثنَين، لِيَقومَ بِخِدمَةِ الرِّسالَة مَقامَ يَهوذا الَّذي تَوَلَّى عَنها لِيَذهَبَ إِلى مَوضِعِه</a:t>
            </a:r>
            <a:endPar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2589075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1712" y="-16284"/>
            <a:ext cx="9165712" cy="6874284"/>
          </a:xfrm>
        </p:spPr>
      </p:pic>
      <p:sp>
        <p:nvSpPr>
          <p:cNvPr id="5" name="Rectangle 4"/>
          <p:cNvSpPr/>
          <p:nvPr/>
        </p:nvSpPr>
        <p:spPr>
          <a:xfrm>
            <a:off x="-26894" y="5876999"/>
            <a:ext cx="6790764" cy="954107"/>
          </a:xfrm>
          <a:prstGeom prst="rect">
            <a:avLst/>
          </a:prstGeom>
          <a:solidFill>
            <a:schemeClr val="accent1">
              <a:lumMod val="40000"/>
              <a:lumOff val="60000"/>
            </a:schemeClr>
          </a:solidFill>
        </p:spPr>
        <p:txBody>
          <a:bodyPr wrap="square">
            <a:spAutoFit/>
          </a:bodyPr>
          <a:lstStyle/>
          <a:p>
            <a:pPr algn="ctr" rtl="1"/>
            <a:r>
              <a:rPr lang="ar-SA" sz="2800" dirty="0"/>
              <a:t>ثُمَّ اقتَرعوا فوَقَعَتِ القُرعَةُ على مَتِّيَّا، فضُمَّ إِلى الرُّسُل الأَحَدَ عَشَر. </a:t>
            </a:r>
            <a:endParaRPr lang="en-US" sz="2800" dirty="0"/>
          </a:p>
        </p:txBody>
      </p:sp>
    </p:spTree>
    <p:custDataLst>
      <p:tags r:id="rId1"/>
    </p:custDataLst>
    <p:extLst>
      <p:ext uri="{BB962C8B-B14F-4D97-AF65-F5344CB8AC3E}">
        <p14:creationId xmlns:p14="http://schemas.microsoft.com/office/powerpoint/2010/main" val="564277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395344" y="376133"/>
            <a:ext cx="5917474" cy="3370217"/>
          </a:xfrm>
          <a:prstGeom prst="cloudCallout">
            <a:avLst>
              <a:gd name="adj1" fmla="val 54764"/>
              <a:gd name="adj2" fmla="val 56821"/>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200" dirty="0"/>
              <a:t>من بعد ما شفتوا وسمعتوا هالمشهدين، </a:t>
            </a:r>
          </a:p>
          <a:p>
            <a:pPr algn="ctr" rtl="1"/>
            <a:r>
              <a:rPr lang="ar-LB" sz="3200" dirty="0"/>
              <a:t>لاقوا الكلمات الناقصة بكل مشهد</a:t>
            </a:r>
            <a:endParaRPr lang="en-US" sz="3200" b="1" dirty="0">
              <a:solidFill>
                <a:srgbClr val="FFFF00"/>
              </a:solidFill>
            </a:endParaRPr>
          </a:p>
        </p:txBody>
      </p:sp>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688147" y="4151051"/>
            <a:ext cx="5184576" cy="2706949"/>
          </a:xfrm>
          <a:prstGeom prst="rect">
            <a:avLst/>
          </a:prstGeom>
        </p:spPr>
      </p:pic>
    </p:spTree>
    <p:custDataLst>
      <p:tags r:id="rId1"/>
    </p:custDataLst>
    <p:extLst>
      <p:ext uri="{BB962C8B-B14F-4D97-AF65-F5344CB8AC3E}">
        <p14:creationId xmlns:p14="http://schemas.microsoft.com/office/powerpoint/2010/main" val="2524313703"/>
      </p:ext>
    </p:extLst>
  </p:cSld>
  <p:clrMapOvr>
    <a:masterClrMapping/>
  </p:clrMapOvr>
  <p:transition spd="slow" advTm="569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8)">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0" y="4001"/>
            <a:ext cx="9144000" cy="6853999"/>
          </a:xfrm>
        </p:spPr>
      </p:pic>
    </p:spTree>
    <p:custDataLst>
      <p:tags r:id="rId1"/>
    </p:custDataLst>
    <p:extLst>
      <p:ext uri="{BB962C8B-B14F-4D97-AF65-F5344CB8AC3E}">
        <p14:creationId xmlns:p14="http://schemas.microsoft.com/office/powerpoint/2010/main" val="2525706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0" y="4001"/>
            <a:ext cx="9144000" cy="6853999"/>
          </a:xfrm>
        </p:spPr>
      </p:pic>
      <p:sp>
        <p:nvSpPr>
          <p:cNvPr id="2" name="Rounded Rectangle 1"/>
          <p:cNvSpPr/>
          <p:nvPr/>
        </p:nvSpPr>
        <p:spPr>
          <a:xfrm>
            <a:off x="5015753" y="941295"/>
            <a:ext cx="2796987" cy="806823"/>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500" b="1" dirty="0"/>
              <a:t>مُجتَمِعين فسأَلوه</a:t>
            </a:r>
            <a:endParaRPr lang="en-US" sz="2500" b="1" dirty="0"/>
          </a:p>
        </p:txBody>
      </p:sp>
      <p:sp>
        <p:nvSpPr>
          <p:cNvPr id="5" name="Rounded Rectangle 4"/>
          <p:cNvSpPr/>
          <p:nvPr/>
        </p:nvSpPr>
        <p:spPr>
          <a:xfrm>
            <a:off x="165848" y="1860177"/>
            <a:ext cx="2967317" cy="806823"/>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t>الأَزمِنَةَ والأَوقاتَ </a:t>
            </a:r>
            <a:endParaRPr lang="en-US" sz="2500" b="1" dirty="0"/>
          </a:p>
        </p:txBody>
      </p:sp>
      <p:sp>
        <p:nvSpPr>
          <p:cNvPr id="6" name="Rounded Rectangle 5"/>
          <p:cNvSpPr/>
          <p:nvPr/>
        </p:nvSpPr>
        <p:spPr>
          <a:xfrm>
            <a:off x="5378823" y="2846294"/>
            <a:ext cx="2048435" cy="806823"/>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2800" b="1" dirty="0"/>
              <a:t>الآب</a:t>
            </a:r>
            <a:endParaRPr lang="en-US" sz="2500" b="1" dirty="0"/>
          </a:p>
        </p:txBody>
      </p:sp>
      <p:sp>
        <p:nvSpPr>
          <p:cNvPr id="7" name="Rounded Rectangle 6"/>
          <p:cNvSpPr/>
          <p:nvPr/>
        </p:nvSpPr>
        <p:spPr>
          <a:xfrm>
            <a:off x="690282" y="2877671"/>
            <a:ext cx="2133601" cy="927847"/>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t>الرُّوحَ القُدُسَ </a:t>
            </a:r>
            <a:endParaRPr lang="en-US" sz="2500" b="1" dirty="0"/>
          </a:p>
        </p:txBody>
      </p:sp>
      <p:sp>
        <p:nvSpPr>
          <p:cNvPr id="8" name="Rounded Rectangle 7"/>
          <p:cNvSpPr/>
          <p:nvPr/>
        </p:nvSpPr>
        <p:spPr>
          <a:xfrm>
            <a:off x="3182471" y="4074459"/>
            <a:ext cx="2075330" cy="744071"/>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2800" b="1" dirty="0"/>
              <a:t>شهودًا</a:t>
            </a:r>
            <a:endParaRPr lang="en-US" sz="2500" b="1" dirty="0"/>
          </a:p>
        </p:txBody>
      </p:sp>
      <p:sp>
        <p:nvSpPr>
          <p:cNvPr id="9" name="Rounded Rectangle 8"/>
          <p:cNvSpPr/>
          <p:nvPr/>
        </p:nvSpPr>
        <p:spPr>
          <a:xfrm>
            <a:off x="5284694" y="4854389"/>
            <a:ext cx="1842247" cy="977153"/>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2800" b="1" dirty="0"/>
              <a:t>أقاصي</a:t>
            </a:r>
          </a:p>
          <a:p>
            <a:pPr algn="ctr"/>
            <a:r>
              <a:rPr lang="ar-LB" sz="2800" b="1" dirty="0"/>
              <a:t> الأرض</a:t>
            </a:r>
            <a:endParaRPr lang="en-US" sz="2500" b="1" dirty="0"/>
          </a:p>
        </p:txBody>
      </p:sp>
      <p:sp>
        <p:nvSpPr>
          <p:cNvPr id="10" name="Rounded Rectangle 9"/>
          <p:cNvSpPr/>
          <p:nvPr/>
        </p:nvSpPr>
        <p:spPr>
          <a:xfrm>
            <a:off x="1093693" y="4921623"/>
            <a:ext cx="2048435" cy="806823"/>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2800" b="1" dirty="0"/>
              <a:t>رُفِعَ</a:t>
            </a:r>
            <a:endParaRPr lang="en-US" sz="2500" b="1" dirty="0"/>
          </a:p>
        </p:txBody>
      </p:sp>
      <p:sp>
        <p:nvSpPr>
          <p:cNvPr id="11" name="Rounded Rectangle 10"/>
          <p:cNvSpPr/>
          <p:nvPr/>
        </p:nvSpPr>
        <p:spPr>
          <a:xfrm>
            <a:off x="3841375" y="5921188"/>
            <a:ext cx="2048435" cy="806823"/>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2800" b="1" dirty="0"/>
              <a:t>أبصارهم</a:t>
            </a:r>
            <a:endParaRPr lang="en-US" sz="2500" b="1" dirty="0"/>
          </a:p>
        </p:txBody>
      </p:sp>
    </p:spTree>
    <p:custDataLst>
      <p:tags r:id="rId1"/>
    </p:custDataLst>
    <p:extLst>
      <p:ext uri="{BB962C8B-B14F-4D97-AF65-F5344CB8AC3E}">
        <p14:creationId xmlns:p14="http://schemas.microsoft.com/office/powerpoint/2010/main" val="25113931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0" y="150807"/>
            <a:ext cx="8928847" cy="6532381"/>
          </a:xfrm>
        </p:spPr>
      </p:pic>
    </p:spTree>
    <p:custDataLst>
      <p:tags r:id="rId1"/>
    </p:custDataLst>
    <p:extLst>
      <p:ext uri="{BB962C8B-B14F-4D97-AF65-F5344CB8AC3E}">
        <p14:creationId xmlns:p14="http://schemas.microsoft.com/office/powerpoint/2010/main" val="22699587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0" y="-147917"/>
            <a:ext cx="8996082" cy="7005918"/>
          </a:xfrm>
        </p:spPr>
      </p:pic>
      <p:sp>
        <p:nvSpPr>
          <p:cNvPr id="5" name="Rounded Rectangle 4"/>
          <p:cNvSpPr/>
          <p:nvPr/>
        </p:nvSpPr>
        <p:spPr>
          <a:xfrm>
            <a:off x="1008531" y="685802"/>
            <a:ext cx="6441140" cy="712693"/>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600" dirty="0"/>
              <a:t>صَحِبونا طَوالَ المُدَّةِ الَّتي أَقامَ فيها الرَّبُّ يَسوعُ </a:t>
            </a:r>
            <a:endParaRPr lang="en-US" sz="2600" b="1" dirty="0"/>
          </a:p>
        </p:txBody>
      </p:sp>
      <p:sp>
        <p:nvSpPr>
          <p:cNvPr id="6" name="Rounded Rectangle 5"/>
          <p:cNvSpPr/>
          <p:nvPr/>
        </p:nvSpPr>
        <p:spPr>
          <a:xfrm>
            <a:off x="6172200" y="1447800"/>
            <a:ext cx="1976718" cy="555812"/>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a:t>عمَّدَ يوحنَّا </a:t>
            </a:r>
            <a:endParaRPr lang="en-US" sz="2500" b="1" dirty="0"/>
          </a:p>
        </p:txBody>
      </p:sp>
      <p:sp>
        <p:nvSpPr>
          <p:cNvPr id="8" name="Rounded Rectangle 7"/>
          <p:cNvSpPr/>
          <p:nvPr/>
        </p:nvSpPr>
        <p:spPr>
          <a:xfrm>
            <a:off x="6808695" y="2232211"/>
            <a:ext cx="1976718" cy="555812"/>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a:t>واحِدٌ مِنهُم </a:t>
            </a:r>
            <a:endParaRPr lang="en-US" sz="2500" b="1" dirty="0"/>
          </a:p>
        </p:txBody>
      </p:sp>
      <p:sp>
        <p:nvSpPr>
          <p:cNvPr id="10" name="Rounded Rectangle 9"/>
          <p:cNvSpPr/>
          <p:nvPr/>
        </p:nvSpPr>
        <p:spPr>
          <a:xfrm>
            <a:off x="3321423" y="2178424"/>
            <a:ext cx="2460813" cy="806823"/>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2800" dirty="0"/>
              <a:t>معنا على قيامته</a:t>
            </a:r>
            <a:endParaRPr lang="en-US" sz="2500" b="1" dirty="0"/>
          </a:p>
        </p:txBody>
      </p:sp>
      <p:sp>
        <p:nvSpPr>
          <p:cNvPr id="11" name="Rounded Rectangle 10"/>
          <p:cNvSpPr/>
          <p:nvPr/>
        </p:nvSpPr>
        <p:spPr>
          <a:xfrm>
            <a:off x="192741" y="2164977"/>
            <a:ext cx="1976718" cy="555812"/>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a:t>اثنَين مِنهُم </a:t>
            </a:r>
            <a:endParaRPr lang="en-US" sz="2500" b="1" dirty="0"/>
          </a:p>
        </p:txBody>
      </p:sp>
      <p:sp>
        <p:nvSpPr>
          <p:cNvPr id="12" name="Rounded Rectangle 11"/>
          <p:cNvSpPr/>
          <p:nvPr/>
        </p:nvSpPr>
        <p:spPr>
          <a:xfrm>
            <a:off x="179293" y="2971800"/>
            <a:ext cx="1976718" cy="555812"/>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2800" dirty="0"/>
              <a:t>صلّوا</a:t>
            </a:r>
            <a:endParaRPr lang="en-US" sz="2500" b="1" dirty="0"/>
          </a:p>
        </p:txBody>
      </p:sp>
      <p:sp>
        <p:nvSpPr>
          <p:cNvPr id="13" name="Rounded Rectangle 12"/>
          <p:cNvSpPr/>
          <p:nvPr/>
        </p:nvSpPr>
        <p:spPr>
          <a:xfrm>
            <a:off x="5338483" y="4320991"/>
            <a:ext cx="3536576" cy="84268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a:t>بَيِّنْ مَنِ اختَرتَ مِن</a:t>
            </a:r>
            <a:endParaRPr lang="ar-LB" sz="2800" dirty="0"/>
          </a:p>
          <a:p>
            <a:pPr algn="ctr"/>
            <a:r>
              <a:rPr lang="ar-SA" sz="2800" dirty="0"/>
              <a:t> هذَينِ الاثنَين</a:t>
            </a:r>
            <a:endParaRPr lang="en-US" sz="2600" b="1" dirty="0"/>
          </a:p>
        </p:txBody>
      </p:sp>
      <p:sp>
        <p:nvSpPr>
          <p:cNvPr id="14" name="Rounded Rectangle 13"/>
          <p:cNvSpPr/>
          <p:nvPr/>
        </p:nvSpPr>
        <p:spPr>
          <a:xfrm>
            <a:off x="264460" y="4388222"/>
            <a:ext cx="1976718" cy="555812"/>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a:t>مَقامَ يَهوذا </a:t>
            </a:r>
            <a:endParaRPr lang="en-US" sz="2500" b="1" dirty="0"/>
          </a:p>
        </p:txBody>
      </p:sp>
      <p:sp>
        <p:nvSpPr>
          <p:cNvPr id="15" name="Rounded Rectangle 14"/>
          <p:cNvSpPr/>
          <p:nvPr/>
        </p:nvSpPr>
        <p:spPr>
          <a:xfrm>
            <a:off x="6799729" y="5921188"/>
            <a:ext cx="1976718" cy="555812"/>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2800" dirty="0"/>
              <a:t>متيّا</a:t>
            </a:r>
            <a:endParaRPr lang="en-US" sz="2500" b="1" dirty="0"/>
          </a:p>
        </p:txBody>
      </p:sp>
      <p:sp>
        <p:nvSpPr>
          <p:cNvPr id="16" name="Rounded Rectangle 15"/>
          <p:cNvSpPr/>
          <p:nvPr/>
        </p:nvSpPr>
        <p:spPr>
          <a:xfrm>
            <a:off x="2084294" y="5952565"/>
            <a:ext cx="2460812" cy="555812"/>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a:t>الأَحَدَ عَشَر. </a:t>
            </a:r>
            <a:endParaRPr lang="en-US" sz="2500" b="1" dirty="0"/>
          </a:p>
        </p:txBody>
      </p:sp>
    </p:spTree>
    <p:custDataLst>
      <p:tags r:id="rId1"/>
    </p:custDataLst>
    <p:extLst>
      <p:ext uri="{BB962C8B-B14F-4D97-AF65-F5344CB8AC3E}">
        <p14:creationId xmlns:p14="http://schemas.microsoft.com/office/powerpoint/2010/main" val="34991374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322486" y="215153"/>
            <a:ext cx="6831349" cy="3050562"/>
          </a:xfrm>
          <a:prstGeom prst="cloudCallout">
            <a:avLst>
              <a:gd name="adj1" fmla="val 67964"/>
              <a:gd name="adj2" fmla="val 51954"/>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200" dirty="0">
                <a:solidFill>
                  <a:schemeClr val="bg1"/>
                </a:solidFill>
              </a:rPr>
              <a:t>وهلّق رَحْ نِتْحَاور سَوَا تَ شوف شُو فهمْتُو من هَالمَشهدَين وشُو حفظْتُو..رَكْزُوا مْنِيح!</a:t>
            </a:r>
          </a:p>
        </p:txBody>
      </p:sp>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662022" y="4151051"/>
            <a:ext cx="5184576" cy="2706949"/>
          </a:xfrm>
          <a:prstGeom prst="rect">
            <a:avLst/>
          </a:prstGeom>
        </p:spPr>
      </p:pic>
    </p:spTree>
    <p:custDataLst>
      <p:tags r:id="rId1"/>
    </p:custDataLst>
    <p:extLst>
      <p:ext uri="{BB962C8B-B14F-4D97-AF65-F5344CB8AC3E}">
        <p14:creationId xmlns:p14="http://schemas.microsoft.com/office/powerpoint/2010/main" val="771283099"/>
      </p:ext>
    </p:extLst>
  </p:cSld>
  <p:clrMapOvr>
    <a:masterClrMapping/>
  </p:clrMapOvr>
  <mc:AlternateContent xmlns:mc="http://schemas.openxmlformats.org/markup-compatibility/2006" xmlns:p14="http://schemas.microsoft.com/office/powerpoint/2010/main">
    <mc:Choice Requires="p14">
      <p:transition spd="slow" p14:dur="2000" advTm="11284"/>
    </mc:Choice>
    <mc:Fallback xmlns="">
      <p:transition spd="slow" advTm="112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3875" y="-138545"/>
            <a:ext cx="9187875" cy="6225988"/>
          </a:xfrm>
          <a:prstGeom prst="rect">
            <a:avLst/>
          </a:prstGeom>
        </p:spPr>
      </p:pic>
    </p:spTree>
    <p:custDataLst>
      <p:tags r:id="rId1"/>
    </p:custDataLst>
    <p:extLst>
      <p:ext uri="{BB962C8B-B14F-4D97-AF65-F5344CB8AC3E}">
        <p14:creationId xmlns:p14="http://schemas.microsoft.com/office/powerpoint/2010/main" val="329508490"/>
      </p:ext>
    </p:extLst>
  </p:cSld>
  <p:clrMapOvr>
    <a:masterClrMapping/>
  </p:clrMapOvr>
  <p:transition spd="slow" advTm="5693">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44706" y="785206"/>
            <a:ext cx="5714999" cy="902826"/>
          </a:xfrm>
        </p:spPr>
        <p:txBody>
          <a:bodyPr/>
          <a:lstStyle/>
          <a:p>
            <a:pPr rtl="1"/>
            <a:r>
              <a:rPr lang="ar-LB" b="1" dirty="0"/>
              <a:t>اللِّقاءُ</a:t>
            </a:r>
            <a:r>
              <a:rPr lang="en-US" b="1" dirty="0"/>
              <a:t> </a:t>
            </a:r>
            <a:r>
              <a:rPr lang="ar-LB" b="1" dirty="0"/>
              <a:t>الثّالث عشر</a:t>
            </a:r>
            <a:endParaRPr lang="en-US" b="1" dirty="0"/>
          </a:p>
        </p:txBody>
      </p:sp>
      <p:sp>
        <p:nvSpPr>
          <p:cNvPr id="3" name="Subtitle 2"/>
          <p:cNvSpPr>
            <a:spLocks noGrp="1"/>
          </p:cNvSpPr>
          <p:nvPr>
            <p:ph type="subTitle" idx="1"/>
          </p:nvPr>
        </p:nvSpPr>
        <p:spPr>
          <a:xfrm>
            <a:off x="1116105" y="3697941"/>
            <a:ext cx="5903259" cy="2124635"/>
          </a:xfrm>
        </p:spPr>
        <p:txBody>
          <a:bodyPr>
            <a:noAutofit/>
          </a:bodyPr>
          <a:lstStyle/>
          <a:p>
            <a:pPr algn="ctr" rtl="1"/>
            <a:r>
              <a:rPr lang="ar-LB" sz="3750" b="1" dirty="0">
                <a:solidFill>
                  <a:schemeClr val="accent6">
                    <a:lumMod val="50000"/>
                  </a:schemeClr>
                </a:solidFill>
              </a:rPr>
              <a:t>«يكون شاهِدًا معنا </a:t>
            </a:r>
          </a:p>
          <a:p>
            <a:pPr algn="ctr" rtl="1"/>
            <a:r>
              <a:rPr lang="ar-LB" sz="3750" b="1" dirty="0">
                <a:solidFill>
                  <a:schemeClr val="accent6">
                    <a:lumMod val="50000"/>
                  </a:schemeClr>
                </a:solidFill>
              </a:rPr>
              <a:t>على قيامته»</a:t>
            </a:r>
          </a:p>
        </p:txBody>
      </p:sp>
    </p:spTree>
    <p:custDataLst>
      <p:tags r:id="rId1"/>
    </p:custDataLst>
    <p:extLst>
      <p:ext uri="{BB962C8B-B14F-4D97-AF65-F5344CB8AC3E}">
        <p14:creationId xmlns:p14="http://schemas.microsoft.com/office/powerpoint/2010/main" val="2305887022"/>
      </p:ext>
    </p:extLst>
  </p:cSld>
  <p:clrMapOvr>
    <a:masterClrMapping/>
  </p:clrMapOvr>
  <p:transition spd="slow" advTm="814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 presetClass="entr" presetSubtype="4"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6" fill="hold">
                            <p:stCondLst>
                              <p:cond delay="1500"/>
                            </p:stCondLst>
                            <p:childTnLst>
                              <p:par>
                                <p:cTn id="17" presetID="2" presetClass="entr" presetSubtype="4"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Rectangle 3"/>
          <p:cNvSpPr/>
          <p:nvPr/>
        </p:nvSpPr>
        <p:spPr>
          <a:xfrm>
            <a:off x="304800" y="2342335"/>
            <a:ext cx="8174182" cy="4307846"/>
          </a:xfrm>
          <a:prstGeom prst="rect">
            <a:avLst/>
          </a:prstGeom>
          <a:solidFill>
            <a:schemeClr val="accent2">
              <a:lumMod val="40000"/>
              <a:lumOff val="60000"/>
            </a:schemeClr>
          </a:solidFill>
        </p:spPr>
        <p:txBody>
          <a:bodyPr wrap="square">
            <a:spAutoFit/>
          </a:bodyPr>
          <a:lstStyle/>
          <a:p>
            <a:pPr algn="r" rtl="1">
              <a:lnSpc>
                <a:spcPct val="107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ar-SA" sz="3200" dirty="0">
                <a:latin typeface="Calibri" panose="020F0502020204030204" pitchFamily="34" charset="0"/>
                <a:ea typeface="Times New Roman" panose="02020603050405020304" pitchFamily="18" charset="0"/>
                <a:cs typeface="Traditional Arabic" panose="02020603050405020304" pitchFamily="18" charset="-78"/>
              </a:rPr>
              <a:t>تَصرَّفَ الرُّسُلُ كما تَصّرَّفَ يَسُوعُ لأنَّهُم كَنيسَة، وهِيَ جَسَدُه تَفعَلُ أفعالَهُ. شَعروا بِالمَسؤولِيّةِ لأنَّ يَسوع قالَ لِبُطرس «كُلَّ ما حَلَلْتَ على الأرضِ يَكونُ مَحلولاً في السَّماء» و «مَتى عُدتَ فَثبِّت إخوَتَك</a:t>
            </a:r>
            <a:r>
              <a:rPr lang="en-US" sz="3200" dirty="0">
                <a:latin typeface="Traditional Arabic" panose="02020603050405020304" pitchFamily="18" charset="-78"/>
                <a:ea typeface="Times New Roman" panose="02020603050405020304" pitchFamily="18" charset="0"/>
                <a:cs typeface="Arial" panose="020B0604020202020204" pitchFamily="34" charset="0"/>
              </a:rPr>
              <a:t>».</a:t>
            </a:r>
            <a:endParaRPr lang="en-US" sz="3200" dirty="0">
              <a:latin typeface="Calibri" panose="020F0502020204030204" pitchFamily="34" charset="0"/>
              <a:ea typeface="Times New Roman" panose="02020603050405020304" pitchFamily="18" charset="0"/>
              <a:cs typeface="Arial" panose="020B0604020202020204" pitchFamily="34" charset="0"/>
            </a:endParaRPr>
          </a:p>
          <a:p>
            <a:pPr algn="r" rtl="1">
              <a:lnSpc>
                <a:spcPct val="107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3200" dirty="0">
                <a:latin typeface="Traditional Arabic" panose="02020603050405020304" pitchFamily="18" charset="-78"/>
                <a:ea typeface="Times New Roman" panose="02020603050405020304" pitchFamily="18" charset="0"/>
                <a:cs typeface="Arial" panose="020B0604020202020204" pitchFamily="34" charset="0"/>
              </a:rPr>
              <a:t>¯ </a:t>
            </a:r>
            <a:r>
              <a:rPr lang="ar-SA" sz="3200" dirty="0">
                <a:latin typeface="Calibri" panose="020F0502020204030204" pitchFamily="34" charset="0"/>
                <a:ea typeface="Times New Roman" panose="02020603050405020304" pitchFamily="18" charset="0"/>
                <a:cs typeface="Traditional Arabic" panose="02020603050405020304" pitchFamily="18" charset="-78"/>
              </a:rPr>
              <a:t>فَبعدَ موتِ يهوذا - وهُوَ مِنَ الاثْنَيْ عَشر - كانَ على التّلاميذِ أن يَختاروا مَن يَحِلُّ مَحلّهُ ليَشهدَ مَعهُم على قِيامةِ المَسيح، فَصَلُّوا واقتَرعوا على إثنَين مِنَ الّذينَ صَحِبوهُم مُنذُ البِدايَة (أيْ مَعموديَّة يوحنّا)، فَوقَعَت القُرعَةُ على متيّا، فانضَمَّ إلى الرُّسُل الأحَدَ عَشَر ليَقوموا بخِدمةِ الرِّسالَة مَقامَ يَهوذا</a:t>
            </a:r>
            <a:r>
              <a:rPr lang="en-US" sz="3200" dirty="0">
                <a:latin typeface="Traditional Arabic" panose="02020603050405020304" pitchFamily="18" charset="-78"/>
                <a:ea typeface="Times New Roman" panose="02020603050405020304" pitchFamily="18" charset="0"/>
                <a:cs typeface="Arial" panose="020B0604020202020204" pitchFamily="34" charset="0"/>
              </a:rPr>
              <a:t>.</a:t>
            </a:r>
            <a:endParaRPr lang="en-US" sz="3200" dirty="0">
              <a:latin typeface="Calibri" panose="020F0502020204030204" pitchFamily="34" charset="0"/>
              <a:ea typeface="Times New Roman" panose="02020603050405020304" pitchFamily="18" charset="0"/>
              <a:cs typeface="Arial" panose="020B0604020202020204" pitchFamily="34" charset="0"/>
            </a:endParaRPr>
          </a:p>
          <a:p>
            <a:pPr algn="r" rtl="1">
              <a:lnSpc>
                <a:spcPct val="107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3200" dirty="0">
                <a:latin typeface="Traditional Arabic" panose="02020603050405020304" pitchFamily="18" charset="-78"/>
                <a:ea typeface="Times New Roman" panose="02020603050405020304" pitchFamily="18" charset="0"/>
                <a:cs typeface="Arial" panose="020B0604020202020204" pitchFamily="34" charset="0"/>
              </a:rPr>
              <a:t> </a:t>
            </a:r>
            <a:endParaRPr lang="en-US" sz="32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5" name="Flowchart: Punched Tape 4"/>
          <p:cNvSpPr/>
          <p:nvPr/>
        </p:nvSpPr>
        <p:spPr>
          <a:xfrm>
            <a:off x="1801091" y="207818"/>
            <a:ext cx="5347854" cy="1911927"/>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4500" b="1" dirty="0"/>
              <a:t>جواب السؤال 4</a:t>
            </a:r>
            <a:endParaRPr lang="en-US" sz="4500" b="1" dirty="0"/>
          </a:p>
        </p:txBody>
      </p:sp>
    </p:spTree>
    <p:custDataLst>
      <p:tags r:id="rId1"/>
    </p:custDataLst>
    <p:extLst>
      <p:ext uri="{BB962C8B-B14F-4D97-AF65-F5344CB8AC3E}">
        <p14:creationId xmlns:p14="http://schemas.microsoft.com/office/powerpoint/2010/main" val="42063001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860613"/>
            <a:ext cx="9210092" cy="6118412"/>
          </a:xfrm>
          <a:prstGeom prst="rect">
            <a:avLst/>
          </a:prstGeom>
        </p:spPr>
      </p:pic>
      <p:sp>
        <p:nvSpPr>
          <p:cNvPr id="4" name="Cloud Callout 3"/>
          <p:cNvSpPr/>
          <p:nvPr/>
        </p:nvSpPr>
        <p:spPr>
          <a:xfrm>
            <a:off x="774167" y="0"/>
            <a:ext cx="3514293" cy="1990934"/>
          </a:xfrm>
          <a:prstGeom prst="cloudCallout">
            <a:avLst>
              <a:gd name="adj1" fmla="val 97116"/>
              <a:gd name="adj2" fmla="val 2592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000" b="1" dirty="0">
                <a:solidFill>
                  <a:schemeClr val="tx1">
                    <a:lumMod val="85000"/>
                    <a:lumOff val="15000"/>
                  </a:schemeClr>
                </a:solidFill>
              </a:rPr>
              <a:t>عُصارة هاللقاء هيّي</a:t>
            </a:r>
          </a:p>
        </p:txBody>
      </p:sp>
    </p:spTree>
    <p:custDataLst>
      <p:tags r:id="rId1"/>
    </p:custDataLst>
    <p:extLst>
      <p:ext uri="{BB962C8B-B14F-4D97-AF65-F5344CB8AC3E}">
        <p14:creationId xmlns:p14="http://schemas.microsoft.com/office/powerpoint/2010/main" val="765826606"/>
      </p:ext>
    </p:extLst>
  </p:cSld>
  <p:clrMapOvr>
    <a:masterClrMapping/>
  </p:clrMapOvr>
  <p:transition spd="slow" advTm="569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8)">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43737"/>
            <a:ext cx="9144000" cy="5770526"/>
          </a:xfrm>
          <a:prstGeom prst="rect">
            <a:avLst/>
          </a:prstGeom>
        </p:spPr>
      </p:pic>
    </p:spTree>
    <p:custDataLst>
      <p:tags r:id="rId1"/>
    </p:custDataLst>
    <p:extLst>
      <p:ext uri="{BB962C8B-B14F-4D97-AF65-F5344CB8AC3E}">
        <p14:creationId xmlns:p14="http://schemas.microsoft.com/office/powerpoint/2010/main" val="765826606"/>
      </p:ext>
    </p:extLst>
  </p:cSld>
  <p:clrMapOvr>
    <a:masterClrMapping/>
  </p:clrMapOvr>
  <p:transition spd="slow" advTm="5693">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3214471" y="496390"/>
            <a:ext cx="5015129" cy="2416628"/>
          </a:xfrm>
          <a:prstGeom prst="cloudCallout">
            <a:avLst>
              <a:gd name="adj1" fmla="val -63761"/>
              <a:gd name="adj2" fmla="val 760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AE" sz="4000" b="1" dirty="0">
                <a:solidFill>
                  <a:schemeClr val="bg1"/>
                </a:solidFill>
              </a:rPr>
              <a:t>ومن</a:t>
            </a:r>
            <a:r>
              <a:rPr lang="ar-LB" sz="4000" b="1" dirty="0">
                <a:solidFill>
                  <a:schemeClr val="bg1"/>
                </a:solidFill>
              </a:rPr>
              <a:t>ِ</a:t>
            </a:r>
            <a:r>
              <a:rPr lang="ar-AE" sz="4000" b="1" dirty="0">
                <a:solidFill>
                  <a:schemeClr val="bg1"/>
                </a:solidFill>
              </a:rPr>
              <a:t>خت</a:t>
            </a:r>
            <a:r>
              <a:rPr lang="ar-LB" sz="4000" b="1" dirty="0">
                <a:solidFill>
                  <a:schemeClr val="bg1"/>
                </a:solidFill>
              </a:rPr>
              <a:t>ُ</a:t>
            </a:r>
            <a:r>
              <a:rPr lang="ar-AE" sz="4000" b="1" dirty="0">
                <a:solidFill>
                  <a:schemeClr val="bg1"/>
                </a:solidFill>
              </a:rPr>
              <a:t>م ل</a:t>
            </a:r>
            <a:r>
              <a:rPr lang="ar-LB" sz="4000" b="1" dirty="0">
                <a:solidFill>
                  <a:schemeClr val="bg1"/>
                </a:solidFill>
              </a:rPr>
              <a:t>ِ</a:t>
            </a:r>
            <a:r>
              <a:rPr lang="ar-AE" sz="4000" b="1" dirty="0">
                <a:solidFill>
                  <a:schemeClr val="bg1"/>
                </a:solidFill>
              </a:rPr>
              <a:t>قا</a:t>
            </a:r>
            <a:r>
              <a:rPr lang="ar-LB" sz="4000" b="1" dirty="0">
                <a:solidFill>
                  <a:schemeClr val="bg1"/>
                </a:solidFill>
              </a:rPr>
              <a:t>ءْ</a:t>
            </a:r>
            <a:r>
              <a:rPr lang="ar-AE" sz="4000" b="1" dirty="0">
                <a:solidFill>
                  <a:schemeClr val="bg1"/>
                </a:solidFill>
              </a:rPr>
              <a:t>نا الي</a:t>
            </a:r>
            <a:r>
              <a:rPr lang="ar-LB" sz="4000" b="1" dirty="0">
                <a:solidFill>
                  <a:schemeClr val="bg1"/>
                </a:solidFill>
              </a:rPr>
              <a:t>َ</a:t>
            </a:r>
            <a:r>
              <a:rPr lang="ar-AE" sz="4000" b="1" dirty="0">
                <a:solidFill>
                  <a:schemeClr val="bg1"/>
                </a:solidFill>
              </a:rPr>
              <a:t>وم ب</a:t>
            </a:r>
            <a:r>
              <a:rPr lang="ar-LB" sz="4000" b="1" dirty="0">
                <a:solidFill>
                  <a:schemeClr val="bg1"/>
                </a:solidFill>
              </a:rPr>
              <a:t>ِهال</a:t>
            </a:r>
            <a:r>
              <a:rPr lang="ar-AE" sz="4000" b="1" dirty="0">
                <a:solidFill>
                  <a:schemeClr val="bg1"/>
                </a:solidFill>
              </a:rPr>
              <a:t>ص</a:t>
            </a:r>
            <a:r>
              <a:rPr lang="ar-LB" sz="4000" b="1" dirty="0">
                <a:solidFill>
                  <a:schemeClr val="bg1"/>
                </a:solidFill>
              </a:rPr>
              <a:t>َّ</a:t>
            </a:r>
            <a:r>
              <a:rPr lang="ar-AE" sz="4000" b="1" dirty="0">
                <a:solidFill>
                  <a:schemeClr val="bg1"/>
                </a:solidFill>
              </a:rPr>
              <a:t>لاة</a:t>
            </a:r>
            <a:endParaRPr lang="ar-LB" sz="4000" b="1" dirty="0">
              <a:solidFill>
                <a:schemeClr val="bg1"/>
              </a:solidFill>
            </a:endParaRPr>
          </a:p>
        </p:txBody>
      </p:sp>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93978" y="3722913"/>
            <a:ext cx="6004581" cy="3135087"/>
          </a:xfrm>
          <a:prstGeom prst="rect">
            <a:avLst/>
          </a:prstGeom>
        </p:spPr>
      </p:pic>
    </p:spTree>
    <p:custDataLst>
      <p:tags r:id="rId1"/>
    </p:custDataLst>
    <p:extLst>
      <p:ext uri="{BB962C8B-B14F-4D97-AF65-F5344CB8AC3E}">
        <p14:creationId xmlns:p14="http://schemas.microsoft.com/office/powerpoint/2010/main" val="324623582"/>
      </p:ext>
    </p:extLst>
  </p:cSld>
  <p:clrMapOvr>
    <a:masterClrMapping/>
  </p:clrMapOvr>
  <mc:AlternateContent xmlns:mc="http://schemas.openxmlformats.org/markup-compatibility/2006" xmlns:p14="http://schemas.microsoft.com/office/powerpoint/2010/main">
    <mc:Choice Requires="p14">
      <p:transition spd="slow" p14:dur="2000" advTm="9354"/>
    </mc:Choice>
    <mc:Fallback xmlns="">
      <p:transition spd="slow" advTm="93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9144000" cy="6400800"/>
          </a:xfrm>
          <a:prstGeom prst="rect">
            <a:avLst/>
          </a:prstGeom>
        </p:spPr>
      </p:pic>
    </p:spTree>
    <p:custDataLst>
      <p:tags r:id="rId1"/>
    </p:custDataLst>
    <p:extLst>
      <p:ext uri="{BB962C8B-B14F-4D97-AF65-F5344CB8AC3E}">
        <p14:creationId xmlns:p14="http://schemas.microsoft.com/office/powerpoint/2010/main" val="799351032"/>
      </p:ext>
    </p:extLst>
  </p:cSld>
  <p:clrMapOvr>
    <a:masterClrMapping/>
  </p:clrMapOvr>
  <mc:AlternateContent xmlns:mc="http://schemas.openxmlformats.org/markup-compatibility/2006" xmlns:p14="http://schemas.microsoft.com/office/powerpoint/2010/main">
    <mc:Choice Requires="p14">
      <p:transition spd="slow" p14:dur="2000" advTm="23886"/>
    </mc:Choice>
    <mc:Fallback xmlns="">
      <p:transition spd="slow" advTm="23886"/>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3485519" y="292970"/>
            <a:ext cx="4331477" cy="3197175"/>
          </a:xfrm>
          <a:prstGeom prst="cloudCallout">
            <a:avLst>
              <a:gd name="adj1" fmla="val 5237"/>
              <a:gd name="adj2" fmla="val 927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125" dirty="0">
                <a:solidFill>
                  <a:schemeClr val="bg1"/>
                </a:solidFill>
              </a:rPr>
              <a:t>منِلتِقي الأسْبوع القادِم</a:t>
            </a:r>
          </a:p>
        </p:txBody>
      </p:sp>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77304" y="4036423"/>
            <a:ext cx="4978797" cy="2599509"/>
          </a:xfrm>
          <a:prstGeom prst="rect">
            <a:avLst/>
          </a:prstGeom>
        </p:spPr>
      </p:pic>
    </p:spTree>
    <p:custDataLst>
      <p:tags r:id="rId1"/>
    </p:custDataLst>
    <p:extLst>
      <p:ext uri="{BB962C8B-B14F-4D97-AF65-F5344CB8AC3E}">
        <p14:creationId xmlns:p14="http://schemas.microsoft.com/office/powerpoint/2010/main" val="603316527"/>
      </p:ext>
    </p:extLst>
  </p:cSld>
  <p:clrMapOvr>
    <a:masterClrMapping/>
  </p:clrMapOvr>
  <mc:AlternateContent xmlns:mc="http://schemas.openxmlformats.org/markup-compatibility/2006" xmlns:p14="http://schemas.microsoft.com/office/powerpoint/2010/main">
    <mc:Choice Requires="p14">
      <p:transition spd="slow" p14:dur="2000" advTm="4485"/>
    </mc:Choice>
    <mc:Fallback xmlns="">
      <p:transition spd="slow" advTm="44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a:stretch/>
        </p:blipFill>
        <p:spPr>
          <a:xfrm>
            <a:off x="1207697" y="0"/>
            <a:ext cx="5184477" cy="6858000"/>
          </a:xfrm>
        </p:spPr>
      </p:pic>
    </p:spTree>
    <p:custDataLst>
      <p:tags r:id="rId1"/>
    </p:custDataLst>
    <p:extLst>
      <p:ext uri="{BB962C8B-B14F-4D97-AF65-F5344CB8AC3E}">
        <p14:creationId xmlns:p14="http://schemas.microsoft.com/office/powerpoint/2010/main" val="1204934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631768" y="462581"/>
            <a:ext cx="4693651" cy="2991394"/>
          </a:xfrm>
          <a:prstGeom prst="cloudCallout">
            <a:avLst>
              <a:gd name="adj1" fmla="val 67964"/>
              <a:gd name="adj2" fmla="val 51954"/>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200" dirty="0">
                <a:solidFill>
                  <a:schemeClr val="bg1"/>
                </a:solidFill>
              </a:rPr>
              <a:t>سَلام المَسيح أَصدِقائي...شو رح نعمل اليوم؟</a:t>
            </a:r>
          </a:p>
        </p:txBody>
      </p:sp>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662022" y="4151051"/>
            <a:ext cx="5184576" cy="2706949"/>
          </a:xfrm>
          <a:prstGeom prst="rect">
            <a:avLst/>
          </a:prstGeom>
        </p:spPr>
      </p:pic>
    </p:spTree>
    <p:custDataLst>
      <p:tags r:id="rId1"/>
    </p:custDataLst>
    <p:extLst>
      <p:ext uri="{BB962C8B-B14F-4D97-AF65-F5344CB8AC3E}">
        <p14:creationId xmlns:p14="http://schemas.microsoft.com/office/powerpoint/2010/main" val="771283099"/>
      </p:ext>
    </p:extLst>
  </p:cSld>
  <p:clrMapOvr>
    <a:masterClrMapping/>
  </p:clrMapOvr>
  <mc:AlternateContent xmlns:mc="http://schemas.openxmlformats.org/markup-compatibility/2006" xmlns:p14="http://schemas.microsoft.com/office/powerpoint/2010/main">
    <mc:Choice Requires="p14">
      <p:transition spd="slow" p14:dur="2000" advTm="11284"/>
    </mc:Choice>
    <mc:Fallback xmlns="">
      <p:transition spd="slow" advTm="112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303544" y="1088144"/>
            <a:ext cx="3293967" cy="5944668"/>
          </a:xfrm>
          <a:prstGeom prst="rect">
            <a:avLst/>
          </a:prstGeom>
        </p:spPr>
      </p:pic>
      <p:sp>
        <p:nvSpPr>
          <p:cNvPr id="4" name="Line Callout 2 3"/>
          <p:cNvSpPr/>
          <p:nvPr/>
        </p:nvSpPr>
        <p:spPr>
          <a:xfrm flipH="1">
            <a:off x="242045" y="242047"/>
            <a:ext cx="5889813" cy="2232212"/>
          </a:xfrm>
          <a:prstGeom prst="borderCallout2">
            <a:avLst>
              <a:gd name="adj1" fmla="val 18750"/>
              <a:gd name="adj2" fmla="val -8333"/>
              <a:gd name="adj3" fmla="val 18750"/>
              <a:gd name="adj4" fmla="val -16667"/>
              <a:gd name="adj5" fmla="val 91416"/>
              <a:gd name="adj6" fmla="val -15885"/>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500" b="1" dirty="0">
                <a:solidFill>
                  <a:srgbClr val="FFFF00"/>
                </a:solidFill>
              </a:rPr>
              <a:t>نكتب</a:t>
            </a:r>
            <a:r>
              <a:rPr lang="ar-LB" sz="3000" b="1" dirty="0">
                <a:solidFill>
                  <a:srgbClr val="FF0000"/>
                </a:solidFill>
              </a:rPr>
              <a:t> </a:t>
            </a:r>
            <a:r>
              <a:rPr lang="ar-SA" sz="3000" dirty="0"/>
              <a:t>الشُّروط</a:t>
            </a:r>
            <a:r>
              <a:rPr lang="ar-LB" sz="3000" dirty="0"/>
              <a:t> يلي حطّا</a:t>
            </a:r>
            <a:r>
              <a:rPr lang="ar-SA" sz="3000" dirty="0"/>
              <a:t> الرُّسل  </a:t>
            </a:r>
            <a:r>
              <a:rPr lang="ar-LB" sz="3000" dirty="0"/>
              <a:t>ليِ</a:t>
            </a:r>
            <a:r>
              <a:rPr lang="ar-SA" sz="3000" dirty="0"/>
              <a:t>ختارُوا </a:t>
            </a:r>
            <a:r>
              <a:rPr lang="ar-LB" sz="3000" dirty="0"/>
              <a:t>يلي بدّو</a:t>
            </a:r>
            <a:r>
              <a:rPr lang="ar-SA" sz="3000" dirty="0"/>
              <a:t> </a:t>
            </a:r>
            <a:r>
              <a:rPr lang="ar-LB" sz="3000" dirty="0"/>
              <a:t>ي</a:t>
            </a:r>
            <a:r>
              <a:rPr lang="ar-SA" sz="3000" dirty="0"/>
              <a:t>حِل مَ</a:t>
            </a:r>
            <a:r>
              <a:rPr lang="ar-LB" sz="3000" dirty="0"/>
              <a:t>حل</a:t>
            </a:r>
            <a:r>
              <a:rPr lang="ar-SA" sz="3000" dirty="0"/>
              <a:t> يهوذا</a:t>
            </a:r>
            <a:r>
              <a:rPr lang="ar-LB" sz="3000" dirty="0"/>
              <a:t>،</a:t>
            </a:r>
            <a:r>
              <a:rPr lang="ar-SA" sz="3000" dirty="0"/>
              <a:t> و</a:t>
            </a:r>
            <a:r>
              <a:rPr lang="ar-LB" sz="3000" dirty="0"/>
              <a:t>ن</a:t>
            </a:r>
            <a:r>
              <a:rPr lang="ar-SA" sz="3000" dirty="0"/>
              <a:t>حدّد أهَمّيّة دَور</a:t>
            </a:r>
            <a:r>
              <a:rPr lang="ar-LB" sz="3000" dirty="0"/>
              <a:t>و</a:t>
            </a:r>
            <a:r>
              <a:rPr lang="ar-SA" sz="3000" dirty="0"/>
              <a:t> </a:t>
            </a:r>
            <a:r>
              <a:rPr lang="ar-LB" sz="3000" dirty="0"/>
              <a:t>ب</a:t>
            </a:r>
            <a:r>
              <a:rPr lang="ar-SA" sz="3000" dirty="0"/>
              <a:t>الكَنيسَة</a:t>
            </a:r>
            <a:r>
              <a:rPr lang="ar-LB" sz="3000" dirty="0"/>
              <a:t>.</a:t>
            </a:r>
            <a:endParaRPr lang="en-US" sz="3000" dirty="0"/>
          </a:p>
        </p:txBody>
      </p:sp>
      <p:sp>
        <p:nvSpPr>
          <p:cNvPr id="8" name="Line Callout 2 7"/>
          <p:cNvSpPr/>
          <p:nvPr/>
        </p:nvSpPr>
        <p:spPr>
          <a:xfrm flipH="1">
            <a:off x="242047" y="3769659"/>
            <a:ext cx="5889813" cy="2232212"/>
          </a:xfrm>
          <a:prstGeom prst="borderCallout2">
            <a:avLst>
              <a:gd name="adj1" fmla="val 18750"/>
              <a:gd name="adj2" fmla="val -8333"/>
              <a:gd name="adj3" fmla="val 18750"/>
              <a:gd name="adj4" fmla="val -16667"/>
              <a:gd name="adj5" fmla="val -44729"/>
              <a:gd name="adj6" fmla="val -22506"/>
            </a:avLst>
          </a:prstGeom>
          <a:solidFill>
            <a:schemeClr val="accent2"/>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000" b="1" dirty="0">
                <a:solidFill>
                  <a:srgbClr val="FFFF00"/>
                </a:solidFill>
              </a:rPr>
              <a:t>نتنبّه</a:t>
            </a:r>
            <a:r>
              <a:rPr lang="ar-LB" sz="3000" dirty="0">
                <a:solidFill>
                  <a:schemeClr val="bg1"/>
                </a:solidFill>
              </a:rPr>
              <a:t> لأ</a:t>
            </a:r>
            <a:r>
              <a:rPr lang="ar-SA" sz="3200" dirty="0"/>
              <a:t>همّية دَور</a:t>
            </a:r>
            <a:r>
              <a:rPr lang="ar-LB" sz="3200" dirty="0"/>
              <a:t>نا</a:t>
            </a:r>
            <a:r>
              <a:rPr lang="ar-SA" sz="3200" dirty="0"/>
              <a:t> </a:t>
            </a:r>
            <a:r>
              <a:rPr lang="ar-LB" sz="3200" dirty="0"/>
              <a:t>كأعضاء </a:t>
            </a:r>
            <a:r>
              <a:rPr lang="ar-SA" sz="3200" dirty="0"/>
              <a:t> </a:t>
            </a:r>
            <a:r>
              <a:rPr lang="ar-LB" sz="3200" dirty="0"/>
              <a:t>ب</a:t>
            </a:r>
            <a:r>
              <a:rPr lang="ar-SA" sz="3200" dirty="0"/>
              <a:t>الجَماعَة </a:t>
            </a:r>
            <a:r>
              <a:rPr lang="ar-LB" sz="3200" dirty="0"/>
              <a:t>الكنسيّة ونْفَعلو.</a:t>
            </a:r>
            <a:endParaRPr lang="en-US" sz="3000" dirty="0"/>
          </a:p>
        </p:txBody>
      </p:sp>
    </p:spTree>
    <p:custDataLst>
      <p:tags r:id="rId1"/>
    </p:custDataLst>
    <p:extLst>
      <p:ext uri="{BB962C8B-B14F-4D97-AF65-F5344CB8AC3E}">
        <p14:creationId xmlns:p14="http://schemas.microsoft.com/office/powerpoint/2010/main" val="644996727"/>
      </p:ext>
    </p:extLst>
  </p:cSld>
  <p:clrMapOvr>
    <a:masterClrMapping/>
  </p:clrMapOvr>
  <p:transition spd="slow" advTm="5693">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5903259" y="94130"/>
            <a:ext cx="3240741" cy="3234978"/>
          </a:xfrm>
          <a:prstGeom prst="cloudCallout">
            <a:avLst>
              <a:gd name="adj1" fmla="val 16631"/>
              <a:gd name="adj2" fmla="val 9907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2800" b="1" dirty="0">
                <a:solidFill>
                  <a:schemeClr val="tx1">
                    <a:lumMod val="85000"/>
                    <a:lumOff val="15000"/>
                  </a:schemeClr>
                </a:solidFill>
              </a:rPr>
              <a:t>مين بيعرف مين هني الشخصيات يلي بهالرّسوم ؟</a:t>
            </a:r>
          </a:p>
        </p:txBody>
      </p:sp>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78070" y="5257230"/>
            <a:ext cx="3065929" cy="1600770"/>
          </a:xfrm>
          <a:prstGeom prst="rect">
            <a:avLst/>
          </a:prstGeom>
        </p:spPr>
      </p:pic>
      <p:pic>
        <p:nvPicPr>
          <p:cNvPr id="3" name="Content Placeholder 2"/>
          <p:cNvPicPr>
            <a:picLocks noGrp="1" noChangeAspect="1"/>
          </p:cNvPicPr>
          <p:nvPr>
            <p:ph idx="1"/>
          </p:nvPr>
        </p:nvPicPr>
        <p:blipFill rotWithShape="1">
          <a:blip r:embed="rId5" cstate="email">
            <a:extLst>
              <a:ext uri="{28A0092B-C50C-407E-A947-70E740481C1C}">
                <a14:useLocalDpi xmlns:a14="http://schemas.microsoft.com/office/drawing/2010/main"/>
              </a:ext>
            </a:extLst>
          </a:blip>
          <a:srcRect/>
          <a:stretch/>
        </p:blipFill>
        <p:spPr>
          <a:xfrm>
            <a:off x="0" y="-121023"/>
            <a:ext cx="5915472" cy="6979023"/>
          </a:xfrm>
        </p:spPr>
      </p:pic>
    </p:spTree>
    <p:custDataLst>
      <p:tags r:id="rId1"/>
    </p:custDataLst>
    <p:extLst>
      <p:ext uri="{BB962C8B-B14F-4D97-AF65-F5344CB8AC3E}">
        <p14:creationId xmlns:p14="http://schemas.microsoft.com/office/powerpoint/2010/main" val="2524313703"/>
      </p:ext>
    </p:extLst>
  </p:cSld>
  <p:clrMapOvr>
    <a:masterClrMapping/>
  </p:clrMapOvr>
  <p:transition spd="slow" advTm="569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8)">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a:stretch/>
        </p:blipFill>
        <p:spPr>
          <a:xfrm>
            <a:off x="645458" y="1"/>
            <a:ext cx="7029781" cy="6858000"/>
          </a:xfrm>
        </p:spPr>
      </p:pic>
      <p:sp>
        <p:nvSpPr>
          <p:cNvPr id="2" name="Rounded Rectangle 1"/>
          <p:cNvSpPr/>
          <p:nvPr/>
        </p:nvSpPr>
        <p:spPr>
          <a:xfrm>
            <a:off x="3429000" y="1237127"/>
            <a:ext cx="1680883" cy="8471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2600" b="1" dirty="0"/>
              <a:t>مريم</a:t>
            </a:r>
          </a:p>
          <a:p>
            <a:pPr algn="ctr" rtl="1"/>
            <a:r>
              <a:rPr lang="ar-LB" sz="2600" b="1" dirty="0"/>
              <a:t> و يوسف</a:t>
            </a:r>
            <a:endParaRPr lang="en-US" sz="2600" b="1" dirty="0"/>
          </a:p>
        </p:txBody>
      </p:sp>
      <p:sp>
        <p:nvSpPr>
          <p:cNvPr id="7" name="Rounded Rectangle 6"/>
          <p:cNvSpPr/>
          <p:nvPr/>
        </p:nvSpPr>
        <p:spPr>
          <a:xfrm>
            <a:off x="1039905" y="4531659"/>
            <a:ext cx="1918448" cy="6364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2600" b="1" dirty="0"/>
              <a:t>المريمات</a:t>
            </a:r>
            <a:endParaRPr lang="en-US" sz="2600" b="1" dirty="0"/>
          </a:p>
        </p:txBody>
      </p:sp>
      <p:sp>
        <p:nvSpPr>
          <p:cNvPr id="8" name="Rounded Rectangle 7"/>
          <p:cNvSpPr/>
          <p:nvPr/>
        </p:nvSpPr>
        <p:spPr>
          <a:xfrm>
            <a:off x="1985682" y="1559859"/>
            <a:ext cx="1322295" cy="4572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2600" b="1" dirty="0"/>
              <a:t>الرسل</a:t>
            </a:r>
            <a:endParaRPr lang="en-US" sz="2600" b="1" dirty="0"/>
          </a:p>
        </p:txBody>
      </p:sp>
      <p:sp>
        <p:nvSpPr>
          <p:cNvPr id="9" name="Rounded Rectangle 8"/>
          <p:cNvSpPr/>
          <p:nvPr/>
        </p:nvSpPr>
        <p:spPr>
          <a:xfrm>
            <a:off x="5513294" y="5114365"/>
            <a:ext cx="1909482" cy="4572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2600" b="1" dirty="0"/>
              <a:t>نيقوديمس</a:t>
            </a:r>
            <a:endParaRPr lang="en-US" sz="2600" b="1" dirty="0"/>
          </a:p>
        </p:txBody>
      </p:sp>
      <p:sp>
        <p:nvSpPr>
          <p:cNvPr id="10" name="Rounded Rectangle 9"/>
          <p:cNvSpPr/>
          <p:nvPr/>
        </p:nvSpPr>
        <p:spPr>
          <a:xfrm>
            <a:off x="2259106" y="5441577"/>
            <a:ext cx="2559423" cy="4572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2600" b="1" dirty="0"/>
              <a:t>الشاب الغني</a:t>
            </a:r>
            <a:endParaRPr lang="en-US" sz="2600" b="1" dirty="0"/>
          </a:p>
        </p:txBody>
      </p:sp>
      <p:sp>
        <p:nvSpPr>
          <p:cNvPr id="11" name="Rounded Rectangle 10"/>
          <p:cNvSpPr/>
          <p:nvPr/>
        </p:nvSpPr>
        <p:spPr>
          <a:xfrm>
            <a:off x="4953000" y="2120153"/>
            <a:ext cx="1909482" cy="4572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2600" b="1" dirty="0"/>
              <a:t>الفريسيون</a:t>
            </a:r>
            <a:endParaRPr lang="en-US" sz="2600" b="1" dirty="0"/>
          </a:p>
        </p:txBody>
      </p:sp>
      <p:sp>
        <p:nvSpPr>
          <p:cNvPr id="12" name="Rounded Rectangle 11"/>
          <p:cNvSpPr/>
          <p:nvPr/>
        </p:nvSpPr>
        <p:spPr>
          <a:xfrm>
            <a:off x="5033682" y="3451412"/>
            <a:ext cx="1232647" cy="4572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2600" b="1" dirty="0"/>
              <a:t>قيافا</a:t>
            </a:r>
            <a:endParaRPr lang="en-US" sz="2600" b="1" dirty="0"/>
          </a:p>
        </p:txBody>
      </p:sp>
      <p:sp>
        <p:nvSpPr>
          <p:cNvPr id="13" name="Rounded Rectangle 12"/>
          <p:cNvSpPr/>
          <p:nvPr/>
        </p:nvSpPr>
        <p:spPr>
          <a:xfrm>
            <a:off x="1855694" y="3065929"/>
            <a:ext cx="1671917" cy="4572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2600" b="1" dirty="0"/>
              <a:t>هيرودس</a:t>
            </a:r>
            <a:endParaRPr lang="en-US" sz="2600" b="1" dirty="0"/>
          </a:p>
        </p:txBody>
      </p:sp>
      <p:sp>
        <p:nvSpPr>
          <p:cNvPr id="14" name="Rounded Rectangle 13"/>
          <p:cNvSpPr/>
          <p:nvPr/>
        </p:nvSpPr>
        <p:spPr>
          <a:xfrm>
            <a:off x="5060577" y="6288740"/>
            <a:ext cx="1671917" cy="5423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2600" b="1" dirty="0"/>
              <a:t>بيلاطس</a:t>
            </a:r>
            <a:endParaRPr lang="en-US" sz="2600" b="1" dirty="0"/>
          </a:p>
        </p:txBody>
      </p:sp>
    </p:spTree>
    <p:custDataLst>
      <p:tags r:id="rId1"/>
    </p:custDataLst>
    <p:extLst>
      <p:ext uri="{BB962C8B-B14F-4D97-AF65-F5344CB8AC3E}">
        <p14:creationId xmlns:p14="http://schemas.microsoft.com/office/powerpoint/2010/main" val="931987637"/>
      </p:ext>
    </p:extLst>
  </p:cSld>
  <p:clrMapOvr>
    <a:masterClrMapping/>
  </p:clrMapOvr>
  <p:transition spd="slow" advTm="5693">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1358154" y="94130"/>
            <a:ext cx="3845858" cy="3234978"/>
          </a:xfrm>
          <a:prstGeom prst="cloudCallout">
            <a:avLst>
              <a:gd name="adj1" fmla="val 120667"/>
              <a:gd name="adj2" fmla="val 5584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2800" b="1" dirty="0">
                <a:solidFill>
                  <a:schemeClr val="tx1">
                    <a:lumMod val="85000"/>
                    <a:lumOff val="15000"/>
                  </a:schemeClr>
                </a:solidFill>
              </a:rPr>
              <a:t>مين من هالأشخاص قبل يسوع </a:t>
            </a:r>
          </a:p>
          <a:p>
            <a:pPr algn="ctr" rtl="1"/>
            <a:r>
              <a:rPr lang="ar-LB" sz="2800" b="1" dirty="0">
                <a:solidFill>
                  <a:schemeClr val="tx1">
                    <a:lumMod val="85000"/>
                    <a:lumOff val="15000"/>
                  </a:schemeClr>
                </a:solidFill>
              </a:rPr>
              <a:t>ومين رفضو؟</a:t>
            </a:r>
          </a:p>
        </p:txBody>
      </p:sp>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323385" y="3818965"/>
            <a:ext cx="5820615" cy="3039035"/>
          </a:xfrm>
          <a:prstGeom prst="rect">
            <a:avLst/>
          </a:prstGeom>
        </p:spPr>
      </p:pic>
    </p:spTree>
    <p:custDataLst>
      <p:tags r:id="rId1"/>
    </p:custDataLst>
    <p:extLst>
      <p:ext uri="{BB962C8B-B14F-4D97-AF65-F5344CB8AC3E}">
        <p14:creationId xmlns:p14="http://schemas.microsoft.com/office/powerpoint/2010/main" val="3452617796"/>
      </p:ext>
    </p:extLst>
  </p:cSld>
  <p:clrMapOvr>
    <a:masterClrMapping/>
  </p:clrMapOvr>
  <p:transition spd="slow" advTm="569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8)">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TIMING" val="|3.9"/>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Facet">
  <a:themeElements>
    <a:clrScheme name="Custom 4">
      <a:dk1>
        <a:sysClr val="windowText" lastClr="000000"/>
      </a:dk1>
      <a:lt1>
        <a:sysClr val="window" lastClr="FFFFFF"/>
      </a:lt1>
      <a:dk2>
        <a:srgbClr val="575F6D"/>
      </a:dk2>
      <a:lt2>
        <a:srgbClr val="862110"/>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1721</TotalTime>
  <Words>603</Words>
  <Application>Microsoft Office PowerPoint</Application>
  <PresentationFormat>On-screen Show (4:3)</PresentationFormat>
  <Paragraphs>108</Paragraphs>
  <Slides>35</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Adobe Arabic</vt:lpstr>
      <vt:lpstr>Arial</vt:lpstr>
      <vt:lpstr>Calibri</vt:lpstr>
      <vt:lpstr>Tahoma</vt:lpstr>
      <vt:lpstr>Traditional Arabic</vt:lpstr>
      <vt:lpstr>Trebuchet MS</vt:lpstr>
      <vt:lpstr>Wingdings 3</vt:lpstr>
      <vt:lpstr>Facet</vt:lpstr>
      <vt:lpstr>مَركَزُ التَّربِيَّةِ الدّينِيَّة </vt:lpstr>
      <vt:lpstr>PowerPoint Presentation</vt:lpstr>
      <vt:lpstr>اللِّقاءُ الثّالث عشر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مَركَزُ التَّربِيَّةِ الدّينِيَّة</dc:title>
  <dc:creator>WMAKSOUR</dc:creator>
  <cp:lastModifiedBy>Michel Haddad (Prof)</cp:lastModifiedBy>
  <cp:revision>150</cp:revision>
  <dcterms:created xsi:type="dcterms:W3CDTF">2020-08-25T06:38:39Z</dcterms:created>
  <dcterms:modified xsi:type="dcterms:W3CDTF">2022-02-25T20:26:33Z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C8794B99-37C7-46B2-A15C-04B09FB283BE</vt:lpwstr>
  </property>
  <property fmtid="{D5CDD505-2E9C-101B-9397-08002B2CF9AE}" pid="3" name="ArticulatePath">
    <vt:lpwstr>EB7-rencontre-13 2021-2022</vt:lpwstr>
  </property>
</Properties>
</file>