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29.xml" ContentType="application/vnd.openxmlformats-officedocument.presentationml.notesSlide+xml"/>
  <Override PartName="/ppt/tags/tag36.xml" ContentType="application/vnd.openxmlformats-officedocument.presentationml.tags+xml"/>
  <Override PartName="/ppt/notesSlides/notesSlide30.xml" ContentType="application/vnd.openxmlformats-officedocument.presentationml.notesSlide+xml"/>
  <Override PartName="/ppt/tags/tag37.xml" ContentType="application/vnd.openxmlformats-officedocument.presentationml.tags+xml"/>
  <Override PartName="/ppt/notesSlides/notesSlide31.xml" ContentType="application/vnd.openxmlformats-officedocument.presentationml.notesSlide+xml"/>
  <Override PartName="/ppt/tags/tag38.xml" ContentType="application/vnd.openxmlformats-officedocument.presentationml.tags+xml"/>
  <Override PartName="/ppt/notesSlides/notesSlide32.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Lst>
  <p:notesMasterIdLst>
    <p:notesMasterId r:id="rId41"/>
  </p:notesMasterIdLst>
  <p:sldIdLst>
    <p:sldId id="257" r:id="rId2"/>
    <p:sldId id="331" r:id="rId3"/>
    <p:sldId id="258" r:id="rId4"/>
    <p:sldId id="301" r:id="rId5"/>
    <p:sldId id="289" r:id="rId6"/>
    <p:sldId id="259" r:id="rId7"/>
    <p:sldId id="290" r:id="rId8"/>
    <p:sldId id="471" r:id="rId9"/>
    <p:sldId id="380" r:id="rId10"/>
    <p:sldId id="472" r:id="rId11"/>
    <p:sldId id="473" r:id="rId12"/>
    <p:sldId id="475" r:id="rId13"/>
    <p:sldId id="474" r:id="rId14"/>
    <p:sldId id="343" r:id="rId15"/>
    <p:sldId id="456" r:id="rId16"/>
    <p:sldId id="457" r:id="rId17"/>
    <p:sldId id="458" r:id="rId18"/>
    <p:sldId id="476" r:id="rId19"/>
    <p:sldId id="477" r:id="rId20"/>
    <p:sldId id="459" r:id="rId21"/>
    <p:sldId id="478" r:id="rId22"/>
    <p:sldId id="479" r:id="rId23"/>
    <p:sldId id="480" r:id="rId24"/>
    <p:sldId id="481" r:id="rId25"/>
    <p:sldId id="483" r:id="rId26"/>
    <p:sldId id="484" r:id="rId27"/>
    <p:sldId id="482" r:id="rId28"/>
    <p:sldId id="485" r:id="rId29"/>
    <p:sldId id="486" r:id="rId30"/>
    <p:sldId id="487" r:id="rId31"/>
    <p:sldId id="488" r:id="rId32"/>
    <p:sldId id="489" r:id="rId33"/>
    <p:sldId id="490" r:id="rId34"/>
    <p:sldId id="305" r:id="rId35"/>
    <p:sldId id="454" r:id="rId36"/>
    <p:sldId id="470" r:id="rId37"/>
    <p:sldId id="285" r:id="rId38"/>
    <p:sldId id="491" r:id="rId39"/>
    <p:sldId id="283" r:id="rId40"/>
  </p:sldIdLst>
  <p:sldSz cx="9144000" cy="6858000" type="screen4x3"/>
  <p:notesSz cx="6858000" cy="9144000"/>
  <p:custDataLst>
    <p:tags r:id="rId4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F5FBB7"/>
    <a:srgbClr val="FFCCCC"/>
    <a:srgbClr val="E29292"/>
    <a:srgbClr val="FF99FF"/>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4" autoAdjust="0"/>
    <p:restoredTop sz="94660"/>
  </p:normalViewPr>
  <p:slideViewPr>
    <p:cSldViewPr snapToGrid="0">
      <p:cViewPr varScale="1">
        <p:scale>
          <a:sx n="111" d="100"/>
          <a:sy n="111" d="100"/>
        </p:scale>
        <p:origin x="99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ED2133-FE35-45EC-BB64-BC2F9FEA25E4}" type="datetimeFigureOut">
              <a:rPr lang="en-US" smtClean="0"/>
              <a:pPr/>
              <a:t>25-Feb-22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2B8686-D751-41CD-B888-A4163C888232}" type="slidenum">
              <a:rPr lang="en-US" smtClean="0"/>
              <a:pPr/>
              <a:t>‹#›</a:t>
            </a:fld>
            <a:endParaRPr lang="en-US"/>
          </a:p>
        </p:txBody>
      </p:sp>
    </p:spTree>
    <p:extLst>
      <p:ext uri="{BB962C8B-B14F-4D97-AF65-F5344CB8AC3E}">
        <p14:creationId xmlns:p14="http://schemas.microsoft.com/office/powerpoint/2010/main" val="3898255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1</a:t>
            </a:fld>
            <a:endParaRPr lang="en-US"/>
          </a:p>
        </p:txBody>
      </p:sp>
    </p:spTree>
    <p:extLst>
      <p:ext uri="{BB962C8B-B14F-4D97-AF65-F5344CB8AC3E}">
        <p14:creationId xmlns:p14="http://schemas.microsoft.com/office/powerpoint/2010/main" val="1507301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10</a:t>
            </a:fld>
            <a:endParaRPr lang="en-US"/>
          </a:p>
        </p:txBody>
      </p:sp>
    </p:spTree>
    <p:extLst>
      <p:ext uri="{BB962C8B-B14F-4D97-AF65-F5344CB8AC3E}">
        <p14:creationId xmlns:p14="http://schemas.microsoft.com/office/powerpoint/2010/main" val="1676478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11</a:t>
            </a:fld>
            <a:endParaRPr lang="en-US"/>
          </a:p>
        </p:txBody>
      </p:sp>
    </p:spTree>
    <p:extLst>
      <p:ext uri="{BB962C8B-B14F-4D97-AF65-F5344CB8AC3E}">
        <p14:creationId xmlns:p14="http://schemas.microsoft.com/office/powerpoint/2010/main" val="904970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13</a:t>
            </a:fld>
            <a:endParaRPr lang="en-US"/>
          </a:p>
        </p:txBody>
      </p:sp>
    </p:spTree>
    <p:extLst>
      <p:ext uri="{BB962C8B-B14F-4D97-AF65-F5344CB8AC3E}">
        <p14:creationId xmlns:p14="http://schemas.microsoft.com/office/powerpoint/2010/main" val="2519613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14</a:t>
            </a:fld>
            <a:endParaRPr lang="en-US"/>
          </a:p>
        </p:txBody>
      </p:sp>
    </p:spTree>
    <p:extLst>
      <p:ext uri="{BB962C8B-B14F-4D97-AF65-F5344CB8AC3E}">
        <p14:creationId xmlns:p14="http://schemas.microsoft.com/office/powerpoint/2010/main" val="975610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15</a:t>
            </a:fld>
            <a:endParaRPr lang="en-US"/>
          </a:p>
        </p:txBody>
      </p:sp>
    </p:spTree>
    <p:extLst>
      <p:ext uri="{BB962C8B-B14F-4D97-AF65-F5344CB8AC3E}">
        <p14:creationId xmlns:p14="http://schemas.microsoft.com/office/powerpoint/2010/main" val="975610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16</a:t>
            </a:fld>
            <a:endParaRPr lang="en-US"/>
          </a:p>
        </p:txBody>
      </p:sp>
    </p:spTree>
    <p:extLst>
      <p:ext uri="{BB962C8B-B14F-4D97-AF65-F5344CB8AC3E}">
        <p14:creationId xmlns:p14="http://schemas.microsoft.com/office/powerpoint/2010/main" val="975610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17</a:t>
            </a:fld>
            <a:endParaRPr lang="en-US"/>
          </a:p>
        </p:txBody>
      </p:sp>
    </p:spTree>
    <p:extLst>
      <p:ext uri="{BB962C8B-B14F-4D97-AF65-F5344CB8AC3E}">
        <p14:creationId xmlns:p14="http://schemas.microsoft.com/office/powerpoint/2010/main" val="975610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18</a:t>
            </a:fld>
            <a:endParaRPr lang="en-US"/>
          </a:p>
        </p:txBody>
      </p:sp>
    </p:spTree>
    <p:extLst>
      <p:ext uri="{BB962C8B-B14F-4D97-AF65-F5344CB8AC3E}">
        <p14:creationId xmlns:p14="http://schemas.microsoft.com/office/powerpoint/2010/main" val="4042114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19</a:t>
            </a:fld>
            <a:endParaRPr lang="en-US"/>
          </a:p>
        </p:txBody>
      </p:sp>
    </p:spTree>
    <p:extLst>
      <p:ext uri="{BB962C8B-B14F-4D97-AF65-F5344CB8AC3E}">
        <p14:creationId xmlns:p14="http://schemas.microsoft.com/office/powerpoint/2010/main" val="15899758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20</a:t>
            </a:fld>
            <a:endParaRPr lang="en-US"/>
          </a:p>
        </p:txBody>
      </p:sp>
    </p:spTree>
    <p:extLst>
      <p:ext uri="{BB962C8B-B14F-4D97-AF65-F5344CB8AC3E}">
        <p14:creationId xmlns:p14="http://schemas.microsoft.com/office/powerpoint/2010/main" val="975610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2</a:t>
            </a:fld>
            <a:endParaRPr lang="en-US"/>
          </a:p>
        </p:txBody>
      </p:sp>
    </p:spTree>
    <p:extLst>
      <p:ext uri="{BB962C8B-B14F-4D97-AF65-F5344CB8AC3E}">
        <p14:creationId xmlns:p14="http://schemas.microsoft.com/office/powerpoint/2010/main" val="2556536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21</a:t>
            </a:fld>
            <a:endParaRPr lang="en-US"/>
          </a:p>
        </p:txBody>
      </p:sp>
    </p:spTree>
    <p:extLst>
      <p:ext uri="{BB962C8B-B14F-4D97-AF65-F5344CB8AC3E}">
        <p14:creationId xmlns:p14="http://schemas.microsoft.com/office/powerpoint/2010/main" val="2521139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22</a:t>
            </a:fld>
            <a:endParaRPr lang="en-US"/>
          </a:p>
        </p:txBody>
      </p:sp>
    </p:spTree>
    <p:extLst>
      <p:ext uri="{BB962C8B-B14F-4D97-AF65-F5344CB8AC3E}">
        <p14:creationId xmlns:p14="http://schemas.microsoft.com/office/powerpoint/2010/main" val="27956182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23</a:t>
            </a:fld>
            <a:endParaRPr lang="en-US"/>
          </a:p>
        </p:txBody>
      </p:sp>
    </p:spTree>
    <p:extLst>
      <p:ext uri="{BB962C8B-B14F-4D97-AF65-F5344CB8AC3E}">
        <p14:creationId xmlns:p14="http://schemas.microsoft.com/office/powerpoint/2010/main" val="11702145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24</a:t>
            </a:fld>
            <a:endParaRPr lang="en-US"/>
          </a:p>
        </p:txBody>
      </p:sp>
    </p:spTree>
    <p:extLst>
      <p:ext uri="{BB962C8B-B14F-4D97-AF65-F5344CB8AC3E}">
        <p14:creationId xmlns:p14="http://schemas.microsoft.com/office/powerpoint/2010/main" val="9407624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25</a:t>
            </a:fld>
            <a:endParaRPr lang="en-US"/>
          </a:p>
        </p:txBody>
      </p:sp>
    </p:spTree>
    <p:extLst>
      <p:ext uri="{BB962C8B-B14F-4D97-AF65-F5344CB8AC3E}">
        <p14:creationId xmlns:p14="http://schemas.microsoft.com/office/powerpoint/2010/main" val="23109832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26</a:t>
            </a:fld>
            <a:endParaRPr lang="en-US"/>
          </a:p>
        </p:txBody>
      </p:sp>
    </p:spTree>
    <p:extLst>
      <p:ext uri="{BB962C8B-B14F-4D97-AF65-F5344CB8AC3E}">
        <p14:creationId xmlns:p14="http://schemas.microsoft.com/office/powerpoint/2010/main" val="19788014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27</a:t>
            </a:fld>
            <a:endParaRPr lang="en-US"/>
          </a:p>
        </p:txBody>
      </p:sp>
    </p:spTree>
    <p:extLst>
      <p:ext uri="{BB962C8B-B14F-4D97-AF65-F5344CB8AC3E}">
        <p14:creationId xmlns:p14="http://schemas.microsoft.com/office/powerpoint/2010/main" val="34565917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28</a:t>
            </a:fld>
            <a:endParaRPr lang="en-US"/>
          </a:p>
        </p:txBody>
      </p:sp>
    </p:spTree>
    <p:extLst>
      <p:ext uri="{BB962C8B-B14F-4D97-AF65-F5344CB8AC3E}">
        <p14:creationId xmlns:p14="http://schemas.microsoft.com/office/powerpoint/2010/main" val="15813207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29</a:t>
            </a:fld>
            <a:endParaRPr lang="en-US"/>
          </a:p>
        </p:txBody>
      </p:sp>
    </p:spTree>
    <p:extLst>
      <p:ext uri="{BB962C8B-B14F-4D97-AF65-F5344CB8AC3E}">
        <p14:creationId xmlns:p14="http://schemas.microsoft.com/office/powerpoint/2010/main" val="4793811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34</a:t>
            </a:fld>
            <a:endParaRPr lang="en-US"/>
          </a:p>
        </p:txBody>
      </p:sp>
    </p:spTree>
    <p:extLst>
      <p:ext uri="{BB962C8B-B14F-4D97-AF65-F5344CB8AC3E}">
        <p14:creationId xmlns:p14="http://schemas.microsoft.com/office/powerpoint/2010/main" val="2339131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3</a:t>
            </a:fld>
            <a:endParaRPr lang="en-US"/>
          </a:p>
        </p:txBody>
      </p:sp>
    </p:spTree>
    <p:extLst>
      <p:ext uri="{BB962C8B-B14F-4D97-AF65-F5344CB8AC3E}">
        <p14:creationId xmlns:p14="http://schemas.microsoft.com/office/powerpoint/2010/main" val="32364202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35</a:t>
            </a:fld>
            <a:endParaRPr lang="en-US"/>
          </a:p>
        </p:txBody>
      </p:sp>
    </p:spTree>
    <p:extLst>
      <p:ext uri="{BB962C8B-B14F-4D97-AF65-F5344CB8AC3E}">
        <p14:creationId xmlns:p14="http://schemas.microsoft.com/office/powerpoint/2010/main" val="23391316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36</a:t>
            </a:fld>
            <a:endParaRPr lang="en-US"/>
          </a:p>
        </p:txBody>
      </p:sp>
    </p:spTree>
    <p:extLst>
      <p:ext uri="{BB962C8B-B14F-4D97-AF65-F5344CB8AC3E}">
        <p14:creationId xmlns:p14="http://schemas.microsoft.com/office/powerpoint/2010/main" val="31241006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37</a:t>
            </a:fld>
            <a:endParaRPr lang="en-US"/>
          </a:p>
        </p:txBody>
      </p:sp>
    </p:spTree>
    <p:extLst>
      <p:ext uri="{BB962C8B-B14F-4D97-AF65-F5344CB8AC3E}">
        <p14:creationId xmlns:p14="http://schemas.microsoft.com/office/powerpoint/2010/main" val="30938339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39</a:t>
            </a:fld>
            <a:endParaRPr lang="en-US"/>
          </a:p>
        </p:txBody>
      </p:sp>
    </p:spTree>
    <p:extLst>
      <p:ext uri="{BB962C8B-B14F-4D97-AF65-F5344CB8AC3E}">
        <p14:creationId xmlns:p14="http://schemas.microsoft.com/office/powerpoint/2010/main" val="1546263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4</a:t>
            </a:fld>
            <a:endParaRPr lang="en-US"/>
          </a:p>
        </p:txBody>
      </p:sp>
    </p:spTree>
    <p:extLst>
      <p:ext uri="{BB962C8B-B14F-4D97-AF65-F5344CB8AC3E}">
        <p14:creationId xmlns:p14="http://schemas.microsoft.com/office/powerpoint/2010/main" val="2088756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5</a:t>
            </a:fld>
            <a:endParaRPr lang="en-US"/>
          </a:p>
        </p:txBody>
      </p:sp>
    </p:spTree>
    <p:extLst>
      <p:ext uri="{BB962C8B-B14F-4D97-AF65-F5344CB8AC3E}">
        <p14:creationId xmlns:p14="http://schemas.microsoft.com/office/powerpoint/2010/main" val="703945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6</a:t>
            </a:fld>
            <a:endParaRPr lang="en-US"/>
          </a:p>
        </p:txBody>
      </p:sp>
    </p:spTree>
    <p:extLst>
      <p:ext uri="{BB962C8B-B14F-4D97-AF65-F5344CB8AC3E}">
        <p14:creationId xmlns:p14="http://schemas.microsoft.com/office/powerpoint/2010/main" val="3872060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7</a:t>
            </a:fld>
            <a:endParaRPr lang="en-US"/>
          </a:p>
        </p:txBody>
      </p:sp>
    </p:spTree>
    <p:extLst>
      <p:ext uri="{BB962C8B-B14F-4D97-AF65-F5344CB8AC3E}">
        <p14:creationId xmlns:p14="http://schemas.microsoft.com/office/powerpoint/2010/main" val="1044521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8</a:t>
            </a:fld>
            <a:endParaRPr lang="en-US"/>
          </a:p>
        </p:txBody>
      </p:sp>
    </p:spTree>
    <p:extLst>
      <p:ext uri="{BB962C8B-B14F-4D97-AF65-F5344CB8AC3E}">
        <p14:creationId xmlns:p14="http://schemas.microsoft.com/office/powerpoint/2010/main" val="1252953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9</a:t>
            </a:fld>
            <a:endParaRPr lang="en-US"/>
          </a:p>
        </p:txBody>
      </p:sp>
    </p:spTree>
    <p:extLst>
      <p:ext uri="{BB962C8B-B14F-4D97-AF65-F5344CB8AC3E}">
        <p14:creationId xmlns:p14="http://schemas.microsoft.com/office/powerpoint/2010/main" val="1584342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38447F-6C1D-4DCC-91A3-8F9F0BFB7CA3}" type="datetimeFigureOut">
              <a:rPr lang="en-US" smtClean="0"/>
              <a:pPr/>
              <a:t>25-Feb-22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2768390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pPr/>
              <a:t>25-Feb-22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39037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pPr/>
              <a:t>25-Feb-22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12987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pPr/>
              <a:t>25-Feb-22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3788429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pPr/>
              <a:t>25-Feb-22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16350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pPr/>
              <a:t>25-Feb-22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3306204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38447F-6C1D-4DCC-91A3-8F9F0BFB7CA3}" type="datetimeFigureOut">
              <a:rPr lang="en-US" smtClean="0"/>
              <a:pPr/>
              <a:t>25-Feb-22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1006429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38447F-6C1D-4DCC-91A3-8F9F0BFB7CA3}" type="datetimeFigureOut">
              <a:rPr lang="en-US" smtClean="0"/>
              <a:pPr/>
              <a:t>25-Feb-22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3145367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38447F-6C1D-4DCC-91A3-8F9F0BFB7CA3}" type="datetimeFigureOut">
              <a:rPr lang="en-US" smtClean="0"/>
              <a:pPr/>
              <a:t>25-Feb-22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173977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pPr/>
              <a:t>25-Feb-22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540010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38447F-6C1D-4DCC-91A3-8F9F0BFB7CA3}" type="datetimeFigureOut">
              <a:rPr lang="en-US" smtClean="0"/>
              <a:pPr/>
              <a:t>25-Feb-22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1651755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38447F-6C1D-4DCC-91A3-8F9F0BFB7CA3}" type="datetimeFigureOut">
              <a:rPr lang="en-US" smtClean="0"/>
              <a:pPr/>
              <a:t>25-Feb-22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2721946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38447F-6C1D-4DCC-91A3-8F9F0BFB7CA3}" type="datetimeFigureOut">
              <a:rPr lang="en-US" smtClean="0"/>
              <a:pPr/>
              <a:t>25-Feb-22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3880196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38447F-6C1D-4DCC-91A3-8F9F0BFB7CA3}" type="datetimeFigureOut">
              <a:rPr lang="en-US" smtClean="0"/>
              <a:pPr/>
              <a:t>25-Feb-22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2881612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38447F-6C1D-4DCC-91A3-8F9F0BFB7CA3}" type="datetimeFigureOut">
              <a:rPr lang="en-US" smtClean="0"/>
              <a:pPr/>
              <a:t>25-Feb-22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2437880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38447F-6C1D-4DCC-91A3-8F9F0BFB7CA3}" type="datetimeFigureOut">
              <a:rPr lang="en-US" smtClean="0"/>
              <a:pPr/>
              <a:t>25-Feb-22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2601344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438447F-6C1D-4DCC-91A3-8F9F0BFB7CA3}" type="datetimeFigureOut">
              <a:rPr lang="en-US" smtClean="0"/>
              <a:pPr/>
              <a:t>25-Feb-22</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3959664-9082-4267-9D08-2DCA25B586BC}" type="slidenum">
              <a:rPr lang="en-US" smtClean="0"/>
              <a:pPr/>
              <a:t>‹#›</a:t>
            </a:fld>
            <a:endParaRPr lang="en-US"/>
          </a:p>
        </p:txBody>
      </p:sp>
    </p:spTree>
    <p:extLst>
      <p:ext uri="{BB962C8B-B14F-4D97-AF65-F5344CB8AC3E}">
        <p14:creationId xmlns:p14="http://schemas.microsoft.com/office/powerpoint/2010/main" val="20724375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25.jp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26.jp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6.xml"/><Relationship Id="rId5" Type="http://schemas.openxmlformats.org/officeDocument/2006/relationships/image" Target="../media/image30.png"/><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37.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ags" Target="../tags/tag40.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8560" y="1995539"/>
            <a:ext cx="5825202" cy="1234727"/>
          </a:xfrm>
        </p:spPr>
        <p:txBody>
          <a:bodyPr/>
          <a:lstStyle/>
          <a:p>
            <a:pPr algn="ctr" rtl="1"/>
            <a:r>
              <a:rPr lang="ar-LB" dirty="0"/>
              <a:t>مَركَزُ التَّربِيَّةِ الدّينِيَّة </a:t>
            </a:r>
            <a:endParaRPr lang="en-US" dirty="0"/>
          </a:p>
        </p:txBody>
      </p:sp>
      <p:sp>
        <p:nvSpPr>
          <p:cNvPr id="3" name="Subtitle 2"/>
          <p:cNvSpPr>
            <a:spLocks noGrp="1"/>
          </p:cNvSpPr>
          <p:nvPr>
            <p:ph type="subTitle" idx="1"/>
          </p:nvPr>
        </p:nvSpPr>
        <p:spPr>
          <a:xfrm>
            <a:off x="675917" y="5015620"/>
            <a:ext cx="5825202" cy="822674"/>
          </a:xfrm>
        </p:spPr>
        <p:txBody>
          <a:bodyPr>
            <a:noAutofit/>
          </a:bodyPr>
          <a:lstStyle/>
          <a:p>
            <a:pPr algn="ctr" rtl="1"/>
            <a:r>
              <a:rPr lang="ar-LB" sz="5000" b="1" dirty="0">
                <a:latin typeface="Adobe Arabic" panose="02040503050201020203" pitchFamily="18" charset="-78"/>
                <a:cs typeface="Adobe Arabic" panose="02040503050201020203" pitchFamily="18" charset="-78"/>
              </a:rPr>
              <a:t>يُقَدِّمُ كِتابَ</a:t>
            </a:r>
            <a:r>
              <a:rPr lang="en-US" sz="5000" b="1" dirty="0">
                <a:latin typeface="Adobe Arabic" panose="02040503050201020203" pitchFamily="18" charset="-78"/>
                <a:cs typeface="Adobe Arabic" panose="02040503050201020203" pitchFamily="18" charset="-78"/>
              </a:rPr>
              <a:t> </a:t>
            </a:r>
            <a:r>
              <a:rPr lang="ar-LB" sz="5000" b="1" dirty="0">
                <a:latin typeface="Adobe Arabic" panose="02040503050201020203" pitchFamily="18" charset="-78"/>
                <a:cs typeface="Adobe Arabic" panose="02040503050201020203" pitchFamily="18" charset="-78"/>
              </a:rPr>
              <a:t>الأساسيَّ السّابع</a:t>
            </a:r>
            <a:endParaRPr lang="en-US" sz="5000" b="1" dirty="0">
              <a:latin typeface="Adobe Arabic" panose="02040503050201020203" pitchFamily="18" charset="-78"/>
              <a:cs typeface="Adobe Arabic" panose="02040503050201020203" pitchFamily="18" charset="-78"/>
            </a:endParaRPr>
          </a:p>
        </p:txBody>
      </p:sp>
      <p:pic>
        <p:nvPicPr>
          <p:cNvPr id="4" name="Picture 2" descr="C:\Users\wmaksour\Desktop\Project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8905" y="363070"/>
            <a:ext cx="3546331" cy="110392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92634729"/>
      </p:ext>
    </p:extLst>
  </p:cSld>
  <p:clrMapOvr>
    <a:masterClrMapping/>
  </p:clrMapOvr>
  <p:transition spd="slow" advTm="576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16" presetClass="entr" presetSubtype="21"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Liliane\Desktop\female-teacher-teaching-onl.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07378" y="3160058"/>
            <a:ext cx="4640970" cy="3697942"/>
          </a:xfrm>
          <a:prstGeom prst="rect">
            <a:avLst/>
          </a:prstGeom>
          <a:noFill/>
        </p:spPr>
      </p:pic>
      <p:sp>
        <p:nvSpPr>
          <p:cNvPr id="6" name="Cloud Callout 5"/>
          <p:cNvSpPr/>
          <p:nvPr/>
        </p:nvSpPr>
        <p:spPr>
          <a:xfrm>
            <a:off x="1062319" y="336181"/>
            <a:ext cx="3455894" cy="2629860"/>
          </a:xfrm>
          <a:prstGeom prst="cloudCallout">
            <a:avLst>
              <a:gd name="adj1" fmla="val 57808"/>
              <a:gd name="adj2" fmla="val 7872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b="1" dirty="0">
                <a:solidFill>
                  <a:schemeClr val="tx1">
                    <a:lumMod val="85000"/>
                    <a:lumOff val="15000"/>
                  </a:schemeClr>
                </a:solidFill>
              </a:rPr>
              <a:t>أيمتين حلّ الرّوح القُدُس عالرّسُل؟</a:t>
            </a:r>
          </a:p>
        </p:txBody>
      </p:sp>
    </p:spTree>
    <p:custDataLst>
      <p:tags r:id="rId1"/>
    </p:custDataLst>
    <p:extLst>
      <p:ext uri="{BB962C8B-B14F-4D97-AF65-F5344CB8AC3E}">
        <p14:creationId xmlns:p14="http://schemas.microsoft.com/office/powerpoint/2010/main" val="2873813463"/>
      </p:ext>
    </p:extLst>
  </p:cSld>
  <p:clrMapOvr>
    <a:masterClrMapping/>
  </p:clrMapOvr>
  <p:transition spd="slow" advTm="569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95663" y="2259105"/>
            <a:ext cx="5703991" cy="4598895"/>
          </a:xfrm>
          <a:prstGeom prst="rect">
            <a:avLst/>
          </a:prstGeom>
        </p:spPr>
      </p:pic>
      <p:sp>
        <p:nvSpPr>
          <p:cNvPr id="9" name="Cloud Callout 8"/>
          <p:cNvSpPr/>
          <p:nvPr/>
        </p:nvSpPr>
        <p:spPr>
          <a:xfrm>
            <a:off x="1411941" y="242047"/>
            <a:ext cx="3603811" cy="1896035"/>
          </a:xfrm>
          <a:prstGeom prst="cloudCallout">
            <a:avLst>
              <a:gd name="adj1" fmla="val 10408"/>
              <a:gd name="adj2" fmla="val 131784"/>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500" dirty="0">
                <a:solidFill>
                  <a:schemeClr val="bg1"/>
                </a:solidFill>
              </a:rPr>
              <a:t>بالعَنْصَرَة!</a:t>
            </a:r>
            <a:endParaRPr lang="en-US" sz="4500" dirty="0">
              <a:solidFill>
                <a:schemeClr val="bg1"/>
              </a:solidFill>
            </a:endParaRPr>
          </a:p>
        </p:txBody>
      </p:sp>
    </p:spTree>
    <p:custDataLst>
      <p:tags r:id="rId1"/>
    </p:custDataLst>
    <p:extLst>
      <p:ext uri="{BB962C8B-B14F-4D97-AF65-F5344CB8AC3E}">
        <p14:creationId xmlns:p14="http://schemas.microsoft.com/office/powerpoint/2010/main" val="112257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3075" name="Picture 3" descr="C:\Users\Liliane\Desktop\female-teacher-teaching-onl.png"/>
          <p:cNvPicPr>
            <a:picLocks noChangeAspect="1" noChangeArrowheads="1"/>
          </p:cNvPicPr>
          <p:nvPr/>
        </p:nvPicPr>
        <p:blipFill>
          <a:blip r:embed="rId3" cstate="print"/>
          <a:srcRect/>
          <a:stretch>
            <a:fillRect/>
          </a:stretch>
        </p:blipFill>
        <p:spPr bwMode="auto">
          <a:xfrm>
            <a:off x="323528" y="0"/>
            <a:ext cx="8640960" cy="6648450"/>
          </a:xfrm>
          <a:prstGeom prst="rect">
            <a:avLst/>
          </a:prstGeom>
          <a:noFill/>
        </p:spPr>
      </p:pic>
      <p:sp>
        <p:nvSpPr>
          <p:cNvPr id="8" name="Rectangle 7"/>
          <p:cNvSpPr/>
          <p:nvPr/>
        </p:nvSpPr>
        <p:spPr>
          <a:xfrm>
            <a:off x="2400926" y="423756"/>
            <a:ext cx="5949697" cy="4154984"/>
          </a:xfrm>
          <a:prstGeom prst="rect">
            <a:avLst/>
          </a:prstGeom>
        </p:spPr>
        <p:txBody>
          <a:bodyPr wrap="square">
            <a:spAutoFit/>
          </a:bodyPr>
          <a:lstStyle/>
          <a:p>
            <a:pPr algn="ctr"/>
            <a:endParaRPr lang="ar-LB" sz="3600" b="1" dirty="0">
              <a:solidFill>
                <a:schemeClr val="bg1"/>
              </a:solidFill>
            </a:endParaRPr>
          </a:p>
          <a:p>
            <a:pPr algn="ctr" rtl="1"/>
            <a:r>
              <a:rPr lang="ar-LB" sz="3800" b="1" dirty="0"/>
              <a:t>برافو ! إجابِة سَليمة... </a:t>
            </a:r>
            <a:r>
              <a:rPr lang="ar-LB" sz="3800" dirty="0"/>
              <a:t>وهَلّق</a:t>
            </a:r>
            <a:r>
              <a:rPr lang="ar-LB" sz="3800" b="1" dirty="0"/>
              <a:t> </a:t>
            </a:r>
            <a:r>
              <a:rPr lang="ar-LB" sz="3800" dirty="0"/>
              <a:t>تَعُوا تنك</a:t>
            </a:r>
            <a:r>
              <a:rPr lang="ar-SA" sz="3800" dirty="0"/>
              <a:t>تشِف </a:t>
            </a:r>
            <a:r>
              <a:rPr lang="ar-LB" sz="3800" dirty="0"/>
              <a:t>سَوَا شو صار قَبل ه</a:t>
            </a:r>
            <a:r>
              <a:rPr lang="ar-SA" sz="3800" dirty="0"/>
              <a:t>ا</a:t>
            </a:r>
            <a:r>
              <a:rPr lang="ar-LB" sz="3800" dirty="0"/>
              <a:t>َ</a:t>
            </a:r>
            <a:r>
              <a:rPr lang="ar-SA" sz="3800" dirty="0"/>
              <a:t>لحَدَث </a:t>
            </a:r>
            <a:r>
              <a:rPr lang="ar-LB" sz="3800" dirty="0"/>
              <a:t>يلّي</a:t>
            </a:r>
            <a:r>
              <a:rPr lang="ar-SA" sz="3800" dirty="0"/>
              <a:t> </a:t>
            </a:r>
            <a:r>
              <a:rPr lang="ar-LB" sz="3800" dirty="0"/>
              <a:t>ب</a:t>
            </a:r>
            <a:r>
              <a:rPr lang="ar-SA" sz="3800" dirty="0"/>
              <a:t>د</a:t>
            </a:r>
            <a:r>
              <a:rPr lang="ar-LB" sz="3800" dirty="0"/>
              <a:t>َ</a:t>
            </a:r>
            <a:r>
              <a:rPr lang="ar-SA" sz="3800" dirty="0"/>
              <a:t>ّل حَياة التَّلاميذ و</a:t>
            </a:r>
            <a:r>
              <a:rPr lang="ar-LB" sz="3800" dirty="0"/>
              <a:t>كيف </a:t>
            </a:r>
            <a:r>
              <a:rPr lang="ar-SA" sz="3800" dirty="0"/>
              <a:t>أطْلق</a:t>
            </a:r>
            <a:r>
              <a:rPr lang="ar-LB" sz="3800" dirty="0"/>
              <a:t> هالحَدَث</a:t>
            </a:r>
            <a:r>
              <a:rPr lang="ar-SA" sz="3800" dirty="0"/>
              <a:t> رِسالة الكَنيْسة</a:t>
            </a:r>
            <a:r>
              <a:rPr lang="en-US" sz="3800" dirty="0"/>
              <a:t>.</a:t>
            </a:r>
          </a:p>
          <a:p>
            <a:pPr algn="ctr" rtl="1"/>
            <a:r>
              <a:rPr lang="en-US" sz="3800" dirty="0"/>
              <a:t> </a:t>
            </a:r>
            <a:r>
              <a:rPr lang="ar-LB" sz="3800" dirty="0"/>
              <a:t> </a:t>
            </a:r>
            <a:endParaRPr lang="en-US" sz="3800" dirty="0"/>
          </a:p>
        </p:txBody>
      </p:sp>
    </p:spTree>
    <p:custDataLst>
      <p:tags r:id="rId1"/>
    </p:custDataLst>
    <p:extLst>
      <p:ext uri="{BB962C8B-B14F-4D97-AF65-F5344CB8AC3E}">
        <p14:creationId xmlns:p14="http://schemas.microsoft.com/office/powerpoint/2010/main" val="2658092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108183" y="0"/>
            <a:ext cx="9252183" cy="6939138"/>
          </a:xfrm>
        </p:spPr>
      </p:pic>
      <p:sp>
        <p:nvSpPr>
          <p:cNvPr id="2" name="Title 1"/>
          <p:cNvSpPr>
            <a:spLocks noGrp="1"/>
          </p:cNvSpPr>
          <p:nvPr>
            <p:ph type="title"/>
          </p:nvPr>
        </p:nvSpPr>
        <p:spPr>
          <a:xfrm>
            <a:off x="4034117" y="3796553"/>
            <a:ext cx="2528047" cy="1434353"/>
          </a:xfrm>
        </p:spPr>
        <p:txBody>
          <a:bodyPr>
            <a:normAutofit fontScale="90000"/>
          </a:bodyPr>
          <a:lstStyle/>
          <a:p>
            <a:pPr algn="ctr"/>
            <a:r>
              <a:rPr lang="ar-LB" b="1" dirty="0">
                <a:solidFill>
                  <a:schemeClr val="bg1"/>
                </a:solidFill>
              </a:rPr>
              <a:t>يسوع مَات عالصّليب، وهونيك كانِت إمُّو </a:t>
            </a:r>
            <a:br>
              <a:rPr lang="ar-LB" b="1" dirty="0">
                <a:solidFill>
                  <a:schemeClr val="bg1"/>
                </a:solidFill>
              </a:rPr>
            </a:br>
            <a:r>
              <a:rPr lang="ar-LB" b="1" dirty="0">
                <a:solidFill>
                  <a:schemeClr val="bg1"/>
                </a:solidFill>
              </a:rPr>
              <a:t>و تلميذُو يوحنّا!</a:t>
            </a:r>
            <a:br>
              <a:rPr lang="en-US" sz="3200" dirty="0">
                <a:solidFill>
                  <a:schemeClr val="bg1"/>
                </a:solidFill>
              </a:rPr>
            </a:br>
            <a:endParaRPr lang="en-US" dirty="0">
              <a:solidFill>
                <a:schemeClr val="bg1"/>
              </a:solidFill>
            </a:endParaRPr>
          </a:p>
        </p:txBody>
      </p:sp>
    </p:spTree>
    <p:custDataLst>
      <p:tags r:id="rId1"/>
    </p:custDataLst>
    <p:extLst>
      <p:ext uri="{BB962C8B-B14F-4D97-AF65-F5344CB8AC3E}">
        <p14:creationId xmlns:p14="http://schemas.microsoft.com/office/powerpoint/2010/main" val="1200098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Internal Storage 3"/>
          <p:cNvSpPr/>
          <p:nvPr/>
        </p:nvSpPr>
        <p:spPr>
          <a:xfrm flipH="1">
            <a:off x="0" y="0"/>
            <a:ext cx="9144000" cy="6858000"/>
          </a:xfrm>
          <a:prstGeom prst="flowChartInternalStorag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40000"/>
                  <a:lumOff val="60000"/>
                </a:schemeClr>
              </a:solidFill>
            </a:endParaRPr>
          </a:p>
        </p:txBody>
      </p:sp>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0" y="0"/>
            <a:ext cx="9143999" cy="6858000"/>
          </a:xfrm>
        </p:spPr>
      </p:pic>
      <p:sp>
        <p:nvSpPr>
          <p:cNvPr id="8" name="Rectangle 7"/>
          <p:cNvSpPr/>
          <p:nvPr/>
        </p:nvSpPr>
        <p:spPr>
          <a:xfrm>
            <a:off x="753036" y="5681752"/>
            <a:ext cx="7382434" cy="1080296"/>
          </a:xfrm>
          <a:prstGeom prst="rect">
            <a:avLst/>
          </a:prstGeom>
          <a:solidFill>
            <a:schemeClr val="accent1">
              <a:lumMod val="40000"/>
              <a:lumOff val="60000"/>
            </a:schemeClr>
          </a:solidFill>
        </p:spPr>
        <p:txBody>
          <a:bodyPr wrap="square">
            <a:spAutoFit/>
          </a:bodyPr>
          <a:lstStyle/>
          <a:p>
            <a:pPr algn="ctr" rtl="1">
              <a:lnSpc>
                <a:spcPct val="107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LB" sz="3000" dirty="0">
                <a:latin typeface="Calibri" panose="020F0502020204030204" pitchFamily="34" charset="0"/>
                <a:ea typeface="Times New Roman" panose="02020603050405020304" pitchFamily="18" charset="0"/>
              </a:rPr>
              <a:t>بَقيِّة الرّسل هرَبُوا و بَعد مَوت يَسوع ،حَسُّوا بالخَ</a:t>
            </a:r>
            <a:r>
              <a:rPr lang="ar-SA" sz="3000" dirty="0">
                <a:latin typeface="Calibri" panose="020F0502020204030204" pitchFamily="34" charset="0"/>
                <a:ea typeface="Times New Roman" panose="02020603050405020304" pitchFamily="18" charset="0"/>
              </a:rPr>
              <a:t>وف و</a:t>
            </a:r>
            <a:r>
              <a:rPr lang="ar-LB" sz="3000" dirty="0">
                <a:latin typeface="Calibri" panose="020F0502020204030204" pitchFamily="34" charset="0"/>
                <a:ea typeface="Times New Roman" panose="02020603050405020304" pitchFamily="18" charset="0"/>
              </a:rPr>
              <a:t>ال</a:t>
            </a:r>
            <a:r>
              <a:rPr lang="ar-SA" sz="3000" dirty="0">
                <a:latin typeface="Calibri" panose="020F0502020204030204" pitchFamily="34" charset="0"/>
                <a:ea typeface="Times New Roman" panose="02020603050405020304" pitchFamily="18" charset="0"/>
              </a:rPr>
              <a:t>ح</a:t>
            </a:r>
            <a:r>
              <a:rPr lang="ar-LB" sz="3000" dirty="0">
                <a:latin typeface="Calibri" panose="020F0502020204030204" pitchFamily="34" charset="0"/>
                <a:ea typeface="Times New Roman" panose="02020603050405020304" pitchFamily="18" charset="0"/>
              </a:rPr>
              <a:t>ُ</a:t>
            </a:r>
            <a:r>
              <a:rPr lang="ar-SA" sz="3000" dirty="0">
                <a:latin typeface="Calibri" panose="020F0502020204030204" pitchFamily="34" charset="0"/>
                <a:ea typeface="Times New Roman" panose="02020603050405020304" pitchFamily="18" charset="0"/>
              </a:rPr>
              <a:t>زن</a:t>
            </a:r>
            <a:r>
              <a:rPr lang="ar-LB" sz="3000" dirty="0">
                <a:latin typeface="Calibri" panose="020F0502020204030204" pitchFamily="34" charset="0"/>
                <a:ea typeface="Times New Roman" panose="02020603050405020304" pitchFamily="18" charset="0"/>
              </a:rPr>
              <a:t> والزّعل والإحْبَاط</a:t>
            </a:r>
            <a:r>
              <a:rPr lang="en-US" sz="3000" dirty="0">
                <a:latin typeface="Calibri" panose="020F0502020204030204" pitchFamily="34" charset="0"/>
                <a:ea typeface="Times New Roman" panose="02020603050405020304" pitchFamily="18" charset="0"/>
              </a:rPr>
              <a:t>…</a:t>
            </a:r>
            <a:endParaRPr lang="en-US" sz="11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p:txBody>
      </p:sp>
    </p:spTree>
    <p:custDataLst>
      <p:tags r:id="rId1"/>
    </p:custDataLst>
    <p:extLst>
      <p:ext uri="{BB962C8B-B14F-4D97-AF65-F5344CB8AC3E}">
        <p14:creationId xmlns:p14="http://schemas.microsoft.com/office/powerpoint/2010/main" val="3933784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 y="-134470"/>
            <a:ext cx="9484659" cy="7113494"/>
          </a:xfrm>
          <a:prstGeom prst="rect">
            <a:avLst/>
          </a:prstGeom>
        </p:spPr>
      </p:pic>
      <p:sp>
        <p:nvSpPr>
          <p:cNvPr id="9" name="TextBox 8"/>
          <p:cNvSpPr txBox="1"/>
          <p:nvPr/>
        </p:nvSpPr>
        <p:spPr>
          <a:xfrm>
            <a:off x="3321424" y="4611231"/>
            <a:ext cx="4155140" cy="2246769"/>
          </a:xfrm>
          <a:prstGeom prst="rect">
            <a:avLst/>
          </a:prstGeom>
          <a:solidFill>
            <a:schemeClr val="accent1">
              <a:lumMod val="20000"/>
              <a:lumOff val="80000"/>
            </a:schemeClr>
          </a:solidFill>
        </p:spPr>
        <p:txBody>
          <a:bodyPr wrap="square" rtlCol="0">
            <a:spAutoFit/>
          </a:bodyPr>
          <a:lstStyle/>
          <a:p>
            <a:pPr algn="ctr" rtl="1"/>
            <a:r>
              <a:rPr lang="ar-LB" sz="2800" dirty="0"/>
              <a:t> بس يَسوع قَام من الموت، وشافتُو مريم المجدلية </a:t>
            </a:r>
          </a:p>
          <a:p>
            <a:pPr algn="ctr" rtl="1"/>
            <a:r>
              <a:rPr lang="ar-LB" sz="2800" dirty="0"/>
              <a:t>و راحِت خَبّرت الرّسل و ركَضُوا يوحنّا و بطرس عَالقَبِر وشِهدوا عَالقيامِة!   </a:t>
            </a:r>
            <a:endParaRPr lang="en-US" sz="2800" dirty="0"/>
          </a:p>
        </p:txBody>
      </p:sp>
    </p:spTree>
    <p:custDataLst>
      <p:tags r:id="rId1"/>
    </p:custDataLst>
    <p:extLst>
      <p:ext uri="{BB962C8B-B14F-4D97-AF65-F5344CB8AC3E}">
        <p14:creationId xmlns:p14="http://schemas.microsoft.com/office/powerpoint/2010/main" val="3933784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p:nvPr/>
        </p:nvSpPr>
        <p:spPr>
          <a:xfrm>
            <a:off x="2191871" y="289482"/>
            <a:ext cx="4572000" cy="1529778"/>
          </a:xfrm>
          <a:prstGeom prst="rect">
            <a:avLst/>
          </a:prstGeom>
        </p:spPr>
        <p:txBody>
          <a:bodyPr>
            <a:spAutoFit/>
          </a:bodyPr>
          <a:lstStyle/>
          <a:p>
            <a:pPr algn="ctr" rtl="1">
              <a:lnSpc>
                <a:spcPct val="107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sz="3000" dirty="0">
                <a:solidFill>
                  <a:schemeClr val="bg1"/>
                </a:solidFill>
                <a:latin typeface="Calibri" panose="020F0502020204030204" pitchFamily="34" charset="0"/>
                <a:ea typeface="Times New Roman" panose="02020603050405020304" pitchFamily="18" charset="0"/>
              </a:rPr>
              <a:t>وانْق</a:t>
            </a:r>
            <a:r>
              <a:rPr lang="ar-LB" sz="3000" dirty="0">
                <a:solidFill>
                  <a:schemeClr val="bg1"/>
                </a:solidFill>
                <a:latin typeface="Calibri" panose="020F0502020204030204" pitchFamily="34" charset="0"/>
                <a:ea typeface="Times New Roman" panose="02020603050405020304" pitchFamily="18" charset="0"/>
              </a:rPr>
              <a:t>لبِت</a:t>
            </a:r>
            <a:r>
              <a:rPr lang="ar-SA" sz="3000" dirty="0">
                <a:solidFill>
                  <a:schemeClr val="bg1"/>
                </a:solidFill>
                <a:latin typeface="Calibri" panose="020F0502020204030204" pitchFamily="34" charset="0"/>
                <a:ea typeface="Times New Roman" panose="02020603050405020304" pitchFamily="18" charset="0"/>
              </a:rPr>
              <a:t> مشاعِرِ الرُّسلِ مِنَ الحُزنِ والإحْبَاطِ إلى الفَرَح والاحْتِفالِ وَالرَّجاء</a:t>
            </a:r>
            <a:r>
              <a:rPr lang="en-US" sz="3000" dirty="0">
                <a:latin typeface="Tahoma" panose="020B0604030504040204" pitchFamily="34" charset="0"/>
                <a:ea typeface="Times New Roman" panose="02020603050405020304" pitchFamily="18" charset="0"/>
                <a:cs typeface="Arial" panose="020B0604020202020204" pitchFamily="34" charset="0"/>
              </a:rPr>
              <a:t>.</a:t>
            </a:r>
            <a:r>
              <a:rPr lang="en-US" dirty="0">
                <a:latin typeface="Tahoma" panose="020B0604030504040204" pitchFamily="34" charset="0"/>
                <a:ea typeface="Times New Roman" panose="02020603050405020304" pitchFamily="18" charset="0"/>
                <a:cs typeface="Arial" panose="020B0604020202020204" pitchFamily="34" charset="0"/>
              </a:rPr>
              <a:t>..</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spTree>
    <p:custDataLst>
      <p:tags r:id="rId1"/>
    </p:custDataLst>
    <p:extLst>
      <p:ext uri="{BB962C8B-B14F-4D97-AF65-F5344CB8AC3E}">
        <p14:creationId xmlns:p14="http://schemas.microsoft.com/office/powerpoint/2010/main" val="3933784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0329" y="-127747"/>
            <a:ext cx="9314329" cy="6985747"/>
          </a:xfrm>
          <a:prstGeom prst="rect">
            <a:avLst/>
          </a:prstGeom>
        </p:spPr>
      </p:pic>
      <p:sp>
        <p:nvSpPr>
          <p:cNvPr id="5" name="Rectangle 4"/>
          <p:cNvSpPr/>
          <p:nvPr/>
        </p:nvSpPr>
        <p:spPr>
          <a:xfrm>
            <a:off x="2528047" y="0"/>
            <a:ext cx="4598894" cy="2068259"/>
          </a:xfrm>
          <a:prstGeom prst="rect">
            <a:avLst/>
          </a:prstGeom>
        </p:spPr>
        <p:txBody>
          <a:bodyPr wrap="square">
            <a:spAutoFit/>
          </a:bodyPr>
          <a:lstStyle/>
          <a:p>
            <a:pPr algn="ctr" rtl="1">
              <a:lnSpc>
                <a:spcPct val="107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LB" sz="3000" dirty="0">
                <a:latin typeface="Calibri" panose="020F0502020204030204" pitchFamily="34" charset="0"/>
                <a:ea typeface="Times New Roman" panose="02020603050405020304" pitchFamily="18" charset="0"/>
              </a:rPr>
              <a:t>ويسوع القايِم من المَوت ظهَر للرّسُل ووَصّا بطرس برعايِة الخِراف</a:t>
            </a:r>
          </a:p>
          <a:p>
            <a:pPr algn="ctr" rtl="1">
              <a:lnSpc>
                <a:spcPct val="107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LB" sz="3000" dirty="0">
                <a:latin typeface="Calibri" panose="020F0502020204030204" pitchFamily="34" charset="0"/>
                <a:ea typeface="Times New Roman" panose="02020603050405020304" pitchFamily="18" charset="0"/>
              </a:rPr>
              <a:t> يعنِي كنيسْتُو</a:t>
            </a:r>
            <a:r>
              <a:rPr lang="en-US" dirty="0">
                <a:latin typeface="Tahoma" panose="020B0604030504040204" pitchFamily="34" charset="0"/>
                <a:ea typeface="Times New Roman" panose="02020603050405020304" pitchFamily="18" charset="0"/>
                <a:cs typeface="Arial" panose="020B0604020202020204" pitchFamily="34" charset="0"/>
              </a:rPr>
              <a:t>.</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spTree>
    <p:custDataLst>
      <p:tags r:id="rId1"/>
    </p:custDataLst>
    <p:extLst>
      <p:ext uri="{BB962C8B-B14F-4D97-AF65-F5344CB8AC3E}">
        <p14:creationId xmlns:p14="http://schemas.microsoft.com/office/powerpoint/2010/main" val="3933784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4472" y="0"/>
            <a:ext cx="9278471" cy="6858000"/>
          </a:xfrm>
          <a:prstGeom prst="rect">
            <a:avLst/>
          </a:prstGeom>
        </p:spPr>
      </p:pic>
      <p:sp>
        <p:nvSpPr>
          <p:cNvPr id="5" name="Rectangle 4"/>
          <p:cNvSpPr/>
          <p:nvPr/>
        </p:nvSpPr>
        <p:spPr>
          <a:xfrm>
            <a:off x="3765177" y="289482"/>
            <a:ext cx="4572000" cy="2068259"/>
          </a:xfrm>
          <a:prstGeom prst="rect">
            <a:avLst/>
          </a:prstGeom>
        </p:spPr>
        <p:txBody>
          <a:bodyPr>
            <a:spAutoFit/>
          </a:bodyPr>
          <a:lstStyle/>
          <a:p>
            <a:pPr algn="ctr" rtl="1">
              <a:lnSpc>
                <a:spcPct val="107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LB" sz="3000" dirty="0">
                <a:latin typeface="Calibri" panose="020F0502020204030204" pitchFamily="34" charset="0"/>
                <a:ea typeface="Times New Roman" panose="02020603050405020304" pitchFamily="18" charset="0"/>
              </a:rPr>
              <a:t>ومِن بَعد ما وَعدُن يِبعَتلُن الرّوح القدُس، </a:t>
            </a:r>
          </a:p>
          <a:p>
            <a:pPr algn="ctr" rtl="1">
              <a:lnSpc>
                <a:spcPct val="107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LB" sz="3000" dirty="0">
                <a:latin typeface="Calibri" panose="020F0502020204030204" pitchFamily="34" charset="0"/>
                <a:ea typeface="Times New Roman" panose="02020603050405020304" pitchFamily="18" charset="0"/>
              </a:rPr>
              <a:t>طلِع عِند بيُّو السّماوِي، وإخْتفَى عن أنظارُن.</a:t>
            </a:r>
          </a:p>
        </p:txBody>
      </p:sp>
    </p:spTree>
    <p:custDataLst>
      <p:tags r:id="rId1"/>
    </p:custDataLst>
    <p:extLst>
      <p:ext uri="{BB962C8B-B14F-4D97-AF65-F5344CB8AC3E}">
        <p14:creationId xmlns:p14="http://schemas.microsoft.com/office/powerpoint/2010/main" val="1379497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Liliane\Desktop\female-teacher-teaching-onl.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07378" y="3160058"/>
            <a:ext cx="4640970" cy="3697942"/>
          </a:xfrm>
          <a:prstGeom prst="rect">
            <a:avLst/>
          </a:prstGeom>
          <a:noFill/>
        </p:spPr>
      </p:pic>
      <p:sp>
        <p:nvSpPr>
          <p:cNvPr id="6" name="Cloud Callout 5"/>
          <p:cNvSpPr/>
          <p:nvPr/>
        </p:nvSpPr>
        <p:spPr>
          <a:xfrm>
            <a:off x="1062318" y="376521"/>
            <a:ext cx="5230905" cy="3012137"/>
          </a:xfrm>
          <a:prstGeom prst="cloudCallout">
            <a:avLst>
              <a:gd name="adj1" fmla="val 57808"/>
              <a:gd name="adj2" fmla="val 78728"/>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b="1" dirty="0">
                <a:solidFill>
                  <a:schemeClr val="tx1">
                    <a:lumMod val="85000"/>
                    <a:lumOff val="15000"/>
                  </a:schemeClr>
                </a:solidFill>
              </a:rPr>
              <a:t>يا تُرى يَسوع وفي بوعْدُو؟ شوفو شُو بِيخَبِّرنا كتاب أعمال الرّسل!</a:t>
            </a:r>
          </a:p>
        </p:txBody>
      </p:sp>
    </p:spTree>
    <p:custDataLst>
      <p:tags r:id="rId1"/>
    </p:custDataLst>
    <p:extLst>
      <p:ext uri="{BB962C8B-B14F-4D97-AF65-F5344CB8AC3E}">
        <p14:creationId xmlns:p14="http://schemas.microsoft.com/office/powerpoint/2010/main" val="1752094502"/>
      </p:ext>
    </p:extLst>
  </p:cSld>
  <p:clrMapOvr>
    <a:masterClrMapping/>
  </p:clrMapOvr>
  <p:transition spd="slow" advTm="569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C:\Users\Liliane\Desktop\work from home\EB7\اللقاء 9\cover.png"/>
          <p:cNvPicPr>
            <a:picLocks noChangeAspect="1" noChangeArrowheads="1"/>
          </p:cNvPicPr>
          <p:nvPr/>
        </p:nvPicPr>
        <p:blipFill>
          <a:blip r:embed="rId4" cstate="print"/>
          <a:srcRect/>
          <a:stretch>
            <a:fillRect/>
          </a:stretch>
        </p:blipFill>
        <p:spPr bwMode="auto">
          <a:xfrm>
            <a:off x="1776549" y="-12329"/>
            <a:ext cx="5068389" cy="6870330"/>
          </a:xfrm>
          <a:prstGeom prst="rect">
            <a:avLst/>
          </a:prstGeom>
          <a:noFill/>
        </p:spPr>
      </p:pic>
    </p:spTree>
    <p:custDataLst>
      <p:tags r:id="rId1"/>
    </p:custDataLst>
    <p:extLst>
      <p:ext uri="{BB962C8B-B14F-4D97-AF65-F5344CB8AC3E}">
        <p14:creationId xmlns:p14="http://schemas.microsoft.com/office/powerpoint/2010/main" val="2132912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p:nvPr/>
        </p:nvSpPr>
        <p:spPr>
          <a:xfrm>
            <a:off x="2138083" y="528028"/>
            <a:ext cx="3980329" cy="523220"/>
          </a:xfrm>
          <a:prstGeom prst="rect">
            <a:avLst/>
          </a:prstGeom>
        </p:spPr>
        <p:txBody>
          <a:bodyPr wrap="square">
            <a:spAutoFit/>
          </a:bodyPr>
          <a:lstStyle/>
          <a:p>
            <a:pPr algn="ctr" rtl="1"/>
            <a:r>
              <a:rPr lang="ar-SA" sz="2800" dirty="0"/>
              <a:t>ولَمَّا أَتى اليَومُ </a:t>
            </a:r>
            <a:endParaRPr lang="ar-LB" sz="2800" dirty="0"/>
          </a:p>
        </p:txBody>
      </p:sp>
      <p:sp>
        <p:nvSpPr>
          <p:cNvPr id="5" name="Rectangle 4"/>
          <p:cNvSpPr/>
          <p:nvPr/>
        </p:nvSpPr>
        <p:spPr>
          <a:xfrm>
            <a:off x="2407023" y="1061881"/>
            <a:ext cx="4572000" cy="523220"/>
          </a:xfrm>
          <a:prstGeom prst="rect">
            <a:avLst/>
          </a:prstGeom>
        </p:spPr>
        <p:txBody>
          <a:bodyPr>
            <a:spAutoFit/>
          </a:bodyPr>
          <a:lstStyle/>
          <a:p>
            <a:pPr algn="ctr" rtl="1"/>
            <a:r>
              <a:rPr lang="ar-SA" sz="2800" dirty="0"/>
              <a:t>الخَمْسون</a:t>
            </a:r>
            <a:endParaRPr lang="en-US" sz="2800" dirty="0"/>
          </a:p>
        </p:txBody>
      </p:sp>
      <p:sp>
        <p:nvSpPr>
          <p:cNvPr id="6" name="Rectangle 5"/>
          <p:cNvSpPr/>
          <p:nvPr/>
        </p:nvSpPr>
        <p:spPr>
          <a:xfrm>
            <a:off x="2985224" y="1644134"/>
            <a:ext cx="3119765" cy="954107"/>
          </a:xfrm>
          <a:prstGeom prst="rect">
            <a:avLst/>
          </a:prstGeom>
        </p:spPr>
        <p:txBody>
          <a:bodyPr wrap="none">
            <a:spAutoFit/>
          </a:bodyPr>
          <a:lstStyle/>
          <a:p>
            <a:pPr algn="ctr" rtl="1"/>
            <a:r>
              <a:rPr lang="ar-SA" sz="2800" dirty="0"/>
              <a:t>كانوا </a:t>
            </a:r>
            <a:r>
              <a:rPr lang="ar-LB" sz="2800" dirty="0"/>
              <a:t>م</a:t>
            </a:r>
            <a:r>
              <a:rPr lang="ar-SA" sz="2800" dirty="0"/>
              <a:t>جتَمِعينَ كُلُّهم</a:t>
            </a:r>
            <a:endParaRPr lang="ar-LB" sz="2800" dirty="0"/>
          </a:p>
          <a:p>
            <a:pPr algn="ctr" rtl="1"/>
            <a:r>
              <a:rPr lang="ar-SA" sz="2800" dirty="0"/>
              <a:t> في مَكانٍ واحِد،</a:t>
            </a:r>
            <a:r>
              <a:rPr lang="ar-SA" sz="2800" baseline="30000" dirty="0"/>
              <a:t> </a:t>
            </a:r>
            <a:endParaRPr lang="en-US" sz="2800" dirty="0"/>
          </a:p>
        </p:txBody>
      </p:sp>
    </p:spTree>
    <p:custDataLst>
      <p:tags r:id="rId1"/>
    </p:custDataLst>
    <p:extLst>
      <p:ext uri="{BB962C8B-B14F-4D97-AF65-F5344CB8AC3E}">
        <p14:creationId xmlns:p14="http://schemas.microsoft.com/office/powerpoint/2010/main" val="3933784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p:nvPr/>
        </p:nvSpPr>
        <p:spPr>
          <a:xfrm>
            <a:off x="5486400" y="3325506"/>
            <a:ext cx="3657600" cy="3532494"/>
          </a:xfrm>
          <a:prstGeom prst="rect">
            <a:avLst/>
          </a:prstGeom>
          <a:solidFill>
            <a:schemeClr val="accent1">
              <a:lumMod val="40000"/>
              <a:lumOff val="60000"/>
            </a:schemeClr>
          </a:solidFill>
        </p:spPr>
        <p:txBody>
          <a:bodyPr wrap="square">
            <a:spAutoFit/>
          </a:bodyPr>
          <a:lstStyle/>
          <a:p>
            <a:pPr algn="ctr" rtl="1"/>
            <a:r>
              <a:rPr lang="ar-LB" sz="2800" dirty="0"/>
              <a:t>فانطلق من </a:t>
            </a:r>
            <a:r>
              <a:rPr lang="ar-SA" sz="2800" dirty="0"/>
              <a:t>السَّماءِ بَغتَةً دَوِيٌّ كَريحٍ عاصِفَة، فمَلأَ جَوانِبَ البَيتِ الَّذي كانوا فيه،</a:t>
            </a:r>
            <a:r>
              <a:rPr lang="ar-SA" sz="2800" baseline="30000" dirty="0"/>
              <a:t> </a:t>
            </a:r>
            <a:r>
              <a:rPr lang="ar-SA" sz="2800" dirty="0"/>
              <a:t>وظَهَرَت لَهم أَلسِنَةٌ كأَنَّها مِن نارٍ قدِ انقَسَمت فوقَفَ على كُلٍّ مِنهُم لِسان،</a:t>
            </a:r>
            <a:r>
              <a:rPr lang="ar-SA" sz="2800" baseline="30000" dirty="0"/>
              <a:t> </a:t>
            </a:r>
            <a:r>
              <a:rPr lang="ar-SA" sz="2800" dirty="0"/>
              <a:t>فامتَلأُوا جَميعًا مِنَ الرُّوحِ القُدس</a:t>
            </a:r>
            <a:endParaRPr lang="en-US" sz="2500" dirty="0"/>
          </a:p>
        </p:txBody>
      </p:sp>
    </p:spTree>
    <p:custDataLst>
      <p:tags r:id="rId1"/>
    </p:custDataLst>
    <p:extLst>
      <p:ext uri="{BB962C8B-B14F-4D97-AF65-F5344CB8AC3E}">
        <p14:creationId xmlns:p14="http://schemas.microsoft.com/office/powerpoint/2010/main" val="1392335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1"/>
            <a:ext cx="9395012" cy="7046259"/>
          </a:xfrm>
          <a:prstGeom prst="rect">
            <a:avLst/>
          </a:prstGeom>
        </p:spPr>
      </p:pic>
      <p:sp>
        <p:nvSpPr>
          <p:cNvPr id="3" name="Rectangle 2"/>
          <p:cNvSpPr/>
          <p:nvPr/>
        </p:nvSpPr>
        <p:spPr>
          <a:xfrm>
            <a:off x="255494" y="6057054"/>
            <a:ext cx="8794376" cy="954107"/>
          </a:xfrm>
          <a:prstGeom prst="rect">
            <a:avLst/>
          </a:prstGeom>
          <a:solidFill>
            <a:schemeClr val="accent1">
              <a:lumMod val="40000"/>
              <a:lumOff val="60000"/>
            </a:schemeClr>
          </a:solidFill>
        </p:spPr>
        <p:txBody>
          <a:bodyPr wrap="square">
            <a:spAutoFit/>
          </a:bodyPr>
          <a:lstStyle/>
          <a:p>
            <a:pPr algn="ctr" rtl="1"/>
            <a:r>
              <a:rPr lang="ar-SA" sz="2800" dirty="0"/>
              <a:t>وأَخذوا يتكلَّمونَ بِلُغاتٍ غَيرِ لُغَتِهِم، على ما وَهَبَ لهُمُ الرُّوحُ القُدُسُ أن يَتَكَلَّموا.</a:t>
            </a:r>
            <a:endParaRPr lang="ar-LB" sz="2800" dirty="0"/>
          </a:p>
        </p:txBody>
      </p:sp>
    </p:spTree>
    <p:custDataLst>
      <p:tags r:id="rId1"/>
    </p:custDataLst>
    <p:extLst>
      <p:ext uri="{BB962C8B-B14F-4D97-AF65-F5344CB8AC3E}">
        <p14:creationId xmlns:p14="http://schemas.microsoft.com/office/powerpoint/2010/main" val="3250721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2047" y="0"/>
            <a:ext cx="9386047" cy="7039535"/>
          </a:xfrm>
          <a:prstGeom prst="rect">
            <a:avLst/>
          </a:prstGeom>
        </p:spPr>
      </p:pic>
      <p:sp>
        <p:nvSpPr>
          <p:cNvPr id="5" name="Rectangle 4"/>
          <p:cNvSpPr/>
          <p:nvPr/>
        </p:nvSpPr>
        <p:spPr>
          <a:xfrm>
            <a:off x="2084294" y="13447"/>
            <a:ext cx="5634317" cy="861774"/>
          </a:xfrm>
          <a:prstGeom prst="rect">
            <a:avLst/>
          </a:prstGeom>
        </p:spPr>
        <p:txBody>
          <a:bodyPr wrap="square">
            <a:spAutoFit/>
          </a:bodyPr>
          <a:lstStyle/>
          <a:p>
            <a:pPr algn="ctr" rtl="1"/>
            <a:r>
              <a:rPr lang="ar-LB" sz="2500" dirty="0"/>
              <a:t>فت</a:t>
            </a:r>
            <a:r>
              <a:rPr lang="ar-SA" sz="2500" dirty="0"/>
              <a:t>جَمهَرَ النَّاسُ وقَد أَخَذَتْهُمُ الحَيرَة، لأَنَّ كُلاًّ مِنهُم كانَ يَسمَعُهم يَتَكَلَّمونَ بِلُغَةِ بَلَدِه.</a:t>
            </a:r>
            <a:r>
              <a:rPr lang="ar-SA" sz="2500" baseline="30000" dirty="0"/>
              <a:t> </a:t>
            </a:r>
            <a:endParaRPr lang="en-US" sz="2500" dirty="0"/>
          </a:p>
        </p:txBody>
      </p:sp>
      <p:sp>
        <p:nvSpPr>
          <p:cNvPr id="6" name="Rectangle 5"/>
          <p:cNvSpPr/>
          <p:nvPr/>
        </p:nvSpPr>
        <p:spPr>
          <a:xfrm>
            <a:off x="4654275" y="810418"/>
            <a:ext cx="2149937" cy="477054"/>
          </a:xfrm>
          <a:prstGeom prst="rect">
            <a:avLst/>
          </a:prstGeom>
        </p:spPr>
        <p:txBody>
          <a:bodyPr wrap="square">
            <a:spAutoFit/>
          </a:bodyPr>
          <a:lstStyle/>
          <a:p>
            <a:pPr algn="ctr" rtl="1"/>
            <a:r>
              <a:rPr lang="ar-SA" sz="2500" dirty="0"/>
              <a:t>فدَهِشوا وقالوا</a:t>
            </a:r>
            <a:r>
              <a:rPr lang="ar-LB" sz="2500" dirty="0"/>
              <a:t>:</a:t>
            </a:r>
            <a:endParaRPr lang="en-US" sz="2500" dirty="0"/>
          </a:p>
        </p:txBody>
      </p:sp>
      <p:sp>
        <p:nvSpPr>
          <p:cNvPr id="7" name="Cloud Callout 6"/>
          <p:cNvSpPr/>
          <p:nvPr/>
        </p:nvSpPr>
        <p:spPr>
          <a:xfrm>
            <a:off x="4034119" y="4531658"/>
            <a:ext cx="4531658" cy="2326342"/>
          </a:xfrm>
          <a:prstGeom prst="cloudCallout">
            <a:avLst>
              <a:gd name="adj1" fmla="val -67877"/>
              <a:gd name="adj2" fmla="val -65006"/>
            </a:avLst>
          </a:prstGeom>
          <a:solidFill>
            <a:schemeClr val="accent1">
              <a:lumMod val="20000"/>
              <a:lumOff val="80000"/>
            </a:schemeClr>
          </a:solidFill>
          <a:ln w="762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500" dirty="0">
                <a:solidFill>
                  <a:schemeClr val="tx1"/>
                </a:solidFill>
              </a:rPr>
              <a:t>أَلَيسَ هؤُلاءِ المُتَكَلِّمونَ جليليِّينَ بِأَجمَعِهم؟</a:t>
            </a:r>
            <a:r>
              <a:rPr lang="ar-SA" sz="2500" baseline="30000" dirty="0">
                <a:solidFill>
                  <a:schemeClr val="tx1"/>
                </a:solidFill>
              </a:rPr>
              <a:t> </a:t>
            </a:r>
            <a:r>
              <a:rPr lang="ar-SA" sz="2500" dirty="0">
                <a:solidFill>
                  <a:schemeClr val="tx1"/>
                </a:solidFill>
              </a:rPr>
              <a:t>فكَيفَ يَسمَعُهم كُلٌّ مِنَّا بِلُغَةِ بَلَدِه</a:t>
            </a:r>
            <a:r>
              <a:rPr lang="ar-SA" sz="2500" baseline="30000" dirty="0">
                <a:solidFill>
                  <a:schemeClr val="tx1"/>
                </a:solidFill>
              </a:rPr>
              <a:t> </a:t>
            </a:r>
            <a:endParaRPr lang="en-US" sz="2500" dirty="0">
              <a:solidFill>
                <a:schemeClr val="tx1"/>
              </a:solidFill>
            </a:endParaRPr>
          </a:p>
        </p:txBody>
      </p:sp>
    </p:spTree>
    <p:custDataLst>
      <p:tags r:id="rId1"/>
    </p:custDataLst>
    <p:extLst>
      <p:ext uri="{BB962C8B-B14F-4D97-AF65-F5344CB8AC3E}">
        <p14:creationId xmlns:p14="http://schemas.microsoft.com/office/powerpoint/2010/main" val="625872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7224" y="0"/>
            <a:ext cx="9341224" cy="7005918"/>
          </a:xfrm>
          <a:prstGeom prst="rect">
            <a:avLst/>
          </a:prstGeom>
        </p:spPr>
      </p:pic>
      <p:sp>
        <p:nvSpPr>
          <p:cNvPr id="7" name="Cloud Callout 6"/>
          <p:cNvSpPr/>
          <p:nvPr/>
        </p:nvSpPr>
        <p:spPr>
          <a:xfrm>
            <a:off x="3980330" y="3832412"/>
            <a:ext cx="4531658" cy="2891118"/>
          </a:xfrm>
          <a:prstGeom prst="cloudCallout">
            <a:avLst>
              <a:gd name="adj1" fmla="val -20696"/>
              <a:gd name="adj2" fmla="val -110385"/>
            </a:avLst>
          </a:prstGeom>
          <a:solidFill>
            <a:schemeClr val="accent2">
              <a:lumMod val="40000"/>
              <a:lumOff val="60000"/>
            </a:schemeClr>
          </a:solidFill>
          <a:ln w="762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600" dirty="0">
                <a:solidFill>
                  <a:schemeClr val="tx1"/>
                </a:solidFill>
              </a:rPr>
              <a:t>إِنَّ يَسوعَ النَّاصِريّ، ذاكَ الرَّجُلَ الَّذي أَيَّدَه اللهُ لَدَيكُم بِما أَجْرى عن يَدِه بَينَكم مِنَ المُعجِزاتِ والأَعاجيبِ والآيات</a:t>
            </a:r>
            <a:endParaRPr lang="en-US" sz="2600" dirty="0">
              <a:solidFill>
                <a:schemeClr val="tx1"/>
              </a:solidFill>
            </a:endParaRPr>
          </a:p>
        </p:txBody>
      </p:sp>
      <p:sp>
        <p:nvSpPr>
          <p:cNvPr id="8" name="Rectangle 7"/>
          <p:cNvSpPr/>
          <p:nvPr/>
        </p:nvSpPr>
        <p:spPr>
          <a:xfrm>
            <a:off x="524435" y="0"/>
            <a:ext cx="8202706" cy="954107"/>
          </a:xfrm>
          <a:prstGeom prst="rect">
            <a:avLst/>
          </a:prstGeom>
        </p:spPr>
        <p:txBody>
          <a:bodyPr wrap="square">
            <a:spAutoFit/>
          </a:bodyPr>
          <a:lstStyle/>
          <a:p>
            <a:pPr algn="ctr" rtl="1"/>
            <a:r>
              <a:rPr lang="ar-SA" sz="2800" dirty="0"/>
              <a:t>فوقَفَ بُطرُسُ معَ الأَحَدَ عَشَر، فرَفعَ صَوتَه </a:t>
            </a:r>
            <a:endParaRPr lang="ar-LB" sz="2800" dirty="0"/>
          </a:p>
          <a:p>
            <a:pPr algn="ctr" rtl="1"/>
            <a:r>
              <a:rPr lang="ar-LB" sz="2800" dirty="0"/>
              <a:t>                    </a:t>
            </a:r>
            <a:r>
              <a:rPr lang="ar-SA" sz="2800" dirty="0"/>
              <a:t>وكَلَّمَ </a:t>
            </a:r>
            <a:r>
              <a:rPr lang="ar-LB" sz="2800" dirty="0"/>
              <a:t> </a:t>
            </a:r>
            <a:r>
              <a:rPr lang="ar-SA" sz="2800" dirty="0"/>
              <a:t>النَّاسَ قال</a:t>
            </a:r>
            <a:r>
              <a:rPr lang="ar-LB" sz="2800" dirty="0"/>
              <a:t>:</a:t>
            </a:r>
            <a:endParaRPr lang="en-US" sz="2500" dirty="0"/>
          </a:p>
        </p:txBody>
      </p:sp>
    </p:spTree>
    <p:custDataLst>
      <p:tags r:id="rId1"/>
    </p:custDataLst>
    <p:extLst>
      <p:ext uri="{BB962C8B-B14F-4D97-AF65-F5344CB8AC3E}">
        <p14:creationId xmlns:p14="http://schemas.microsoft.com/office/powerpoint/2010/main" val="1504007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 y="-484094"/>
            <a:ext cx="9144001" cy="7449670"/>
          </a:xfrm>
          <a:prstGeom prst="rect">
            <a:avLst/>
          </a:prstGeom>
        </p:spPr>
      </p:pic>
      <p:sp>
        <p:nvSpPr>
          <p:cNvPr id="7" name="Cloud Callout 6"/>
          <p:cNvSpPr/>
          <p:nvPr/>
        </p:nvSpPr>
        <p:spPr>
          <a:xfrm>
            <a:off x="309282" y="4289612"/>
            <a:ext cx="7839636" cy="2568389"/>
          </a:xfrm>
          <a:prstGeom prst="cloudCallout">
            <a:avLst>
              <a:gd name="adj1" fmla="val 2630"/>
              <a:gd name="adj2" fmla="val -71211"/>
            </a:avLst>
          </a:prstGeom>
          <a:solidFill>
            <a:schemeClr val="accent2">
              <a:lumMod val="40000"/>
              <a:lumOff val="60000"/>
            </a:schemeClr>
          </a:solidFill>
          <a:ln w="762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dirty="0">
                <a:solidFill>
                  <a:schemeClr val="tx1"/>
                </a:solidFill>
              </a:rPr>
              <a:t>ذاكَ الرَّجُلَ الَّذي أُسلِمَ </a:t>
            </a:r>
            <a:endParaRPr lang="ar-LB" sz="2800" dirty="0">
              <a:solidFill>
                <a:schemeClr val="tx1"/>
              </a:solidFill>
            </a:endParaRPr>
          </a:p>
          <a:p>
            <a:pPr algn="ctr" rtl="1"/>
            <a:r>
              <a:rPr lang="ar-SA" sz="2800" dirty="0">
                <a:solidFill>
                  <a:schemeClr val="tx1"/>
                </a:solidFill>
              </a:rPr>
              <a:t>بِقضاءِ اللهِ وعِلمِه السَّابِق فقتَلتُموه إِذ علَّقتُموه على خَشَبةٍ بأَيدي الكافِرين، قد أَقامَه اللهُ وأَنقَذَه مِن أَهوالِ المَوت</a:t>
            </a:r>
            <a:endParaRPr lang="en-US" sz="2600" dirty="0">
              <a:solidFill>
                <a:schemeClr val="tx1"/>
              </a:solidFill>
            </a:endParaRPr>
          </a:p>
        </p:txBody>
      </p:sp>
    </p:spTree>
    <p:custDataLst>
      <p:tags r:id="rId1"/>
    </p:custDataLst>
    <p:extLst>
      <p:ext uri="{BB962C8B-B14F-4D97-AF65-F5344CB8AC3E}">
        <p14:creationId xmlns:p14="http://schemas.microsoft.com/office/powerpoint/2010/main" val="96175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Cloud Callout 6"/>
          <p:cNvSpPr/>
          <p:nvPr/>
        </p:nvSpPr>
        <p:spPr>
          <a:xfrm>
            <a:off x="4114800" y="3550023"/>
            <a:ext cx="4908176" cy="3039035"/>
          </a:xfrm>
          <a:prstGeom prst="cloudCallout">
            <a:avLst>
              <a:gd name="adj1" fmla="val 32402"/>
              <a:gd name="adj2" fmla="val -134768"/>
            </a:avLst>
          </a:prstGeom>
          <a:solidFill>
            <a:schemeClr val="accent2">
              <a:lumMod val="40000"/>
              <a:lumOff val="60000"/>
            </a:schemeClr>
          </a:solidFill>
          <a:ln w="762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LB" sz="2800" dirty="0">
              <a:solidFill>
                <a:schemeClr val="tx1"/>
              </a:solidFill>
            </a:endParaRPr>
          </a:p>
          <a:p>
            <a:pPr algn="ctr" rtl="1"/>
            <a:r>
              <a:rPr lang="ar-SA" sz="2800" dirty="0">
                <a:solidFill>
                  <a:schemeClr val="tx1"/>
                </a:solidFill>
              </a:rPr>
              <a:t>فَلْيَعْلَمْ يَقينًا بَيتُ إِسرائيلَ أَجمَع أَنَّ يَسوعَ هذا الَّذي صَلَبتُموه أَنتُم قد جَعَلَه اللهُ رَبًّا ومَسيحًا. </a:t>
            </a:r>
            <a:endParaRPr lang="en-US" sz="2800" dirty="0">
              <a:solidFill>
                <a:schemeClr val="tx1"/>
              </a:solidFill>
            </a:endParaRPr>
          </a:p>
        </p:txBody>
      </p:sp>
    </p:spTree>
    <p:custDataLst>
      <p:tags r:id="rId1"/>
    </p:custDataLst>
    <p:extLst>
      <p:ext uri="{BB962C8B-B14F-4D97-AF65-F5344CB8AC3E}">
        <p14:creationId xmlns:p14="http://schemas.microsoft.com/office/powerpoint/2010/main" val="3552168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 y="-127748"/>
            <a:ext cx="9314329" cy="6985747"/>
          </a:xfrm>
          <a:prstGeom prst="rect">
            <a:avLst/>
          </a:prstGeom>
        </p:spPr>
      </p:pic>
      <p:sp>
        <p:nvSpPr>
          <p:cNvPr id="5" name="Rectangle 4"/>
          <p:cNvSpPr/>
          <p:nvPr/>
        </p:nvSpPr>
        <p:spPr>
          <a:xfrm>
            <a:off x="941294" y="0"/>
            <a:ext cx="8202706" cy="523220"/>
          </a:xfrm>
          <a:prstGeom prst="rect">
            <a:avLst/>
          </a:prstGeom>
        </p:spPr>
        <p:txBody>
          <a:bodyPr wrap="square">
            <a:spAutoFit/>
          </a:bodyPr>
          <a:lstStyle/>
          <a:p>
            <a:pPr algn="ctr" rtl="1"/>
            <a:r>
              <a:rPr lang="ar-SA" sz="2800" dirty="0"/>
              <a:t>فلَمَّا سَمِعوا ذلكَ الكَلام، تَفَطَّرَت قُلوبُهم، فقالوا لِبُطرُسَ </a:t>
            </a:r>
            <a:r>
              <a:rPr lang="ar-LB" sz="2800" dirty="0"/>
              <a:t>:</a:t>
            </a:r>
            <a:endParaRPr lang="en-US" sz="2500" dirty="0"/>
          </a:p>
        </p:txBody>
      </p:sp>
      <p:sp>
        <p:nvSpPr>
          <p:cNvPr id="4" name="Rectangle 3"/>
          <p:cNvSpPr/>
          <p:nvPr/>
        </p:nvSpPr>
        <p:spPr>
          <a:xfrm>
            <a:off x="7383420" y="501134"/>
            <a:ext cx="1983235" cy="492443"/>
          </a:xfrm>
          <a:prstGeom prst="rect">
            <a:avLst/>
          </a:prstGeom>
        </p:spPr>
        <p:txBody>
          <a:bodyPr wrap="none">
            <a:spAutoFit/>
          </a:bodyPr>
          <a:lstStyle/>
          <a:p>
            <a:r>
              <a:rPr lang="ar-SA" sz="2600" dirty="0"/>
              <a:t>ولِسائِرِالرُّسُل</a:t>
            </a:r>
            <a:endParaRPr lang="en-US" sz="2600" dirty="0"/>
          </a:p>
        </p:txBody>
      </p:sp>
      <p:sp>
        <p:nvSpPr>
          <p:cNvPr id="8" name="Cloud Callout 7"/>
          <p:cNvSpPr/>
          <p:nvPr/>
        </p:nvSpPr>
        <p:spPr>
          <a:xfrm>
            <a:off x="1344706" y="4706471"/>
            <a:ext cx="3697941" cy="1546410"/>
          </a:xfrm>
          <a:prstGeom prst="cloudCallout">
            <a:avLst>
              <a:gd name="adj1" fmla="val 6833"/>
              <a:gd name="adj2" fmla="val -144203"/>
            </a:avLst>
          </a:prstGeom>
          <a:solidFill>
            <a:schemeClr val="accent6">
              <a:lumMod val="60000"/>
              <a:lumOff val="40000"/>
            </a:schemeClr>
          </a:solidFill>
          <a:ln w="762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dirty="0">
                <a:solidFill>
                  <a:schemeClr val="tx1"/>
                </a:solidFill>
              </a:rPr>
              <a:t>ماذا نَعمَل، أَيُّها الأخَوة؟</a:t>
            </a:r>
            <a:endParaRPr lang="en-US" sz="2800" dirty="0">
              <a:solidFill>
                <a:schemeClr val="tx1"/>
              </a:solidFill>
            </a:endParaRPr>
          </a:p>
        </p:txBody>
      </p:sp>
    </p:spTree>
    <p:custDataLst>
      <p:tags r:id="rId1"/>
    </p:custDataLst>
    <p:extLst>
      <p:ext uri="{BB962C8B-B14F-4D97-AF65-F5344CB8AC3E}">
        <p14:creationId xmlns:p14="http://schemas.microsoft.com/office/powerpoint/2010/main" val="1251725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1365" y="0"/>
            <a:ext cx="9341224" cy="7005918"/>
          </a:xfrm>
          <a:prstGeom prst="rect">
            <a:avLst/>
          </a:prstGeom>
        </p:spPr>
      </p:pic>
      <p:sp>
        <p:nvSpPr>
          <p:cNvPr id="5" name="Rectangle 4"/>
          <p:cNvSpPr/>
          <p:nvPr/>
        </p:nvSpPr>
        <p:spPr>
          <a:xfrm>
            <a:off x="4343400" y="134470"/>
            <a:ext cx="4572000" cy="954107"/>
          </a:xfrm>
          <a:prstGeom prst="rect">
            <a:avLst/>
          </a:prstGeom>
        </p:spPr>
        <p:txBody>
          <a:bodyPr wrap="square">
            <a:spAutoFit/>
          </a:bodyPr>
          <a:lstStyle/>
          <a:p>
            <a:pPr algn="r" rtl="1"/>
            <a:r>
              <a:rPr lang="ar-SA" sz="2800" dirty="0"/>
              <a:t>فقالَ لَهم</a:t>
            </a:r>
            <a:endParaRPr lang="ar-LB" sz="2800" dirty="0"/>
          </a:p>
          <a:p>
            <a:pPr algn="r" rtl="1"/>
            <a:r>
              <a:rPr lang="ar-SA" sz="2800" dirty="0"/>
              <a:t> بُطرُس: </a:t>
            </a:r>
            <a:endParaRPr lang="en-US" sz="2500" dirty="0"/>
          </a:p>
        </p:txBody>
      </p:sp>
      <p:sp>
        <p:nvSpPr>
          <p:cNvPr id="8" name="Cloud Callout 7"/>
          <p:cNvSpPr/>
          <p:nvPr/>
        </p:nvSpPr>
        <p:spPr>
          <a:xfrm>
            <a:off x="1344706" y="3993776"/>
            <a:ext cx="6898341" cy="2259105"/>
          </a:xfrm>
          <a:prstGeom prst="cloudCallout">
            <a:avLst>
              <a:gd name="adj1" fmla="val -8567"/>
              <a:gd name="adj2" fmla="val -122775"/>
            </a:avLst>
          </a:prstGeom>
          <a:solidFill>
            <a:schemeClr val="accent6">
              <a:lumMod val="60000"/>
              <a:lumOff val="40000"/>
            </a:schemeClr>
          </a:solidFill>
          <a:ln w="762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dirty="0">
                <a:solidFill>
                  <a:schemeClr val="tx1"/>
                </a:solidFill>
              </a:rPr>
              <a:t>توبوا، وَلْيَعتَمِدْ كُلٌّ مِنكُم بِاسمِ يسوعَ المَسيح، لِغُفْرانِ خَطاياكم، فتَنالوا عَطِيَّةَ الرُّوحِ القُدُس. </a:t>
            </a:r>
            <a:endParaRPr lang="en-US" sz="2800" dirty="0">
              <a:solidFill>
                <a:schemeClr val="tx1"/>
              </a:solidFill>
            </a:endParaRPr>
          </a:p>
        </p:txBody>
      </p:sp>
    </p:spTree>
    <p:custDataLst>
      <p:tags r:id="rId1"/>
    </p:custDataLst>
    <p:extLst>
      <p:ext uri="{BB962C8B-B14F-4D97-AF65-F5344CB8AC3E}">
        <p14:creationId xmlns:p14="http://schemas.microsoft.com/office/powerpoint/2010/main" val="18005049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6894" y="-13448"/>
            <a:ext cx="9144000" cy="6858000"/>
          </a:xfrm>
          <a:prstGeom prst="rect">
            <a:avLst/>
          </a:prstGeom>
        </p:spPr>
      </p:pic>
      <p:sp>
        <p:nvSpPr>
          <p:cNvPr id="5" name="Rectangle 4"/>
          <p:cNvSpPr/>
          <p:nvPr/>
        </p:nvSpPr>
        <p:spPr>
          <a:xfrm>
            <a:off x="4249271" y="5190565"/>
            <a:ext cx="4746812" cy="1384995"/>
          </a:xfrm>
          <a:prstGeom prst="rect">
            <a:avLst/>
          </a:prstGeom>
        </p:spPr>
        <p:txBody>
          <a:bodyPr wrap="square">
            <a:spAutoFit/>
          </a:bodyPr>
          <a:lstStyle/>
          <a:p>
            <a:pPr algn="ctr" rtl="1"/>
            <a:r>
              <a:rPr lang="ar-SA" sz="2800" b="1" dirty="0"/>
              <a:t>فالَّذينَ قَبِلوا كَلامَه اعتَمَدوا، فانضَمَّ في ذلكَ اليَومِ نَحوُ ثَلاثَةِ آلافِ نَفْس. </a:t>
            </a:r>
            <a:endParaRPr lang="en-US" sz="2800" b="1" dirty="0"/>
          </a:p>
        </p:txBody>
      </p:sp>
    </p:spTree>
    <p:custDataLst>
      <p:tags r:id="rId1"/>
    </p:custDataLst>
    <p:extLst>
      <p:ext uri="{BB962C8B-B14F-4D97-AF65-F5344CB8AC3E}">
        <p14:creationId xmlns:p14="http://schemas.microsoft.com/office/powerpoint/2010/main" val="1442638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8223" y="704523"/>
            <a:ext cx="6091517" cy="902826"/>
          </a:xfrm>
        </p:spPr>
        <p:txBody>
          <a:bodyPr/>
          <a:lstStyle/>
          <a:p>
            <a:pPr rtl="1"/>
            <a:r>
              <a:rPr lang="ar-LB" dirty="0"/>
              <a:t>اللِّقاءُ</a:t>
            </a:r>
            <a:r>
              <a:rPr lang="en-US" dirty="0"/>
              <a:t> </a:t>
            </a:r>
            <a:r>
              <a:rPr lang="ar-LB" dirty="0"/>
              <a:t>الرابع عشر</a:t>
            </a:r>
            <a:endParaRPr lang="en-US" dirty="0"/>
          </a:p>
        </p:txBody>
      </p:sp>
      <p:sp>
        <p:nvSpPr>
          <p:cNvPr id="3" name="Subtitle 2"/>
          <p:cNvSpPr>
            <a:spLocks noGrp="1"/>
          </p:cNvSpPr>
          <p:nvPr>
            <p:ph type="subTitle" idx="1"/>
          </p:nvPr>
        </p:nvSpPr>
        <p:spPr>
          <a:xfrm>
            <a:off x="-147918" y="3348319"/>
            <a:ext cx="8001000" cy="2084294"/>
          </a:xfrm>
        </p:spPr>
        <p:txBody>
          <a:bodyPr>
            <a:noAutofit/>
          </a:bodyPr>
          <a:lstStyle/>
          <a:p>
            <a:pPr algn="ctr" rtl="1"/>
            <a:endParaRPr lang="fr-FR" sz="4000" b="1" dirty="0">
              <a:solidFill>
                <a:srgbClr val="FF0000"/>
              </a:solidFill>
            </a:endParaRPr>
          </a:p>
          <a:p>
            <a:pPr algn="ctr" rtl="1"/>
            <a:r>
              <a:rPr lang="ar-LB" sz="4000" b="1" dirty="0">
                <a:solidFill>
                  <a:srgbClr val="FF0000"/>
                </a:solidFill>
              </a:rPr>
              <a:t>"</a:t>
            </a:r>
            <a:r>
              <a:rPr lang="ar-SA" sz="4000" b="1" dirty="0">
                <a:solidFill>
                  <a:srgbClr val="FF0000"/>
                </a:solidFill>
              </a:rPr>
              <a:t>أَلَيْسَ هَؤلاءِ المُتكَلِّمونَ</a:t>
            </a:r>
            <a:endParaRPr lang="ar-LB" sz="4000" b="1" dirty="0">
              <a:solidFill>
                <a:srgbClr val="FF0000"/>
              </a:solidFill>
            </a:endParaRPr>
          </a:p>
          <a:p>
            <a:pPr algn="ctr" rtl="1"/>
            <a:r>
              <a:rPr lang="ar-SA" sz="4000" b="1" dirty="0">
                <a:solidFill>
                  <a:srgbClr val="FF0000"/>
                </a:solidFill>
              </a:rPr>
              <a:t> جَليْليِّين بِأجْمَعِهِم؟</a:t>
            </a:r>
            <a:r>
              <a:rPr lang="ar-LB" sz="4000" b="1" dirty="0">
                <a:solidFill>
                  <a:srgbClr val="FF0000"/>
                </a:solidFill>
              </a:rPr>
              <a:t>"</a:t>
            </a:r>
            <a:endParaRPr lang="en-US" sz="4000" dirty="0"/>
          </a:p>
        </p:txBody>
      </p:sp>
    </p:spTree>
    <p:custDataLst>
      <p:tags r:id="rId1"/>
    </p:custDataLst>
    <p:extLst>
      <p:ext uri="{BB962C8B-B14F-4D97-AF65-F5344CB8AC3E}">
        <p14:creationId xmlns:p14="http://schemas.microsoft.com/office/powerpoint/2010/main" val="2305887022"/>
      </p:ext>
    </p:extLst>
  </p:cSld>
  <p:clrMapOvr>
    <a:masterClrMapping/>
  </p:clrMapOvr>
  <p:transition spd="slow" advTm="814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3075" name="Picture 3" descr="C:\Users\Liliane\Desktop\female-teacher-teaching-onl.png"/>
          <p:cNvPicPr>
            <a:picLocks noChangeAspect="1" noChangeArrowheads="1"/>
          </p:cNvPicPr>
          <p:nvPr/>
        </p:nvPicPr>
        <p:blipFill>
          <a:blip r:embed="rId3" cstate="print"/>
          <a:srcRect/>
          <a:stretch>
            <a:fillRect/>
          </a:stretch>
        </p:blipFill>
        <p:spPr bwMode="auto">
          <a:xfrm>
            <a:off x="147918" y="94129"/>
            <a:ext cx="9033817" cy="6763871"/>
          </a:xfrm>
          <a:prstGeom prst="rect">
            <a:avLst/>
          </a:prstGeom>
          <a:noFill/>
        </p:spPr>
      </p:pic>
      <p:sp>
        <p:nvSpPr>
          <p:cNvPr id="8" name="Rectangle 7"/>
          <p:cNvSpPr/>
          <p:nvPr/>
        </p:nvSpPr>
        <p:spPr>
          <a:xfrm>
            <a:off x="2763998" y="174810"/>
            <a:ext cx="5626968" cy="2123658"/>
          </a:xfrm>
          <a:prstGeom prst="rect">
            <a:avLst/>
          </a:prstGeom>
        </p:spPr>
        <p:txBody>
          <a:bodyPr wrap="square">
            <a:spAutoFit/>
          </a:bodyPr>
          <a:lstStyle/>
          <a:p>
            <a:pPr algn="ctr"/>
            <a:endParaRPr lang="ar-LB" sz="3600" b="1" dirty="0">
              <a:solidFill>
                <a:schemeClr val="bg1"/>
              </a:solidFill>
            </a:endParaRPr>
          </a:p>
          <a:p>
            <a:pPr algn="ctr" rtl="1"/>
            <a:r>
              <a:rPr lang="ar-LB" sz="3200" b="1" dirty="0"/>
              <a:t>من بعد ما شفنا هالمشهد، خلونا نتحاور بهالأسئلة:</a:t>
            </a:r>
            <a:endParaRPr lang="en-US" sz="3200" dirty="0"/>
          </a:p>
          <a:p>
            <a:pPr algn="ctr" rtl="1"/>
            <a:r>
              <a:rPr lang="en-US" sz="3200" dirty="0"/>
              <a:t> </a:t>
            </a:r>
            <a:r>
              <a:rPr lang="ar-LB" sz="3200" dirty="0"/>
              <a:t> </a:t>
            </a:r>
            <a:endParaRPr lang="en-US" sz="3200" dirty="0"/>
          </a:p>
        </p:txBody>
      </p:sp>
      <p:sp>
        <p:nvSpPr>
          <p:cNvPr id="4" name="Rectangle 3"/>
          <p:cNvSpPr/>
          <p:nvPr/>
        </p:nvSpPr>
        <p:spPr>
          <a:xfrm>
            <a:off x="2931459" y="1942151"/>
            <a:ext cx="5311588" cy="2973891"/>
          </a:xfrm>
          <a:prstGeom prst="rect">
            <a:avLst/>
          </a:prstGeom>
        </p:spPr>
        <p:txBody>
          <a:bodyPr wrap="square">
            <a:spAutoFit/>
          </a:bodyPr>
          <a:lstStyle/>
          <a:p>
            <a:pPr marL="342900" indent="-342900" algn="ctr" rtl="1">
              <a:lnSpc>
                <a:spcPct val="107000"/>
              </a:lnSpc>
              <a:buFontTx/>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sz="2500" dirty="0">
                <a:latin typeface="Calibri" panose="020F0502020204030204" pitchFamily="34" charset="0"/>
                <a:ea typeface="Times New Roman" panose="02020603050405020304" pitchFamily="18" charset="0"/>
              </a:rPr>
              <a:t>أينَ كانَ الرُّسُلُ عِندَما امْتَلأوا </a:t>
            </a:r>
            <a:endParaRPr lang="ar-LB" sz="2500" dirty="0">
              <a:latin typeface="Calibri" panose="020F0502020204030204" pitchFamily="34" charset="0"/>
              <a:ea typeface="Times New Roman" panose="02020603050405020304" pitchFamily="18" charset="0"/>
            </a:endParaRPr>
          </a:p>
          <a:p>
            <a:pPr algn="ctr" rtl="1">
              <a:lnSpc>
                <a:spcPct val="107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sz="2500" dirty="0">
                <a:latin typeface="Calibri" panose="020F0502020204030204" pitchFamily="34" charset="0"/>
                <a:ea typeface="Times New Roman" panose="02020603050405020304" pitchFamily="18" charset="0"/>
              </a:rPr>
              <a:t>مِنَ الرُّوحِ القُدُس؟</a:t>
            </a:r>
            <a:endParaRPr lang="en-US" sz="2500" dirty="0">
              <a:latin typeface="Calibri" panose="020F0502020204030204" pitchFamily="34" charset="0"/>
              <a:ea typeface="Times New Roman" panose="02020603050405020304" pitchFamily="18" charset="0"/>
              <a:cs typeface="Arial" panose="020B0604020202020204" pitchFamily="34" charset="0"/>
            </a:endParaRPr>
          </a:p>
          <a:p>
            <a:pPr algn="ctr" rtl="1">
              <a:lnSpc>
                <a:spcPct val="107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500" dirty="0">
                <a:latin typeface="Tahoma" panose="020B0604030504040204" pitchFamily="34" charset="0"/>
                <a:ea typeface="Times New Roman" panose="02020603050405020304" pitchFamily="18" charset="0"/>
                <a:cs typeface="Arial" panose="020B0604020202020204" pitchFamily="34" charset="0"/>
              </a:rPr>
              <a:t>- </a:t>
            </a:r>
            <a:r>
              <a:rPr lang="ar-SA" sz="2500" dirty="0">
                <a:latin typeface="Calibri" panose="020F0502020204030204" pitchFamily="34" charset="0"/>
                <a:ea typeface="Times New Roman" panose="02020603050405020304" pitchFamily="18" charset="0"/>
              </a:rPr>
              <a:t>مَن كانَ مَعهُم؟</a:t>
            </a:r>
            <a:endParaRPr lang="en-US" sz="2500" dirty="0">
              <a:latin typeface="Calibri" panose="020F0502020204030204" pitchFamily="34" charset="0"/>
              <a:ea typeface="Times New Roman" panose="02020603050405020304" pitchFamily="18" charset="0"/>
              <a:cs typeface="Arial" panose="020B0604020202020204" pitchFamily="34" charset="0"/>
            </a:endParaRPr>
          </a:p>
          <a:p>
            <a:pPr algn="ctr" rtl="1">
              <a:lnSpc>
                <a:spcPct val="107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500" dirty="0">
                <a:latin typeface="Tahoma" panose="020B0604030504040204" pitchFamily="34" charset="0"/>
                <a:ea typeface="Times New Roman" panose="02020603050405020304" pitchFamily="18" charset="0"/>
                <a:cs typeface="Arial" panose="020B0604020202020204" pitchFamily="34" charset="0"/>
              </a:rPr>
              <a:t>- </a:t>
            </a:r>
            <a:r>
              <a:rPr lang="ar-SA" sz="2500" dirty="0">
                <a:latin typeface="Calibri" panose="020F0502020204030204" pitchFamily="34" charset="0"/>
                <a:ea typeface="Times New Roman" panose="02020603050405020304" pitchFamily="18" charset="0"/>
              </a:rPr>
              <a:t>ما عَلاماتُ هَذا الحَدَث؟</a:t>
            </a:r>
            <a:endParaRPr lang="en-US" sz="2500" dirty="0">
              <a:latin typeface="Calibri" panose="020F0502020204030204" pitchFamily="34" charset="0"/>
              <a:ea typeface="Times New Roman" panose="02020603050405020304" pitchFamily="18" charset="0"/>
              <a:cs typeface="Arial" panose="020B0604020202020204" pitchFamily="34" charset="0"/>
            </a:endParaRPr>
          </a:p>
          <a:p>
            <a:pPr algn="ctr" rtl="1">
              <a:lnSpc>
                <a:spcPct val="107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500" dirty="0">
                <a:latin typeface="Tahoma" panose="020B0604030504040204" pitchFamily="34" charset="0"/>
                <a:ea typeface="Times New Roman" panose="02020603050405020304" pitchFamily="18" charset="0"/>
                <a:cs typeface="Arial" panose="020B0604020202020204" pitchFamily="34" charset="0"/>
              </a:rPr>
              <a:t>- </a:t>
            </a:r>
            <a:r>
              <a:rPr lang="ar-SA" sz="2500" dirty="0">
                <a:latin typeface="Calibri" panose="020F0502020204030204" pitchFamily="34" charset="0"/>
                <a:ea typeface="Times New Roman" panose="02020603050405020304" pitchFamily="18" charset="0"/>
              </a:rPr>
              <a:t>ما كانَ تأثيرُها في الرُّسُل وفي الشُّعوبِ الموجُودَة؟</a:t>
            </a:r>
            <a:endParaRPr lang="en-US" sz="2500" dirty="0">
              <a:latin typeface="Calibri" panose="020F0502020204030204" pitchFamily="34" charset="0"/>
              <a:ea typeface="Times New Roman" panose="02020603050405020304" pitchFamily="18" charset="0"/>
              <a:cs typeface="Arial" panose="020B0604020202020204" pitchFamily="34" charset="0"/>
            </a:endParaRPr>
          </a:p>
          <a:p>
            <a:pPr algn="ctr" rtl="1">
              <a:lnSpc>
                <a:spcPct val="107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500" dirty="0">
                <a:latin typeface="Tahoma" panose="020B0604030504040204" pitchFamily="34" charset="0"/>
                <a:ea typeface="Times New Roman" panose="02020603050405020304" pitchFamily="18" charset="0"/>
                <a:cs typeface="Arial" panose="020B0604020202020204" pitchFamily="34" charset="0"/>
              </a:rPr>
              <a:t>- </a:t>
            </a:r>
            <a:r>
              <a:rPr lang="ar-SA" sz="2500" dirty="0">
                <a:latin typeface="Calibri" panose="020F0502020204030204" pitchFamily="34" charset="0"/>
                <a:ea typeface="Times New Roman" panose="02020603050405020304" pitchFamily="18" charset="0"/>
              </a:rPr>
              <a:t>ما أكثَرُ ما أثَّرَ فيكَ في ما شَاهدْتَهُ؟</a:t>
            </a:r>
            <a:endParaRPr lang="en-US" sz="2500" dirty="0">
              <a:effectLst/>
              <a:latin typeface="Calibri" panose="020F0502020204030204" pitchFamily="34" charset="0"/>
              <a:ea typeface="Times New Roman" panose="02020603050405020304" pitchFamily="18" charset="0"/>
              <a:cs typeface="Arial" panose="020B0604020202020204" pitchFamily="34" charset="0"/>
            </a:endParaRPr>
          </a:p>
        </p:txBody>
      </p:sp>
    </p:spTree>
    <p:custDataLst>
      <p:tags r:id="rId1"/>
    </p:custDataLst>
    <p:extLst>
      <p:ext uri="{BB962C8B-B14F-4D97-AF65-F5344CB8AC3E}">
        <p14:creationId xmlns:p14="http://schemas.microsoft.com/office/powerpoint/2010/main" val="36184436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3075" name="Picture 3" descr="C:\Users\Liliane\Desktop\female-teacher-teaching-onl.png"/>
          <p:cNvPicPr>
            <a:picLocks noChangeAspect="1" noChangeArrowheads="1"/>
          </p:cNvPicPr>
          <p:nvPr/>
        </p:nvPicPr>
        <p:blipFill>
          <a:blip r:embed="rId3" cstate="print"/>
          <a:srcRect/>
          <a:stretch>
            <a:fillRect/>
          </a:stretch>
        </p:blipFill>
        <p:spPr bwMode="auto">
          <a:xfrm>
            <a:off x="110183" y="94129"/>
            <a:ext cx="9033817" cy="6763871"/>
          </a:xfrm>
          <a:prstGeom prst="rect">
            <a:avLst/>
          </a:prstGeom>
          <a:noFill/>
        </p:spPr>
      </p:pic>
      <p:sp>
        <p:nvSpPr>
          <p:cNvPr id="8" name="Rectangle 7"/>
          <p:cNvSpPr/>
          <p:nvPr/>
        </p:nvSpPr>
        <p:spPr>
          <a:xfrm>
            <a:off x="2763998" y="174810"/>
            <a:ext cx="5626968" cy="1631216"/>
          </a:xfrm>
          <a:prstGeom prst="rect">
            <a:avLst/>
          </a:prstGeom>
        </p:spPr>
        <p:txBody>
          <a:bodyPr wrap="square">
            <a:spAutoFit/>
          </a:bodyPr>
          <a:lstStyle/>
          <a:p>
            <a:pPr algn="ctr"/>
            <a:endParaRPr lang="ar-LB" sz="3600" b="1" dirty="0">
              <a:solidFill>
                <a:schemeClr val="bg1"/>
              </a:solidFill>
            </a:endParaRPr>
          </a:p>
          <a:p>
            <a:pPr algn="ctr" rtl="1"/>
            <a:r>
              <a:rPr lang="ar-LB" sz="3200" b="1" dirty="0"/>
              <a:t>منستَخْلِص:</a:t>
            </a:r>
            <a:endParaRPr lang="en-US" sz="3200" dirty="0"/>
          </a:p>
          <a:p>
            <a:pPr algn="ctr" rtl="1"/>
            <a:r>
              <a:rPr lang="en-US" sz="3200" dirty="0"/>
              <a:t> </a:t>
            </a:r>
            <a:r>
              <a:rPr lang="ar-LB" sz="3200" dirty="0"/>
              <a:t> </a:t>
            </a:r>
            <a:endParaRPr lang="en-US" sz="3200" dirty="0"/>
          </a:p>
        </p:txBody>
      </p:sp>
      <p:sp>
        <p:nvSpPr>
          <p:cNvPr id="4" name="Rectangle 3"/>
          <p:cNvSpPr/>
          <p:nvPr/>
        </p:nvSpPr>
        <p:spPr>
          <a:xfrm>
            <a:off x="2622177" y="1431163"/>
            <a:ext cx="5714999" cy="3731150"/>
          </a:xfrm>
          <a:prstGeom prst="rect">
            <a:avLst/>
          </a:prstGeom>
        </p:spPr>
        <p:txBody>
          <a:bodyPr wrap="square">
            <a:spAutoFit/>
          </a:bodyPr>
          <a:lstStyle/>
          <a:p>
            <a:pPr algn="ctr" rtl="1">
              <a:lnSpc>
                <a:spcPct val="107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sz="2800" dirty="0"/>
              <a:t>إنَّ المَسيحَ الّذي ماتَ وقامَ وصَعِدَ إلى السَّماءِ وجَلسَ عَن يَمينِ الآب، أفَاضَ الرّوحَ القُدُس على جَماعَةِ الرُّسُل كَما وَعدَهُم: «الرُّوحُ القُدُس يَنزِلُ عَليكُم فتَنالونَ قُدْرةً وتَكونونَ لي شُهودًا في أورشَليمَ وكُلِّ اليَهوديّةِ والسّامِرة، حَتّى أقاصي الأَرض». (رُسُل 1/8)</a:t>
            </a:r>
            <a:endParaRPr lang="en-US" sz="2800" dirty="0"/>
          </a:p>
          <a:p>
            <a:pPr algn="ctr" rtl="1">
              <a:lnSpc>
                <a:spcPct val="107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endParaRPr lang="en-US" sz="2500" dirty="0">
              <a:effectLst/>
              <a:latin typeface="Calibri" panose="020F0502020204030204" pitchFamily="34" charset="0"/>
              <a:ea typeface="Times New Roman" panose="02020603050405020304" pitchFamily="18" charset="0"/>
              <a:cs typeface="Arial" panose="020B0604020202020204" pitchFamily="34" charset="0"/>
            </a:endParaRPr>
          </a:p>
        </p:txBody>
      </p:sp>
    </p:spTree>
    <p:custDataLst>
      <p:tags r:id="rId1"/>
    </p:custDataLst>
    <p:extLst>
      <p:ext uri="{BB962C8B-B14F-4D97-AF65-F5344CB8AC3E}">
        <p14:creationId xmlns:p14="http://schemas.microsoft.com/office/powerpoint/2010/main" val="29094993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3075" name="Picture 3" descr="C:\Users\Liliane\Desktop\female-teacher-teaching-onl.png"/>
          <p:cNvPicPr>
            <a:picLocks noChangeAspect="1" noChangeArrowheads="1"/>
          </p:cNvPicPr>
          <p:nvPr/>
        </p:nvPicPr>
        <p:blipFill>
          <a:blip r:embed="rId3" cstate="print"/>
          <a:srcRect/>
          <a:stretch>
            <a:fillRect/>
          </a:stretch>
        </p:blipFill>
        <p:spPr bwMode="auto">
          <a:xfrm>
            <a:off x="110183" y="94129"/>
            <a:ext cx="9033817" cy="6763871"/>
          </a:xfrm>
          <a:prstGeom prst="rect">
            <a:avLst/>
          </a:prstGeom>
          <a:noFill/>
        </p:spPr>
      </p:pic>
      <p:sp>
        <p:nvSpPr>
          <p:cNvPr id="4" name="Rectangle 3"/>
          <p:cNvSpPr/>
          <p:nvPr/>
        </p:nvSpPr>
        <p:spPr>
          <a:xfrm>
            <a:off x="2514600" y="839493"/>
            <a:ext cx="5889812" cy="3970318"/>
          </a:xfrm>
          <a:prstGeom prst="rect">
            <a:avLst/>
          </a:prstGeom>
        </p:spPr>
        <p:txBody>
          <a:bodyPr wrap="square">
            <a:spAutoFit/>
          </a:bodyPr>
          <a:lstStyle/>
          <a:p>
            <a:pPr algn="ctr" rtl="1"/>
            <a:r>
              <a:rPr lang="ar-SA" sz="2800" dirty="0"/>
              <a:t>لِذلِكَ قالَ بُطرُس في عِظَتهِ في بيتِ قُرنيليوس «وقَد أَوْصانا أَن نُبَشِّرَ الشَّعْبَ ونَشهَدَ أَنَّه هُوَ الَّذي أَقامَه اللَّهُ دَيَّانًا لِلأَحياءِ والأَموات». (رُسُل 10/42)</a:t>
            </a:r>
            <a:endParaRPr lang="en-US" sz="2800" dirty="0"/>
          </a:p>
          <a:p>
            <a:pPr algn="ctr" rtl="1"/>
            <a:r>
              <a:rPr lang="en-US" sz="2800" dirty="0"/>
              <a:t>l </a:t>
            </a:r>
            <a:r>
              <a:rPr lang="ar-SA" sz="2800" dirty="0"/>
              <a:t>فالعَنصَرةُ تَفتَتِحُ زَمنَ الكَنيسَةِ الّتي تَتلقّى باستِمرارٍ في مَسيرَتِها هَذا الرُّوحَ الّذي يُطلِقُها إلى الرِّسالةِ ويَجمَعُها في الإيمانِ والمَحبَّةِ ويَعمَلُ فيها مِن صُعودِ الرَّبّ حَتّى مَجيئهِ الثّاني</a:t>
            </a:r>
            <a:r>
              <a:rPr lang="en-US" sz="2800" dirty="0"/>
              <a:t>.</a:t>
            </a:r>
          </a:p>
        </p:txBody>
      </p:sp>
    </p:spTree>
    <p:custDataLst>
      <p:tags r:id="rId1"/>
    </p:custDataLst>
    <p:extLst>
      <p:ext uri="{BB962C8B-B14F-4D97-AF65-F5344CB8AC3E}">
        <p14:creationId xmlns:p14="http://schemas.microsoft.com/office/powerpoint/2010/main" val="3677836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3075" name="Picture 3" descr="C:\Users\Liliane\Desktop\female-teacher-teaching-onl.png"/>
          <p:cNvPicPr>
            <a:picLocks noChangeAspect="1" noChangeArrowheads="1"/>
          </p:cNvPicPr>
          <p:nvPr/>
        </p:nvPicPr>
        <p:blipFill>
          <a:blip r:embed="rId3" cstate="print"/>
          <a:srcRect/>
          <a:stretch>
            <a:fillRect/>
          </a:stretch>
        </p:blipFill>
        <p:spPr bwMode="auto">
          <a:xfrm>
            <a:off x="110183" y="94129"/>
            <a:ext cx="9033817" cy="6763871"/>
          </a:xfrm>
          <a:prstGeom prst="rect">
            <a:avLst/>
          </a:prstGeom>
          <a:noFill/>
        </p:spPr>
      </p:pic>
      <p:sp>
        <p:nvSpPr>
          <p:cNvPr id="4" name="Rectangle 3"/>
          <p:cNvSpPr/>
          <p:nvPr/>
        </p:nvSpPr>
        <p:spPr>
          <a:xfrm>
            <a:off x="2796987" y="1081540"/>
            <a:ext cx="5593977" cy="3323987"/>
          </a:xfrm>
          <a:prstGeom prst="rect">
            <a:avLst/>
          </a:prstGeom>
        </p:spPr>
        <p:txBody>
          <a:bodyPr wrap="square">
            <a:spAutoFit/>
          </a:bodyPr>
          <a:lstStyle/>
          <a:p>
            <a:pPr algn="ctr" rtl="1"/>
            <a:r>
              <a:rPr lang="ar-SA" sz="3000" dirty="0"/>
              <a:t>صَحَّحَت العَنصَرَةُ ما حَدَثَ في برجِ بابِل حَيثُ تَفَرَّقَ النّاسُ لأنّهُم لَم يَفهَموا لُغَةَ بَعضِهم بَعضًا. أمَّا في العَنصَرَةِ فجَميعُ الشُّعوبِ عادوا واجتَمَعوا بالرُّغمِ مِن تَعَدُّدِ لُغاتِهم. فَجَمِيعُ الشُّعوبِ تَستَطيْعُ أنْ تَقْبلَ المَسيحَ وتَفهَمَ رِسالَتَهُ</a:t>
            </a:r>
            <a:r>
              <a:rPr lang="en-US" sz="3000" dirty="0"/>
              <a:t>.</a:t>
            </a:r>
          </a:p>
        </p:txBody>
      </p:sp>
    </p:spTree>
    <p:custDataLst>
      <p:tags r:id="rId1"/>
    </p:custDataLst>
    <p:extLst>
      <p:ext uri="{BB962C8B-B14F-4D97-AF65-F5344CB8AC3E}">
        <p14:creationId xmlns:p14="http://schemas.microsoft.com/office/powerpoint/2010/main" val="4421169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5950" y="0"/>
            <a:ext cx="7270051" cy="6858000"/>
          </a:xfrm>
          <a:prstGeom prst="rect">
            <a:avLst/>
          </a:prstGeom>
        </p:spPr>
      </p:pic>
    </p:spTree>
    <p:custDataLst>
      <p:tags r:id="rId1"/>
    </p:custDataLst>
    <p:extLst>
      <p:ext uri="{BB962C8B-B14F-4D97-AF65-F5344CB8AC3E}">
        <p14:creationId xmlns:p14="http://schemas.microsoft.com/office/powerpoint/2010/main" val="765826606"/>
      </p:ext>
    </p:extLst>
  </p:cSld>
  <p:clrMapOvr>
    <a:masterClrMapping/>
  </p:clrMapOvr>
  <p:transition spd="slow" advTm="5693">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1365" y="1721598"/>
            <a:ext cx="9144000" cy="5243978"/>
          </a:xfrm>
          <a:prstGeom prst="rect">
            <a:avLst/>
          </a:prstGeom>
        </p:spPr>
      </p:pic>
      <p:sp>
        <p:nvSpPr>
          <p:cNvPr id="6" name="Cloud Callout 5"/>
          <p:cNvSpPr/>
          <p:nvPr/>
        </p:nvSpPr>
        <p:spPr>
          <a:xfrm>
            <a:off x="4411789" y="218992"/>
            <a:ext cx="3514293" cy="1990934"/>
          </a:xfrm>
          <a:prstGeom prst="cloudCallout">
            <a:avLst>
              <a:gd name="adj1" fmla="val -77379"/>
              <a:gd name="adj2" fmla="val 35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000" b="1" dirty="0">
                <a:solidFill>
                  <a:schemeClr val="tx1">
                    <a:lumMod val="85000"/>
                    <a:lumOff val="15000"/>
                  </a:schemeClr>
                </a:solidFill>
              </a:rPr>
              <a:t>عصارة هاللقاء هيي</a:t>
            </a:r>
          </a:p>
        </p:txBody>
      </p:sp>
      <p:pic>
        <p:nvPicPr>
          <p:cNvPr id="8" name="Picture 2" descr="C:\Users\Liliane\Desktop\female-teacher-teaching-onl.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5117" y="349624"/>
            <a:ext cx="2472332" cy="1969963"/>
          </a:xfrm>
          <a:prstGeom prst="rect">
            <a:avLst/>
          </a:prstGeom>
          <a:noFill/>
        </p:spPr>
      </p:pic>
    </p:spTree>
    <p:custDataLst>
      <p:tags r:id="rId1"/>
    </p:custDataLst>
    <p:extLst>
      <p:ext uri="{BB962C8B-B14F-4D97-AF65-F5344CB8AC3E}">
        <p14:creationId xmlns:p14="http://schemas.microsoft.com/office/powerpoint/2010/main" val="765826606"/>
      </p:ext>
    </p:extLst>
  </p:cSld>
  <p:clrMapOvr>
    <a:masterClrMapping/>
  </p:clrMapOvr>
  <p:transition spd="slow" advTm="569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Liliane\Desktop\female-teacher-teaching-onl.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07378" y="3160058"/>
            <a:ext cx="4640970" cy="3697942"/>
          </a:xfrm>
          <a:prstGeom prst="rect">
            <a:avLst/>
          </a:prstGeom>
          <a:noFill/>
        </p:spPr>
      </p:pic>
      <p:sp>
        <p:nvSpPr>
          <p:cNvPr id="5" name="Cloud Callout 4"/>
          <p:cNvSpPr/>
          <p:nvPr/>
        </p:nvSpPr>
        <p:spPr>
          <a:xfrm>
            <a:off x="672978" y="295836"/>
            <a:ext cx="5418541" cy="2949628"/>
          </a:xfrm>
          <a:prstGeom prst="cloudCallout">
            <a:avLst>
              <a:gd name="adj1" fmla="val 55091"/>
              <a:gd name="adj2" fmla="val 631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sz="4200" b="1" dirty="0">
                <a:solidFill>
                  <a:schemeClr val="bg1"/>
                </a:solidFill>
              </a:rPr>
              <a:t>ومن</a:t>
            </a:r>
            <a:r>
              <a:rPr lang="ar-LB" sz="4200" b="1" dirty="0">
                <a:solidFill>
                  <a:schemeClr val="bg1"/>
                </a:solidFill>
              </a:rPr>
              <a:t>ِ</a:t>
            </a:r>
            <a:r>
              <a:rPr lang="ar-AE" sz="4200" b="1" dirty="0">
                <a:solidFill>
                  <a:schemeClr val="bg1"/>
                </a:solidFill>
              </a:rPr>
              <a:t>خت</a:t>
            </a:r>
            <a:r>
              <a:rPr lang="ar-LB" sz="4200" b="1" dirty="0">
                <a:solidFill>
                  <a:schemeClr val="bg1"/>
                </a:solidFill>
              </a:rPr>
              <a:t>ُ</a:t>
            </a:r>
            <a:r>
              <a:rPr lang="ar-AE" sz="4200" b="1" dirty="0">
                <a:solidFill>
                  <a:schemeClr val="bg1"/>
                </a:solidFill>
              </a:rPr>
              <a:t>م ل</a:t>
            </a:r>
            <a:r>
              <a:rPr lang="ar-LB" sz="4200" b="1" dirty="0">
                <a:solidFill>
                  <a:schemeClr val="bg1"/>
                </a:solidFill>
              </a:rPr>
              <a:t>ِ</a:t>
            </a:r>
            <a:r>
              <a:rPr lang="ar-AE" sz="4200" b="1" dirty="0">
                <a:solidFill>
                  <a:schemeClr val="bg1"/>
                </a:solidFill>
              </a:rPr>
              <a:t>قا</a:t>
            </a:r>
            <a:r>
              <a:rPr lang="ar-LB" sz="4200" b="1" dirty="0">
                <a:solidFill>
                  <a:schemeClr val="bg1"/>
                </a:solidFill>
              </a:rPr>
              <a:t>ءْ</a:t>
            </a:r>
            <a:r>
              <a:rPr lang="ar-AE" sz="4200" b="1" dirty="0">
                <a:solidFill>
                  <a:schemeClr val="bg1"/>
                </a:solidFill>
              </a:rPr>
              <a:t>نا الي</a:t>
            </a:r>
            <a:r>
              <a:rPr lang="ar-LB" sz="4200" b="1" dirty="0">
                <a:solidFill>
                  <a:schemeClr val="bg1"/>
                </a:solidFill>
              </a:rPr>
              <a:t>َ</a:t>
            </a:r>
            <a:r>
              <a:rPr lang="ar-AE" sz="4200" b="1" dirty="0">
                <a:solidFill>
                  <a:schemeClr val="bg1"/>
                </a:solidFill>
              </a:rPr>
              <a:t>وم ب</a:t>
            </a:r>
            <a:r>
              <a:rPr lang="ar-LB" sz="4200" b="1" dirty="0">
                <a:solidFill>
                  <a:schemeClr val="bg1"/>
                </a:solidFill>
              </a:rPr>
              <a:t>ِهال</a:t>
            </a:r>
            <a:r>
              <a:rPr lang="ar-AE" sz="4200" b="1" dirty="0">
                <a:solidFill>
                  <a:schemeClr val="bg1"/>
                </a:solidFill>
              </a:rPr>
              <a:t>ص</a:t>
            </a:r>
            <a:r>
              <a:rPr lang="ar-LB" sz="4200" b="1" dirty="0">
                <a:solidFill>
                  <a:schemeClr val="bg1"/>
                </a:solidFill>
              </a:rPr>
              <a:t>َّ</a:t>
            </a:r>
            <a:r>
              <a:rPr lang="ar-AE" sz="4200" b="1" dirty="0">
                <a:solidFill>
                  <a:schemeClr val="bg1"/>
                </a:solidFill>
              </a:rPr>
              <a:t>لاة</a:t>
            </a:r>
            <a:endParaRPr lang="ar-LB" sz="4200" b="1" dirty="0">
              <a:solidFill>
                <a:schemeClr val="bg1"/>
              </a:solidFill>
            </a:endParaRPr>
          </a:p>
        </p:txBody>
      </p:sp>
    </p:spTree>
    <p:custDataLst>
      <p:tags r:id="rId1"/>
    </p:custDataLst>
    <p:extLst>
      <p:ext uri="{BB962C8B-B14F-4D97-AF65-F5344CB8AC3E}">
        <p14:creationId xmlns:p14="http://schemas.microsoft.com/office/powerpoint/2010/main" val="324623582"/>
      </p:ext>
    </p:extLst>
  </p:cSld>
  <p:clrMapOvr>
    <a:masterClrMapping/>
  </p:clrMapOvr>
  <mc:AlternateContent xmlns:mc="http://schemas.openxmlformats.org/markup-compatibility/2006" xmlns:p14="http://schemas.microsoft.com/office/powerpoint/2010/main">
    <mc:Choice Requires="p14">
      <p:transition spd="slow" p14:dur="2000" advTm="9354"/>
    </mc:Choice>
    <mc:Fallback xmlns="">
      <p:transition spd="slow" advTm="93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575" y="712693"/>
            <a:ext cx="8821272" cy="5338483"/>
          </a:xfrm>
          <a:prstGeom prst="rect">
            <a:avLst/>
          </a:prstGeom>
        </p:spPr>
      </p:pic>
    </p:spTree>
    <p:custDataLst>
      <p:tags r:id="rId1"/>
    </p:custDataLst>
    <p:extLst>
      <p:ext uri="{BB962C8B-B14F-4D97-AF65-F5344CB8AC3E}">
        <p14:creationId xmlns:p14="http://schemas.microsoft.com/office/powerpoint/2010/main" val="799351032"/>
      </p:ext>
    </p:extLst>
  </p:cSld>
  <p:clrMapOvr>
    <a:masterClrMapping/>
  </p:clrMapOvr>
  <mc:AlternateContent xmlns:mc="http://schemas.openxmlformats.org/markup-compatibility/2006" xmlns:p14="http://schemas.microsoft.com/office/powerpoint/2010/main">
    <mc:Choice Requires="p14">
      <p:transition spd="slow" p14:dur="2000" advTm="23886"/>
    </mc:Choice>
    <mc:Fallback xmlns="">
      <p:transition spd="slow" advTm="23886"/>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8857129" cy="4713442"/>
          </a:xfrm>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61988" y="5357836"/>
            <a:ext cx="6330483" cy="975729"/>
          </a:xfrm>
          <a:prstGeom prst="rect">
            <a:avLst/>
          </a:prstGeom>
        </p:spPr>
      </p:pic>
    </p:spTree>
    <p:custDataLst>
      <p:tags r:id="rId1"/>
    </p:custDataLst>
    <p:extLst>
      <p:ext uri="{BB962C8B-B14F-4D97-AF65-F5344CB8AC3E}">
        <p14:creationId xmlns:p14="http://schemas.microsoft.com/office/powerpoint/2010/main" val="23254248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Liliane\Desktop\female-teacher-teaching-onl.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07378" y="3160058"/>
            <a:ext cx="4640970" cy="3697942"/>
          </a:xfrm>
          <a:prstGeom prst="rect">
            <a:avLst/>
          </a:prstGeom>
          <a:noFill/>
        </p:spPr>
      </p:pic>
      <p:sp>
        <p:nvSpPr>
          <p:cNvPr id="5" name="Cloud Callout 4"/>
          <p:cNvSpPr/>
          <p:nvPr/>
        </p:nvSpPr>
        <p:spPr>
          <a:xfrm>
            <a:off x="463006" y="198071"/>
            <a:ext cx="4331477" cy="3197175"/>
          </a:xfrm>
          <a:prstGeom prst="cloudCallout">
            <a:avLst>
              <a:gd name="adj1" fmla="val 79390"/>
              <a:gd name="adj2" fmla="val 628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125" dirty="0">
                <a:solidFill>
                  <a:schemeClr val="bg1"/>
                </a:solidFill>
              </a:rPr>
              <a:t>منِلتِقي الأسْبوع القادِم</a:t>
            </a:r>
          </a:p>
        </p:txBody>
      </p:sp>
    </p:spTree>
    <p:custDataLst>
      <p:tags r:id="rId1"/>
    </p:custDataLst>
    <p:extLst>
      <p:ext uri="{BB962C8B-B14F-4D97-AF65-F5344CB8AC3E}">
        <p14:creationId xmlns:p14="http://schemas.microsoft.com/office/powerpoint/2010/main" val="603316527"/>
      </p:ext>
    </p:extLst>
  </p:cSld>
  <p:clrMapOvr>
    <a:masterClrMapping/>
  </p:clrMapOvr>
  <mc:AlternateContent xmlns:mc="http://schemas.openxmlformats.org/markup-compatibility/2006" xmlns:p14="http://schemas.microsoft.com/office/powerpoint/2010/main">
    <mc:Choice Requires="p14">
      <p:transition spd="slow" p14:dur="2000" advTm="4485"/>
    </mc:Choice>
    <mc:Fallback xmlns="">
      <p:transition spd="slow" advTm="44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Content Placeholder 2"/>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1010404" y="0"/>
            <a:ext cx="5282819" cy="6792511"/>
          </a:xfrm>
        </p:spPr>
      </p:pic>
    </p:spTree>
    <p:custDataLst>
      <p:tags r:id="rId1"/>
    </p:custDataLst>
    <p:extLst>
      <p:ext uri="{BB962C8B-B14F-4D97-AF65-F5344CB8AC3E}">
        <p14:creationId xmlns:p14="http://schemas.microsoft.com/office/powerpoint/2010/main" val="1204934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3684249" y="349624"/>
            <a:ext cx="4693651" cy="2702859"/>
          </a:xfrm>
          <a:prstGeom prst="cloudCallout">
            <a:avLst>
              <a:gd name="adj1" fmla="val -73221"/>
              <a:gd name="adj2" fmla="val 42974"/>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dirty="0">
                <a:solidFill>
                  <a:schemeClr val="bg1"/>
                </a:solidFill>
              </a:rPr>
              <a:t>سَلام المَسيح أَصدِقائي...شو رح نعمل اليوم؟</a:t>
            </a:r>
          </a:p>
        </p:txBody>
      </p:sp>
      <p:pic>
        <p:nvPicPr>
          <p:cNvPr id="6" name="Picture 2" descr="C:\Users\Liliane\Desktop\female-teacher-teaching-onl.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8261" y="3163788"/>
            <a:ext cx="4467527" cy="3559742"/>
          </a:xfrm>
          <a:prstGeom prst="rect">
            <a:avLst/>
          </a:prstGeom>
          <a:noFill/>
        </p:spPr>
      </p:pic>
    </p:spTree>
    <p:custDataLst>
      <p:tags r:id="rId1"/>
    </p:custDataLst>
    <p:extLst>
      <p:ext uri="{BB962C8B-B14F-4D97-AF65-F5344CB8AC3E}">
        <p14:creationId xmlns:p14="http://schemas.microsoft.com/office/powerpoint/2010/main" val="771283099"/>
      </p:ext>
    </p:extLst>
  </p:cSld>
  <p:clrMapOvr>
    <a:masterClrMapping/>
  </p:clrMapOvr>
  <mc:AlternateContent xmlns:mc="http://schemas.openxmlformats.org/markup-compatibility/2006" xmlns:p14="http://schemas.microsoft.com/office/powerpoint/2010/main">
    <mc:Choice Requires="p14">
      <p:transition spd="slow" p14:dur="2000" advTm="11284"/>
    </mc:Choice>
    <mc:Fallback xmlns="">
      <p:transition spd="slow" advTm="112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flipH="1">
            <a:off x="0" y="3590365"/>
            <a:ext cx="4155142" cy="3267635"/>
          </a:xfrm>
        </p:spPr>
      </p:pic>
      <p:sp>
        <p:nvSpPr>
          <p:cNvPr id="2" name="Line Callout 2 1"/>
          <p:cNvSpPr/>
          <p:nvPr/>
        </p:nvSpPr>
        <p:spPr>
          <a:xfrm>
            <a:off x="2178424" y="282389"/>
            <a:ext cx="6252882" cy="2420470"/>
          </a:xfrm>
          <a:prstGeom prst="borderCallout2">
            <a:avLst>
              <a:gd name="adj1" fmla="val 18750"/>
              <a:gd name="adj2" fmla="val -8333"/>
              <a:gd name="adj3" fmla="val 18750"/>
              <a:gd name="adj4" fmla="val -16667"/>
              <a:gd name="adj5" fmla="val 128056"/>
              <a:gd name="adj6" fmla="val -19415"/>
            </a:avLst>
          </a:prstGeom>
          <a:solidFill>
            <a:srgbClr val="FF6699"/>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000" b="1" dirty="0">
                <a:solidFill>
                  <a:srgbClr val="FFFF00"/>
                </a:solidFill>
              </a:rPr>
              <a:t>نحدّد</a:t>
            </a:r>
            <a:r>
              <a:rPr lang="ar-LB" sz="3000" dirty="0"/>
              <a:t> </a:t>
            </a:r>
            <a:r>
              <a:rPr lang="ar-SA" sz="3000" dirty="0"/>
              <a:t>عَمَل الرُّوحِ القُدُسِ </a:t>
            </a:r>
            <a:r>
              <a:rPr lang="ar-LB" sz="3000" dirty="0"/>
              <a:t>ب</a:t>
            </a:r>
            <a:r>
              <a:rPr lang="ar-SA" sz="3000" dirty="0"/>
              <a:t>الرُّسُل والتَّغيير </a:t>
            </a:r>
            <a:r>
              <a:rPr lang="ar-LB" sz="3000" dirty="0"/>
              <a:t>يلّي صار</a:t>
            </a:r>
            <a:r>
              <a:rPr lang="ar-SA" sz="3000" dirty="0"/>
              <a:t> في</a:t>
            </a:r>
            <a:r>
              <a:rPr lang="ar-LB" sz="3000" dirty="0"/>
              <a:t>ن</a:t>
            </a:r>
            <a:r>
              <a:rPr lang="ar-SA" sz="3000" dirty="0"/>
              <a:t> يَوم العَنصَرَة </a:t>
            </a:r>
            <a:r>
              <a:rPr lang="ar-LB" sz="3000" dirty="0"/>
              <a:t>وكيف كل </a:t>
            </a:r>
            <a:r>
              <a:rPr lang="ar-SA" sz="3000" dirty="0"/>
              <a:t>الحاضِرين</a:t>
            </a:r>
            <a:r>
              <a:rPr lang="ar-LB" sz="3000" dirty="0"/>
              <a:t> وكل واحد بلغتو،</a:t>
            </a:r>
            <a:r>
              <a:rPr lang="ar-SA" sz="3000" dirty="0"/>
              <a:t> سَمعُوا الرُّسُل ب</a:t>
            </a:r>
            <a:r>
              <a:rPr lang="ar-LB" sz="3000" dirty="0"/>
              <a:t>عم يحكوا عن </a:t>
            </a:r>
            <a:r>
              <a:rPr lang="ar-SA" sz="3000" dirty="0"/>
              <a:t>عَجا</a:t>
            </a:r>
            <a:r>
              <a:rPr lang="ar-LB" sz="3000" dirty="0"/>
              <a:t>يب </a:t>
            </a:r>
            <a:r>
              <a:rPr lang="ar-SA" sz="3000" dirty="0"/>
              <a:t>اللَّ</a:t>
            </a:r>
            <a:r>
              <a:rPr lang="ar-LB" sz="3000" dirty="0"/>
              <a:t>ه</a:t>
            </a:r>
            <a:endParaRPr lang="en-US" sz="3000" dirty="0"/>
          </a:p>
        </p:txBody>
      </p:sp>
      <p:sp>
        <p:nvSpPr>
          <p:cNvPr id="7" name="Line Callout 2 6"/>
          <p:cNvSpPr/>
          <p:nvPr/>
        </p:nvSpPr>
        <p:spPr>
          <a:xfrm>
            <a:off x="4249272" y="3281082"/>
            <a:ext cx="4652681" cy="2922495"/>
          </a:xfrm>
          <a:prstGeom prst="borderCallout2">
            <a:avLst>
              <a:gd name="adj1" fmla="val 18750"/>
              <a:gd name="adj2" fmla="val -8333"/>
              <a:gd name="adj3" fmla="val 18750"/>
              <a:gd name="adj4" fmla="val -16667"/>
              <a:gd name="adj5" fmla="val 41553"/>
              <a:gd name="adj6" fmla="val -52363"/>
            </a:avLst>
          </a:prstGeom>
          <a:solidFill>
            <a:srgbClr val="0070C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3200" b="1" dirty="0">
              <a:solidFill>
                <a:srgbClr val="FFFF00"/>
              </a:solidFill>
            </a:endParaRPr>
          </a:p>
          <a:p>
            <a:pPr algn="ctr" rtl="1"/>
            <a:r>
              <a:rPr lang="ar-LB" sz="3200" b="1" dirty="0">
                <a:solidFill>
                  <a:srgbClr val="FFFF00"/>
                </a:solidFill>
              </a:rPr>
              <a:t>نتنبّه</a:t>
            </a:r>
            <a:r>
              <a:rPr lang="ar-LB" sz="3200" dirty="0">
                <a:solidFill>
                  <a:schemeClr val="bg1"/>
                </a:solidFill>
              </a:rPr>
              <a:t> إنو </a:t>
            </a:r>
            <a:r>
              <a:rPr lang="ar-SA" sz="3200" dirty="0"/>
              <a:t>الرُّوح القُدُس </a:t>
            </a:r>
            <a:r>
              <a:rPr lang="ar-LB" sz="3200" dirty="0"/>
              <a:t>بيشتغل</a:t>
            </a:r>
            <a:r>
              <a:rPr lang="ar-SA" sz="3200" dirty="0"/>
              <a:t> </a:t>
            </a:r>
            <a:r>
              <a:rPr lang="ar-LB" sz="3200" dirty="0"/>
              <a:t>ب</a:t>
            </a:r>
            <a:r>
              <a:rPr lang="ar-SA" sz="3200" dirty="0"/>
              <a:t>الكَنيسة و</a:t>
            </a:r>
            <a:r>
              <a:rPr lang="ar-LB" sz="3200" dirty="0"/>
              <a:t>ب</a:t>
            </a:r>
            <a:r>
              <a:rPr lang="ar-SA" sz="3200" dirty="0"/>
              <a:t>حَياة الأشخاص</a:t>
            </a:r>
            <a:r>
              <a:rPr lang="ar-LB" sz="3200" dirty="0"/>
              <a:t>،</a:t>
            </a:r>
            <a:r>
              <a:rPr lang="ar-SA" sz="3200" dirty="0"/>
              <a:t> و</a:t>
            </a:r>
            <a:r>
              <a:rPr lang="ar-LB" sz="3200" dirty="0"/>
              <a:t>إنّو </a:t>
            </a:r>
            <a:r>
              <a:rPr lang="ar-SA" sz="3200" dirty="0"/>
              <a:t>نحن</a:t>
            </a:r>
            <a:r>
              <a:rPr lang="ar-LB" sz="3200" dirty="0"/>
              <a:t>ا</a:t>
            </a:r>
            <a:r>
              <a:rPr lang="ar-SA" sz="3200" dirty="0"/>
              <a:t> </a:t>
            </a:r>
            <a:r>
              <a:rPr lang="ar-LB" sz="3200" dirty="0"/>
              <a:t>ما</a:t>
            </a:r>
            <a:r>
              <a:rPr lang="ar-SA" sz="3200" dirty="0"/>
              <a:t> </a:t>
            </a:r>
            <a:r>
              <a:rPr lang="ar-LB" sz="3200" dirty="0"/>
              <a:t>منشوفو</a:t>
            </a:r>
            <a:r>
              <a:rPr lang="ar-SA" sz="3200" dirty="0"/>
              <a:t> إلاّ مِن خِلالِ مَفاعيل</a:t>
            </a:r>
            <a:r>
              <a:rPr lang="ar-LB" sz="3200" dirty="0"/>
              <a:t>و</a:t>
            </a:r>
            <a:r>
              <a:rPr lang="en-US" sz="3200" dirty="0"/>
              <a:t>.</a:t>
            </a:r>
          </a:p>
          <a:p>
            <a:pPr algn="ctr" rtl="1"/>
            <a:r>
              <a:rPr lang="en-US" sz="3200" dirty="0"/>
              <a:t> </a:t>
            </a:r>
          </a:p>
        </p:txBody>
      </p:sp>
    </p:spTree>
    <p:custDataLst>
      <p:tags r:id="rId1"/>
    </p:custDataLst>
    <p:extLst>
      <p:ext uri="{BB962C8B-B14F-4D97-AF65-F5344CB8AC3E}">
        <p14:creationId xmlns:p14="http://schemas.microsoft.com/office/powerpoint/2010/main" val="644996727"/>
      </p:ext>
    </p:extLst>
  </p:cSld>
  <p:clrMapOvr>
    <a:masterClrMapping/>
  </p:clrMapOvr>
  <p:transition spd="slow" advTm="5693">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5459506" y="793378"/>
            <a:ext cx="3455894" cy="2629860"/>
          </a:xfrm>
          <a:prstGeom prst="cloudCallout">
            <a:avLst>
              <a:gd name="adj1" fmla="val 19287"/>
              <a:gd name="adj2" fmla="val 8742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b="1" dirty="0">
                <a:solidFill>
                  <a:schemeClr val="tx1">
                    <a:lumMod val="85000"/>
                    <a:lumOff val="15000"/>
                  </a:schemeClr>
                </a:solidFill>
              </a:rPr>
              <a:t>قروا شُو مَكتُوب </a:t>
            </a:r>
            <a:endParaRPr lang="en-US" sz="3200" b="1" dirty="0">
              <a:solidFill>
                <a:schemeClr val="tx1">
                  <a:lumMod val="85000"/>
                  <a:lumOff val="15000"/>
                </a:schemeClr>
              </a:solidFill>
            </a:endParaRPr>
          </a:p>
          <a:p>
            <a:pPr algn="ctr" rtl="1"/>
            <a:r>
              <a:rPr lang="ar-LB" sz="3200" b="1" dirty="0">
                <a:solidFill>
                  <a:schemeClr val="tx1">
                    <a:lumMod val="85000"/>
                    <a:lumOff val="15000"/>
                  </a:schemeClr>
                </a:solidFill>
              </a:rPr>
              <a:t>عَ لسانِات النّار!</a:t>
            </a:r>
          </a:p>
        </p:txBody>
      </p:sp>
      <p:pic>
        <p:nvPicPr>
          <p:cNvPr id="4" name="Picture 2" descr="C:\Users\Liliane\Desktop\female-teacher-teaching-onl.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88414" y="4531659"/>
            <a:ext cx="2919591" cy="2326341"/>
          </a:xfrm>
          <a:prstGeom prst="rect">
            <a:avLst/>
          </a:prstGeom>
          <a:noFill/>
        </p:spPr>
      </p:pic>
      <p:pic>
        <p:nvPicPr>
          <p:cNvPr id="3" name="Picture 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91672" y="0"/>
            <a:ext cx="5244351" cy="6858000"/>
          </a:xfrm>
          <a:prstGeom prst="rect">
            <a:avLst/>
          </a:prstGeom>
        </p:spPr>
      </p:pic>
    </p:spTree>
    <p:custDataLst>
      <p:tags r:id="rId1"/>
    </p:custDataLst>
    <p:extLst>
      <p:ext uri="{BB962C8B-B14F-4D97-AF65-F5344CB8AC3E}">
        <p14:creationId xmlns:p14="http://schemas.microsoft.com/office/powerpoint/2010/main" val="2524313703"/>
      </p:ext>
    </p:extLst>
  </p:cSld>
  <p:clrMapOvr>
    <a:masterClrMapping/>
  </p:clrMapOvr>
  <p:transition spd="slow" advTm="569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1237130" y="0"/>
            <a:ext cx="3455894" cy="2629860"/>
          </a:xfrm>
          <a:prstGeom prst="cloudCallout">
            <a:avLst>
              <a:gd name="adj1" fmla="val 19287"/>
              <a:gd name="adj2" fmla="val 8742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b="1" dirty="0">
                <a:solidFill>
                  <a:schemeClr val="tx1">
                    <a:lumMod val="85000"/>
                    <a:lumOff val="15000"/>
                  </a:schemeClr>
                </a:solidFill>
              </a:rPr>
              <a:t>شُو هيّي هالكِلمات؟ مِين يَلّي بْيَعطيْها؟ </a:t>
            </a:r>
          </a:p>
        </p:txBody>
      </p:sp>
      <p:pic>
        <p:nvPicPr>
          <p:cNvPr id="4" name="Picture 2" descr="C:\Users\Liliane\Desktop\female-teacher-teaching-onl.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95482" y="3023365"/>
            <a:ext cx="4812523" cy="3834636"/>
          </a:xfrm>
          <a:prstGeom prst="rect">
            <a:avLst/>
          </a:prstGeom>
          <a:noFill/>
        </p:spPr>
      </p:pic>
    </p:spTree>
    <p:custDataLst>
      <p:tags r:id="rId1"/>
    </p:custDataLst>
    <p:extLst>
      <p:ext uri="{BB962C8B-B14F-4D97-AF65-F5344CB8AC3E}">
        <p14:creationId xmlns:p14="http://schemas.microsoft.com/office/powerpoint/2010/main" val="2592004103"/>
      </p:ext>
    </p:extLst>
  </p:cSld>
  <p:clrMapOvr>
    <a:masterClrMapping/>
  </p:clrMapOvr>
  <p:transition spd="slow" advTm="569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6381" y="2366682"/>
            <a:ext cx="5703991" cy="4598895"/>
          </a:xfrm>
          <a:prstGeom prst="rect">
            <a:avLst/>
          </a:prstGeom>
        </p:spPr>
      </p:pic>
      <p:sp>
        <p:nvSpPr>
          <p:cNvPr id="8" name="Cloud Callout 7"/>
          <p:cNvSpPr/>
          <p:nvPr/>
        </p:nvSpPr>
        <p:spPr>
          <a:xfrm>
            <a:off x="6118413" y="268941"/>
            <a:ext cx="3025587" cy="2608729"/>
          </a:xfrm>
          <a:prstGeom prst="cloudCallout">
            <a:avLst>
              <a:gd name="adj1" fmla="val -46166"/>
              <a:gd name="adj2" fmla="val 53737"/>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500" dirty="0">
                <a:solidFill>
                  <a:schemeClr val="tx1"/>
                </a:solidFill>
              </a:rPr>
              <a:t>هِي</a:t>
            </a:r>
            <a:r>
              <a:rPr lang="ar-LB" sz="2500" dirty="0">
                <a:solidFill>
                  <a:schemeClr val="tx1"/>
                </a:solidFill>
              </a:rPr>
              <a:t>ّي ال</a:t>
            </a:r>
            <a:r>
              <a:rPr lang="ar-SA" sz="2500" dirty="0">
                <a:solidFill>
                  <a:schemeClr val="tx1"/>
                </a:solidFill>
              </a:rPr>
              <a:t>مواهِب </a:t>
            </a:r>
            <a:r>
              <a:rPr lang="ar-LB" sz="2500" dirty="0">
                <a:solidFill>
                  <a:schemeClr val="tx1"/>
                </a:solidFill>
              </a:rPr>
              <a:t>يلّي </a:t>
            </a:r>
            <a:r>
              <a:rPr lang="ar-SA" sz="2500" dirty="0">
                <a:solidFill>
                  <a:schemeClr val="tx1"/>
                </a:solidFill>
              </a:rPr>
              <a:t>نِلناها </a:t>
            </a:r>
            <a:r>
              <a:rPr lang="ar-LB" sz="2500" dirty="0">
                <a:solidFill>
                  <a:schemeClr val="tx1"/>
                </a:solidFill>
              </a:rPr>
              <a:t>بِ</a:t>
            </a:r>
            <a:r>
              <a:rPr lang="ar-SA" sz="2500" dirty="0">
                <a:solidFill>
                  <a:schemeClr val="tx1"/>
                </a:solidFill>
              </a:rPr>
              <a:t>سِر المَعموديَّةِ و</a:t>
            </a:r>
            <a:r>
              <a:rPr lang="ar-LB" sz="2500" dirty="0">
                <a:solidFill>
                  <a:schemeClr val="tx1"/>
                </a:solidFill>
              </a:rPr>
              <a:t>سرّ </a:t>
            </a:r>
            <a:r>
              <a:rPr lang="ar-SA" sz="2500" dirty="0">
                <a:solidFill>
                  <a:schemeClr val="tx1"/>
                </a:solidFill>
              </a:rPr>
              <a:t>التَّثبيت</a:t>
            </a:r>
            <a:endParaRPr lang="en-US" sz="2500" dirty="0">
              <a:solidFill>
                <a:schemeClr val="tx1"/>
              </a:solidFill>
            </a:endParaRPr>
          </a:p>
        </p:txBody>
      </p:sp>
      <p:sp>
        <p:nvSpPr>
          <p:cNvPr id="9" name="Cloud Callout 8"/>
          <p:cNvSpPr/>
          <p:nvPr/>
        </p:nvSpPr>
        <p:spPr>
          <a:xfrm>
            <a:off x="134471" y="349623"/>
            <a:ext cx="2770094" cy="1896035"/>
          </a:xfrm>
          <a:prstGeom prst="cloudCallout">
            <a:avLst>
              <a:gd name="adj1" fmla="val -11191"/>
              <a:gd name="adj2" fmla="val 13462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2500" dirty="0">
                <a:solidFill>
                  <a:schemeClr val="tx1"/>
                </a:solidFill>
              </a:rPr>
              <a:t>الرّوح القدس هوّي يَلّي بيعطِي  هالمواهب</a:t>
            </a:r>
            <a:endParaRPr lang="en-US" sz="2500" dirty="0">
              <a:solidFill>
                <a:schemeClr val="tx1"/>
              </a:solidFill>
            </a:endParaRPr>
          </a:p>
        </p:txBody>
      </p:sp>
    </p:spTree>
    <p:custDataLst>
      <p:tags r:id="rId1"/>
    </p:custDataLst>
    <p:extLst>
      <p:ext uri="{BB962C8B-B14F-4D97-AF65-F5344CB8AC3E}">
        <p14:creationId xmlns:p14="http://schemas.microsoft.com/office/powerpoint/2010/main" val="34392629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TIMING" val="|3.9"/>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acet">
  <a:themeElements>
    <a:clrScheme name="Custom 1">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1737</TotalTime>
  <Words>738</Words>
  <Application>Microsoft Office PowerPoint</Application>
  <PresentationFormat>On-screen Show (4:3)</PresentationFormat>
  <Paragraphs>106</Paragraphs>
  <Slides>39</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Adobe Arabic</vt:lpstr>
      <vt:lpstr>Arial</vt:lpstr>
      <vt:lpstr>Calibri</vt:lpstr>
      <vt:lpstr>Tahoma</vt:lpstr>
      <vt:lpstr>Trebuchet MS</vt:lpstr>
      <vt:lpstr>Wingdings 3</vt:lpstr>
      <vt:lpstr>Facet</vt:lpstr>
      <vt:lpstr>مَركَزُ التَّربِيَّةِ الدّينِيَّة </vt:lpstr>
      <vt:lpstr>PowerPoint Presentation</vt:lpstr>
      <vt:lpstr>اللِّقاءُ الرابع عشر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يسوع مَات عالصّليب، وهونيك كانِت إمُّو  و تلميذُو يوحنّا!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مَركَزُ التَّربِيَّةِ الدّينِيَّة</dc:title>
  <dc:creator>WMAKSOUR</dc:creator>
  <cp:lastModifiedBy>Michel Haddad (Prof)</cp:lastModifiedBy>
  <cp:revision>154</cp:revision>
  <dcterms:created xsi:type="dcterms:W3CDTF">2020-08-25T06:38:39Z</dcterms:created>
  <dcterms:modified xsi:type="dcterms:W3CDTF">2022-02-25T20:28:22Z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DBFAC8D3-9548-4311-B995-398CCA5199D7</vt:lpwstr>
  </property>
  <property fmtid="{D5CDD505-2E9C-101B-9397-08002B2CF9AE}" pid="3" name="ArticulatePath">
    <vt:lpwstr>EB7-rencontre-14 2021-2022</vt:lpwstr>
  </property>
</Properties>
</file>