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57"/>
  </p:notesMasterIdLst>
  <p:sldIdLst>
    <p:sldId id="267" r:id="rId2"/>
    <p:sldId id="268" r:id="rId3"/>
    <p:sldId id="333" r:id="rId4"/>
    <p:sldId id="269" r:id="rId5"/>
    <p:sldId id="312" r:id="rId6"/>
    <p:sldId id="270" r:id="rId7"/>
    <p:sldId id="317" r:id="rId8"/>
    <p:sldId id="291" r:id="rId9"/>
    <p:sldId id="271" r:id="rId10"/>
    <p:sldId id="292" r:id="rId11"/>
    <p:sldId id="272" r:id="rId12"/>
    <p:sldId id="293" r:id="rId13"/>
    <p:sldId id="273" r:id="rId14"/>
    <p:sldId id="274" r:id="rId15"/>
    <p:sldId id="275" r:id="rId16"/>
    <p:sldId id="319" r:id="rId17"/>
    <p:sldId id="277" r:id="rId18"/>
    <p:sldId id="320" r:id="rId19"/>
    <p:sldId id="279" r:id="rId20"/>
    <p:sldId id="321" r:id="rId21"/>
    <p:sldId id="281" r:id="rId22"/>
    <p:sldId id="322" r:id="rId23"/>
    <p:sldId id="283" r:id="rId24"/>
    <p:sldId id="323" r:id="rId25"/>
    <p:sldId id="285" r:id="rId26"/>
    <p:sldId id="324" r:id="rId27"/>
    <p:sldId id="287" r:id="rId28"/>
    <p:sldId id="325" r:id="rId29"/>
    <p:sldId id="289" r:id="rId30"/>
    <p:sldId id="290" r:id="rId31"/>
    <p:sldId id="294" r:id="rId32"/>
    <p:sldId id="295" r:id="rId33"/>
    <p:sldId id="296" r:id="rId34"/>
    <p:sldId id="297" r:id="rId35"/>
    <p:sldId id="313" r:id="rId36"/>
    <p:sldId id="299" r:id="rId37"/>
    <p:sldId id="326" r:id="rId38"/>
    <p:sldId id="310" r:id="rId39"/>
    <p:sldId id="300" r:id="rId40"/>
    <p:sldId id="327" r:id="rId41"/>
    <p:sldId id="302" r:id="rId42"/>
    <p:sldId id="328" r:id="rId43"/>
    <p:sldId id="301" r:id="rId44"/>
    <p:sldId id="329" r:id="rId45"/>
    <p:sldId id="303" r:id="rId46"/>
    <p:sldId id="330" r:id="rId47"/>
    <p:sldId id="304" r:id="rId48"/>
    <p:sldId id="331" r:id="rId49"/>
    <p:sldId id="305" r:id="rId50"/>
    <p:sldId id="332" r:id="rId51"/>
    <p:sldId id="334" r:id="rId52"/>
    <p:sldId id="306" r:id="rId53"/>
    <p:sldId id="311" r:id="rId54"/>
    <p:sldId id="307" r:id="rId55"/>
    <p:sldId id="318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2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E83-80D6-4937-A5E2-7BFC79B0B3C7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EAA1-93F2-449A-92C4-E628FF6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0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5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3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03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0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2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2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9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0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2999-9751-4F4A-9B22-37F72FDB62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9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6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3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4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85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7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9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99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7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7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32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93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61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9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1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7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8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200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4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04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6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94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5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3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97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29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89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75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16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80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14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3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3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1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74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hyperlink" Target="https://youtu.be/T_BPI5Zl6-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2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570" y="1548218"/>
            <a:ext cx="6686549" cy="2302259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dirty="0"/>
              <a:t>مَركَزُ التَّربِيَّةِ الدّينِيَّة</a:t>
            </a:r>
            <a:br>
              <a:rPr lang="ar-LB" dirty="0"/>
            </a:br>
            <a:r>
              <a:rPr lang="ar-LB" dirty="0"/>
              <a:t>رُهبانِيَّةُ القَلبَينِ الأَقدَسَين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3201590" cy="1126283"/>
          </a:xfrm>
        </p:spPr>
        <p:txBody>
          <a:bodyPr>
            <a:normAutofit/>
          </a:bodyPr>
          <a:lstStyle/>
          <a:p>
            <a:pPr rtl="1"/>
            <a:r>
              <a:rPr lang="ar-LB" sz="6000" dirty="0"/>
              <a:t>يُقَدِّمُ</a:t>
            </a:r>
            <a:endParaRPr lang="en-US" sz="6000" dirty="0"/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8" y="350501"/>
            <a:ext cx="447009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122846"/>
      </p:ext>
    </p:extLst>
  </p:cSld>
  <p:clrMapOvr>
    <a:masterClrMapping/>
  </p:clrMapOvr>
  <p:transition spd="slow" advTm="3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02954" y="754743"/>
            <a:ext cx="5636589" cy="3826329"/>
          </a:xfrm>
          <a:prstGeom prst="cloudCallout">
            <a:avLst>
              <a:gd name="adj1" fmla="val 60874"/>
              <a:gd name="adj2" fmla="val 1345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وإِنتو شو بِتقولوا؟ مَع أَي رَأي مِن الرَّأيين؟</a:t>
            </a:r>
            <a:endParaRPr lang="en-US" sz="4000" dirty="0"/>
          </a:p>
        </p:txBody>
      </p:sp>
      <p:pic>
        <p:nvPicPr>
          <p:cNvPr id="2050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74" y="2133600"/>
            <a:ext cx="264238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1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123">
        <p14:vortex dir="r"/>
      </p:transition>
    </mc:Choice>
    <mc:Fallback xmlns="">
      <p:transition spd="slow" advTm="5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0992" y="391886"/>
            <a:ext cx="6105638" cy="3686628"/>
          </a:xfrm>
          <a:prstGeom prst="cloudCallout">
            <a:avLst>
              <a:gd name="adj1" fmla="val 58714"/>
              <a:gd name="adj2" fmla="val 334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بَيَّنِلْنا تاريخ الخَلاص كيف تقرّب الله مِنّا بِواسِطة عِدِّة أَشخاص</a:t>
            </a:r>
            <a:endParaRPr lang="en-US" sz="3600" dirty="0"/>
          </a:p>
        </p:txBody>
      </p:sp>
      <p:pic>
        <p:nvPicPr>
          <p:cNvPr id="3074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7" y="2220686"/>
            <a:ext cx="2593675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429">
        <p:blinds dir="vert"/>
      </p:transition>
    </mc:Choice>
    <mc:Fallback xmlns="">
      <p:transition spd="slow" advClick="0" advTm="742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658610" y="478972"/>
            <a:ext cx="6325734" cy="5051880"/>
          </a:xfrm>
          <a:prstGeom prst="cloudCallout">
            <a:avLst>
              <a:gd name="adj1" fmla="val -59753"/>
              <a:gd name="adj2" fmla="val 7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br>
              <a:rPr lang="ar-LB" sz="3600" dirty="0"/>
            </a:br>
            <a:r>
              <a:rPr lang="ar-LB" sz="3600" dirty="0"/>
              <a:t>رَح نِتذَكَّر سَوا شو تعَلَّمْنا بِالصّفوف الماضْية ونِكتِشْف أَسماء بَعضن مِن خِلالِ الصُّوَر وَالمَعلومات الموجودة  عَنّن</a:t>
            </a:r>
            <a:endParaRPr lang="en-US" sz="3600" dirty="0"/>
          </a:p>
        </p:txBody>
      </p:sp>
      <p:pic>
        <p:nvPicPr>
          <p:cNvPr id="4098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427" y="2012950"/>
            <a:ext cx="2314576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9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515">
        <p14:honeycomb/>
      </p:transition>
    </mc:Choice>
    <mc:Fallback xmlns="">
      <p:transition spd="slow" advClick="0" advTm="7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" b="3257"/>
          <a:stretch/>
        </p:blipFill>
        <p:spPr>
          <a:xfrm>
            <a:off x="0" y="-49120"/>
            <a:ext cx="5521084" cy="690712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 flipH="1">
            <a:off x="4644570" y="2090057"/>
            <a:ext cx="4223657" cy="19884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أَبو</a:t>
            </a:r>
            <a:r>
              <a:rPr lang="ar-LB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LB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المُؤمِنين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1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27"/>
    </mc:Choice>
    <mc:Fallback xmlns="">
      <p:transition spd="slow" advClick="0" advTm="552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06399" y="725715"/>
            <a:ext cx="4136572" cy="2133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ابراهيم</a:t>
            </a:r>
            <a:endParaRPr lang="en-US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934857" y="362857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" b="3257"/>
          <a:stretch/>
        </p:blipFill>
        <p:spPr>
          <a:xfrm flipH="1">
            <a:off x="3903280" y="1538514"/>
            <a:ext cx="5240720" cy="5319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087857"/>
      </p:ext>
    </p:extLst>
  </p:cSld>
  <p:clrMapOvr>
    <a:masterClrMapping/>
  </p:clrMapOvr>
  <p:transition spd="slow" advTm="4697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1175657" y="4571999"/>
            <a:ext cx="7547428" cy="182880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كلّمه الله في العلّيقة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7" y="203200"/>
            <a:ext cx="66675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7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0"/>
    </mc:Choice>
    <mc:Fallback xmlns="">
      <p:transition spd="slow" advTm="88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553029" y="4455886"/>
            <a:ext cx="4136572" cy="213360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مُوسَى</a:t>
            </a:r>
            <a:endParaRPr lang="en-US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096001" y="4107543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3428" y="174173"/>
            <a:ext cx="5229679" cy="3643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764790"/>
      </p:ext>
    </p:extLst>
  </p:cSld>
  <p:clrMapOvr>
    <a:masterClrMapping/>
  </p:clrMapOvr>
  <p:transition spd="slow" advTm="4697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8571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entagon 5"/>
          <p:cNvSpPr/>
          <p:nvPr/>
        </p:nvSpPr>
        <p:spPr>
          <a:xfrm flipH="1">
            <a:off x="4963886" y="1407885"/>
            <a:ext cx="3918856" cy="374468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/>
              <a:t>إختارَهُ اللهُ </a:t>
            </a:r>
          </a:p>
          <a:p>
            <a:pPr algn="ctr" rtl="1"/>
            <a:r>
              <a:rPr lang="ar-LB" sz="4800" b="1" dirty="0"/>
              <a:t>بَعدَ المَلِكِ</a:t>
            </a:r>
          </a:p>
          <a:p>
            <a:pPr algn="ctr" rtl="1"/>
            <a:r>
              <a:rPr lang="ar-LB" sz="4800" b="1" dirty="0"/>
              <a:t> شَاول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1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7"/>
    </mc:Choice>
    <mc:Fallback xmlns="">
      <p:transition spd="slow" advTm="77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08000" y="2249714"/>
            <a:ext cx="2989943" cy="1799772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bg1"/>
                </a:solidFill>
              </a:rPr>
              <a:t>داود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846285" y="217715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2059" y="465738"/>
            <a:ext cx="5021941" cy="6392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985759"/>
      </p:ext>
    </p:extLst>
  </p:cSld>
  <p:clrMapOvr>
    <a:masterClrMapping/>
  </p:clrMapOvr>
  <p:transition spd="slow" advTm="4697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601029" cy="68580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4891314" y="1451428"/>
            <a:ext cx="3918856" cy="374468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/>
              <a:t>تَنَبَّأَ </a:t>
            </a:r>
          </a:p>
          <a:p>
            <a:pPr algn="ctr" rtl="1"/>
            <a:r>
              <a:rPr lang="ar-LB" sz="4800" b="1" dirty="0"/>
              <a:t>بِمَجيءِ</a:t>
            </a:r>
          </a:p>
          <a:p>
            <a:pPr algn="ctr" rtl="1"/>
            <a:r>
              <a:rPr lang="ar-LB" sz="4800" b="1" dirty="0"/>
              <a:t> المَسيح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4"/>
    </mc:Choice>
    <mc:Fallback xmlns="">
      <p:transition spd="slow" advTm="72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8" y="0"/>
            <a:ext cx="7326358" cy="2262781"/>
          </a:xfrm>
        </p:spPr>
        <p:txBody>
          <a:bodyPr/>
          <a:lstStyle/>
          <a:p>
            <a:pPr algn="r" rtl="1"/>
            <a:r>
              <a:rPr lang="ar-LB" dirty="0"/>
              <a:t>كِتاب الثّامِنِ أَساسِيّ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165" y="3993374"/>
            <a:ext cx="6686549" cy="1580862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rgbClr val="0070C0"/>
                </a:solidFill>
              </a:rPr>
              <a:t>حَياةٌ جَديدَةٌ في المَسيحِ</a:t>
            </a:r>
          </a:p>
          <a:p>
            <a:pPr algn="ctr" rtl="1"/>
            <a:r>
              <a:rPr lang="ar-LB" sz="4000" b="1" dirty="0">
                <a:solidFill>
                  <a:srgbClr val="0070C0"/>
                </a:solidFill>
              </a:rPr>
              <a:t>الأَسرار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08000" y="2249714"/>
            <a:ext cx="2989943" cy="1799772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bg1"/>
                </a:solidFill>
              </a:rPr>
              <a:t>أشعيا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614057" y="362858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7" y="1103086"/>
            <a:ext cx="4818743" cy="5754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874487"/>
      </p:ext>
    </p:extLst>
  </p:cSld>
  <p:clrMapOvr>
    <a:masterClrMapping/>
  </p:clrMapOvr>
  <p:transition spd="slow" advTm="4697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013"/>
            <a:ext cx="5036457" cy="6912013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4586514" y="1277258"/>
            <a:ext cx="4296228" cy="42962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/>
              <a:t>نَبِيُّ الدُّموعِ</a:t>
            </a:r>
          </a:p>
          <a:p>
            <a:pPr algn="ctr" rtl="1"/>
            <a:r>
              <a:rPr lang="ar-LB" sz="4800" b="1" dirty="0"/>
              <a:t> شُبِّهَ بِالمَسيح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5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3"/>
    </mc:Choice>
    <mc:Fallback xmlns="">
      <p:transition spd="slow" advTm="768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08000" y="2249714"/>
            <a:ext cx="2989943" cy="1799772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bg1"/>
                </a:solidFill>
              </a:rPr>
              <a:t>إرميا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614057" y="362858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7" y="1339358"/>
            <a:ext cx="5036457" cy="5518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919204"/>
      </p:ext>
    </p:extLst>
  </p:cSld>
  <p:clrMapOvr>
    <a:masterClrMapping/>
  </p:clrMapOvr>
  <p:transition spd="slow" advTm="4697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775201" cy="6865443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 flipH="1">
            <a:off x="4659086" y="1059544"/>
            <a:ext cx="4296228" cy="429622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/>
              <a:t>صَعِدَ إلى</a:t>
            </a:r>
            <a:endParaRPr lang="en-US" sz="4800" b="1" dirty="0"/>
          </a:p>
          <a:p>
            <a:pPr algn="ctr" rtl="1"/>
            <a:r>
              <a:rPr lang="ar-LB" sz="4800" b="1" dirty="0"/>
              <a:t> السَّماءِ</a:t>
            </a:r>
            <a:endParaRPr lang="en-US" sz="4800" b="1" dirty="0"/>
          </a:p>
          <a:p>
            <a:pPr algn="ctr" rtl="1"/>
            <a:r>
              <a:rPr lang="ar-LB" sz="4800" b="1" dirty="0"/>
              <a:t> بِمَركَبَة 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5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08000" y="2249714"/>
            <a:ext cx="3962400" cy="1799772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bg1"/>
                </a:solidFill>
              </a:rPr>
              <a:t>إيليّا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064000" y="377373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28" y="1516743"/>
            <a:ext cx="4542972" cy="5341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21822"/>
      </p:ext>
    </p:extLst>
  </p:cSld>
  <p:clrMapOvr>
    <a:masterClrMapping/>
  </p:clrMapOvr>
  <p:transition spd="slow" advTm="46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8544" cy="68580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4673600" y="1219202"/>
            <a:ext cx="4296228" cy="4296228"/>
          </a:xfrm>
          <a:prstGeom prst="homePlate">
            <a:avLst/>
          </a:prstGeom>
          <a:solidFill>
            <a:srgbClr val="C47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/>
              <a:t>والِدُ</a:t>
            </a:r>
          </a:p>
          <a:p>
            <a:pPr algn="ctr" rtl="1"/>
            <a:r>
              <a:rPr lang="ar-LB" sz="4800" b="1" dirty="0"/>
              <a:t> يوحَنّا </a:t>
            </a:r>
          </a:p>
          <a:p>
            <a:pPr algn="ctr" rtl="1"/>
            <a:r>
              <a:rPr lang="ar-LB" sz="4800" b="1" dirty="0"/>
              <a:t>المَعمَدان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3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4"/>
    </mc:Choice>
    <mc:Fallback xmlns="">
      <p:transition spd="slow" advTm="961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08000" y="2249714"/>
            <a:ext cx="3962400" cy="1799772"/>
          </a:xfrm>
          <a:prstGeom prst="wave">
            <a:avLst/>
          </a:prstGeom>
          <a:solidFill>
            <a:srgbClr val="C47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bg1"/>
                </a:solidFill>
              </a:rPr>
              <a:t>زكريّا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064000" y="377373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9371" y="1625600"/>
            <a:ext cx="4005943" cy="503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680161"/>
      </p:ext>
    </p:extLst>
  </p:cSld>
  <p:clrMapOvr>
    <a:masterClrMapping/>
  </p:clrMapOvr>
  <p:transition spd="slow" advTm="4697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6619" cy="68580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 flipH="1">
            <a:off x="4702629" y="1030517"/>
            <a:ext cx="4296228" cy="429622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صَوتٌ </a:t>
            </a:r>
          </a:p>
          <a:p>
            <a:pPr algn="ctr" rtl="1"/>
            <a:r>
              <a:rPr lang="ar-LB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صارِخٌ</a:t>
            </a:r>
          </a:p>
          <a:p>
            <a:pPr algn="ctr" rtl="1"/>
            <a:r>
              <a:rPr lang="ar-LB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في </a:t>
            </a:r>
            <a:endParaRPr lang="fr-FR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rtl="1"/>
            <a:r>
              <a:rPr lang="ar-LB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البَرِّيَّة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1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4"/>
    </mc:Choice>
    <mc:Fallback xmlns="">
      <p:transition spd="slow" advTm="11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22513" y="1959428"/>
            <a:ext cx="4775201" cy="3135086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>
                <a:solidFill>
                  <a:schemeClr val="tx1"/>
                </a:solidFill>
              </a:rPr>
              <a:t>يوحَنَّا المَعمَدان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064000" y="377373"/>
            <a:ext cx="1248229" cy="1654629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1" y="1698172"/>
            <a:ext cx="3889829" cy="4942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25015"/>
      </p:ext>
    </p:extLst>
  </p:cSld>
  <p:clrMapOvr>
    <a:masterClrMapping/>
  </p:clrMapOvr>
  <p:transition spd="slow" advTm="46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1591015"/>
            <a:ext cx="3128963" cy="1573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8000" b="1" dirty="0">
                <a:solidFill>
                  <a:schemeClr val="bg1"/>
                </a:solidFill>
              </a:rPr>
              <a:t>الله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5037" y="1641815"/>
            <a:ext cx="3128963" cy="1522299"/>
          </a:xfrm>
          <a:solidFill>
            <a:srgbClr val="C00000"/>
          </a:solidFill>
          <a:ln>
            <a:noFill/>
          </a:ln>
        </p:spPr>
        <p:txBody>
          <a:bodyPr anchor="ctr" anchorCtr="0">
            <a:noAutofit/>
          </a:bodyPr>
          <a:lstStyle/>
          <a:p>
            <a:pPr algn="ctr" rtl="1"/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rtl="1"/>
            <a:r>
              <a:rPr lang="ar-LB" sz="8000" b="1" dirty="0">
                <a:solidFill>
                  <a:schemeClr val="bg1"/>
                </a:solidFill>
              </a:rPr>
              <a:t>ابنُ</a:t>
            </a:r>
          </a:p>
          <a:p>
            <a:pPr algn="ctr" rtl="1"/>
            <a:r>
              <a:rPr lang="ar-LB" sz="8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52" y="348018"/>
            <a:ext cx="4315154" cy="6509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5"/>
    </mc:Choice>
    <mc:Fallback xmlns="">
      <p:transition spd="slow" advTm="9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4" cstate="print"/>
          <a:srcRect l="1393" t="19092" r="19041"/>
          <a:stretch>
            <a:fillRect/>
          </a:stretch>
        </p:blipFill>
        <p:spPr>
          <a:xfrm>
            <a:off x="2243981" y="311302"/>
            <a:ext cx="4681254" cy="6546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011" y="3370942"/>
            <a:ext cx="6686549" cy="3361569"/>
          </a:xfrm>
          <a:solidFill>
            <a:srgbClr val="C00000"/>
          </a:solidFill>
        </p:spPr>
        <p:txBody>
          <a:bodyPr anchor="ctr" anchorCtr="0">
            <a:noAutofit/>
          </a:bodyPr>
          <a:lstStyle/>
          <a:p>
            <a:pPr algn="ctr" rtl="1"/>
            <a:r>
              <a:rPr lang="ar-LB" sz="8800" b="1" dirty="0">
                <a:solidFill>
                  <a:schemeClr val="bg1"/>
                </a:solidFill>
              </a:rPr>
              <a:t>يَسوعُ المَسيح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8" y="-174173"/>
            <a:ext cx="3313276" cy="3853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9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3"/>
    </mc:Choice>
    <mc:Fallback xmlns="">
      <p:transition spd="slow" advTm="3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6825854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مِن بِدايَةِ البَشَرِيَّة، اللَّه</a:t>
            </a:r>
            <a:r>
              <a:rPr lang="ar-LB" sz="3200" dirty="0">
                <a:solidFill>
                  <a:schemeClr val="tx1"/>
                </a:solidFill>
              </a:rPr>
              <a:t>ُ حَبّ</a:t>
            </a:r>
            <a:r>
              <a:rPr lang="ar-SA" sz="3200" dirty="0">
                <a:solidFill>
                  <a:schemeClr val="tx1"/>
                </a:solidFill>
              </a:rPr>
              <a:t> البَشَر و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راد </a:t>
            </a:r>
            <a:r>
              <a:rPr lang="ar-LB" sz="3200" dirty="0">
                <a:solidFill>
                  <a:schemeClr val="tx1"/>
                </a:solidFill>
              </a:rPr>
              <a:t>إِ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ّو</a:t>
            </a:r>
            <a:r>
              <a:rPr lang="ar-SA" sz="3200" dirty="0">
                <a:solidFill>
                  <a:schemeClr val="tx1"/>
                </a:solidFill>
              </a:rPr>
              <a:t> ي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كون قَريب مِ</a:t>
            </a:r>
            <a:r>
              <a:rPr lang="ar-LB" sz="3200" dirty="0">
                <a:solidFill>
                  <a:schemeClr val="tx1"/>
                </a:solidFill>
              </a:rPr>
              <a:t>نُّن</a:t>
            </a:r>
            <a:r>
              <a:rPr lang="ar-SA" sz="3200" dirty="0">
                <a:solidFill>
                  <a:schemeClr val="tx1"/>
                </a:solidFill>
              </a:rPr>
              <a:t>. </a:t>
            </a:r>
            <a:r>
              <a:rPr lang="ar-LB" sz="3200" dirty="0">
                <a:solidFill>
                  <a:schemeClr val="tx1"/>
                </a:solidFill>
              </a:rPr>
              <a:t>وَعَلى مَدَى</a:t>
            </a:r>
            <a:r>
              <a:rPr lang="ar-SA" sz="3200" dirty="0">
                <a:solidFill>
                  <a:schemeClr val="tx1"/>
                </a:solidFill>
              </a:rPr>
              <a:t> تاريخ شَع</a:t>
            </a:r>
            <a:r>
              <a:rPr lang="ar-LB" sz="3200" dirty="0">
                <a:solidFill>
                  <a:schemeClr val="tx1"/>
                </a:solidFill>
              </a:rPr>
              <a:t>بو</a:t>
            </a:r>
            <a:r>
              <a:rPr lang="ar-SA" sz="3200" dirty="0">
                <a:solidFill>
                  <a:schemeClr val="tx1"/>
                </a:solidFill>
              </a:rPr>
              <a:t>، نَسَج عَلاقات </a:t>
            </a:r>
            <a:r>
              <a:rPr lang="ar-LB" sz="3200" dirty="0">
                <a:solidFill>
                  <a:schemeClr val="tx1"/>
                </a:solidFill>
              </a:rPr>
              <a:t>مَعنا</a:t>
            </a:r>
            <a:r>
              <a:rPr lang="ar-SA" sz="3200" dirty="0">
                <a:solidFill>
                  <a:schemeClr val="tx1"/>
                </a:solidFill>
              </a:rPr>
              <a:t> مِن خِلال أَشخاص - ذَكَرْنا بَعض</a:t>
            </a:r>
            <a:r>
              <a:rPr lang="ar-LB" sz="3200" dirty="0">
                <a:solidFill>
                  <a:schemeClr val="tx1"/>
                </a:solidFill>
              </a:rPr>
              <a:t>ُن</a:t>
            </a:r>
            <a:r>
              <a:rPr lang="ar-SA" sz="3200" dirty="0">
                <a:solidFill>
                  <a:schemeClr val="tx1"/>
                </a:solidFill>
              </a:rPr>
              <a:t> – </a:t>
            </a:r>
            <a:r>
              <a:rPr lang="ar-LB" sz="3200" dirty="0">
                <a:solidFill>
                  <a:schemeClr val="tx1"/>
                </a:solidFill>
              </a:rPr>
              <a:t>سمَحلُن 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كتَشِفو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 م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ن هُو</a:t>
            </a:r>
            <a:r>
              <a:rPr lang="ar-LB" sz="3200" dirty="0">
                <a:solidFill>
                  <a:schemeClr val="tx1"/>
                </a:solidFill>
              </a:rPr>
              <a:t>ّي</a:t>
            </a:r>
            <a:r>
              <a:rPr lang="ar-SA" sz="3200" dirty="0">
                <a:solidFill>
                  <a:schemeClr val="tx1"/>
                </a:solidFill>
              </a:rPr>
              <a:t> ل</a:t>
            </a:r>
            <a:r>
              <a:rPr lang="ar-LB" sz="3200" dirty="0">
                <a:solidFill>
                  <a:schemeClr val="tx1"/>
                </a:solidFill>
              </a:rPr>
              <a:t>َي</a:t>
            </a:r>
            <a:r>
              <a:rPr lang="ar-SA" sz="3200" dirty="0">
                <a:solidFill>
                  <a:schemeClr val="tx1"/>
                </a:solidFill>
              </a:rPr>
              <a:t>قَر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بوا الشَّعب م</a:t>
            </a:r>
            <a:r>
              <a:rPr lang="ar-LB" sz="3200" dirty="0">
                <a:solidFill>
                  <a:schemeClr val="tx1"/>
                </a:solidFill>
              </a:rPr>
              <a:t>ِنّو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وَمَع مَجيء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 المُخَلِّصِ </a:t>
            </a:r>
            <a:r>
              <a:rPr lang="ar-LB" sz="3200" dirty="0">
                <a:solidFill>
                  <a:schemeClr val="tx1"/>
                </a:solidFill>
              </a:rPr>
              <a:t>إِ</a:t>
            </a:r>
            <a:r>
              <a:rPr lang="ar-SA" sz="3200" dirty="0">
                <a:solidFill>
                  <a:schemeClr val="tx1"/>
                </a:solidFill>
              </a:rPr>
              <a:t>بن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يَسوع المَسيح حَلّ هُو</a:t>
            </a:r>
            <a:r>
              <a:rPr lang="ar-LB" sz="3200" dirty="0">
                <a:solidFill>
                  <a:schemeClr val="tx1"/>
                </a:solidFill>
              </a:rPr>
              <a:t>ّي</a:t>
            </a:r>
            <a:r>
              <a:rPr lang="ar-SA" sz="3200" dirty="0">
                <a:solidFill>
                  <a:schemeClr val="tx1"/>
                </a:solidFill>
              </a:rPr>
              <a:t> بَين</a:t>
            </a:r>
            <a:r>
              <a:rPr lang="ar-LB" sz="3200" dirty="0">
                <a:solidFill>
                  <a:schemeClr val="tx1"/>
                </a:solidFill>
              </a:rPr>
              <a:t>اتنا</a:t>
            </a:r>
            <a:r>
              <a:rPr lang="ar-SA" sz="3200" dirty="0">
                <a:solidFill>
                  <a:schemeClr val="tx1"/>
                </a:solidFill>
              </a:rPr>
              <a:t> وَصار </a:t>
            </a:r>
            <a:r>
              <a:rPr lang="ar-LB" sz="3200" dirty="0">
                <a:solidFill>
                  <a:schemeClr val="tx1"/>
                </a:solidFill>
              </a:rPr>
              <a:t>حَدْنا ل</a:t>
            </a:r>
            <a:r>
              <a:rPr lang="ar-SA" sz="3200" dirty="0">
                <a:solidFill>
                  <a:schemeClr val="tx1"/>
                </a:solidFill>
              </a:rPr>
              <a:t> أَبعَد </a:t>
            </a:r>
            <a:r>
              <a:rPr lang="ar-LB" sz="3200" dirty="0">
                <a:solidFill>
                  <a:schemeClr val="tx1"/>
                </a:solidFill>
              </a:rPr>
              <a:t>ال</a:t>
            </a:r>
            <a:r>
              <a:rPr lang="ar-SA" sz="3200" dirty="0">
                <a:solidFill>
                  <a:schemeClr val="tx1"/>
                </a:solidFill>
              </a:rPr>
              <a:t>د</a:t>
            </a:r>
            <a:r>
              <a:rPr lang="ar-LB" sz="3200" dirty="0">
                <a:solidFill>
                  <a:schemeClr val="tx1"/>
                </a:solidFill>
              </a:rPr>
              <a:t>َّرَ</a:t>
            </a:r>
            <a:r>
              <a:rPr lang="ar-SA" sz="3200" dirty="0">
                <a:solidFill>
                  <a:schemeClr val="tx1"/>
                </a:solidFill>
              </a:rPr>
              <a:t>ج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ات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1" y="1770434"/>
            <a:ext cx="2500205" cy="447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0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7852">
        <p14:switch dir="r"/>
      </p:transition>
    </mc:Choice>
    <mc:Fallback xmlns="">
      <p:transition spd="slow" advTm="178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" y="0"/>
            <a:ext cx="6793706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 وَبِواسِطَةِ </a:t>
            </a:r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بن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يَسوع المَسيح وروح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القُدّوس</a:t>
            </a:r>
            <a:r>
              <a:rPr lang="ar-LB" sz="3200" dirty="0">
                <a:solidFill>
                  <a:schemeClr val="tx1"/>
                </a:solidFill>
              </a:rPr>
              <a:t>: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شَفَى، غَفرَ، طعَم</a:t>
            </a:r>
            <a:r>
              <a:rPr lang="ar-LB" sz="3200" b="1" dirty="0">
                <a:solidFill>
                  <a:srgbClr val="C00000"/>
                </a:solidFill>
              </a:rPr>
              <a:t>ا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 وعَطانا الرَّجا</a:t>
            </a:r>
            <a:r>
              <a:rPr lang="ar-SA" sz="3200" b="1" dirty="0">
                <a:solidFill>
                  <a:srgbClr val="C00000"/>
                </a:solidFill>
              </a:rPr>
              <a:t>... </a:t>
            </a:r>
            <a:endParaRPr lang="ar-LB" sz="3200" b="1" dirty="0">
              <a:solidFill>
                <a:srgbClr val="C00000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وَاليَومَ، </a:t>
            </a:r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ستَم</a:t>
            </a:r>
            <a:r>
              <a:rPr lang="ar-LB" sz="3200" dirty="0">
                <a:solidFill>
                  <a:schemeClr val="tx1"/>
                </a:solidFill>
              </a:rPr>
              <a:t>ِرّ</a:t>
            </a:r>
            <a:r>
              <a:rPr lang="ar-SA" sz="3200" dirty="0">
                <a:solidFill>
                  <a:schemeClr val="tx1"/>
                </a:solidFill>
              </a:rPr>
              <a:t> يَسوع المَسيح بِواسِطَة روح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القُدّوسِ بِمَنحنا عَلامات رَجا وَمَحَبّ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ة </a:t>
            </a:r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تخَلِّصنا، </a:t>
            </a:r>
            <a:r>
              <a:rPr lang="ar-LB" sz="3200" dirty="0">
                <a:solidFill>
                  <a:schemeClr val="tx1"/>
                </a:solidFill>
              </a:rPr>
              <a:t>وبِتخَلّينا 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نم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 كَمَسيحِيّين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22" y="1877023"/>
            <a:ext cx="2709863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392780"/>
      </p:ext>
    </p:extLst>
  </p:cSld>
  <p:clrMapOvr>
    <a:masterClrMapping/>
  </p:clrMapOvr>
  <p:transition spd="slow" advTm="21946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6418660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هَ</a:t>
            </a:r>
            <a:r>
              <a:rPr lang="ar-LB" sz="4000" dirty="0">
                <a:solidFill>
                  <a:schemeClr val="tx1"/>
                </a:solidFill>
              </a:rPr>
              <a:t>يدي</a:t>
            </a:r>
            <a:r>
              <a:rPr lang="ar-SA" sz="4000" dirty="0">
                <a:solidFill>
                  <a:schemeClr val="tx1"/>
                </a:solidFill>
              </a:rPr>
              <a:t> العَلامات ه</a:t>
            </a:r>
            <a:r>
              <a:rPr lang="ar-LB" sz="4000" dirty="0">
                <a:solidFill>
                  <a:schemeClr val="tx1"/>
                </a:solidFill>
              </a:rPr>
              <a:t>ِيّ</a:t>
            </a:r>
            <a:r>
              <a:rPr lang="ar-SA" sz="4000" dirty="0">
                <a:solidFill>
                  <a:schemeClr val="tx1"/>
                </a:solidFill>
              </a:rPr>
              <a:t>ي الأَسرار المُقَدَّسَة </a:t>
            </a:r>
            <a:r>
              <a:rPr lang="ar-LB" sz="4000" dirty="0">
                <a:solidFill>
                  <a:schemeClr val="tx1"/>
                </a:solidFill>
              </a:rPr>
              <a:t>يَلّي بِ</a:t>
            </a:r>
            <a:r>
              <a:rPr lang="ar-SA" sz="4000" dirty="0">
                <a:solidFill>
                  <a:schemeClr val="tx1"/>
                </a:solidFill>
              </a:rPr>
              <a:t>تقَدّ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م</a:t>
            </a:r>
            <a:r>
              <a:rPr lang="ar-LB" sz="4000" dirty="0">
                <a:solidFill>
                  <a:schemeClr val="tx1"/>
                </a:solidFill>
              </a:rPr>
              <a:t>ِلْنا ياها</a:t>
            </a:r>
            <a:r>
              <a:rPr lang="ar-SA" sz="4000" dirty="0">
                <a:solidFill>
                  <a:schemeClr val="tx1"/>
                </a:solidFill>
              </a:rPr>
              <a:t> الكَنيسَة...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شو م</a:t>
            </a:r>
            <a:r>
              <a:rPr lang="ar-SA" sz="4000" b="1" dirty="0">
                <a:solidFill>
                  <a:srgbClr val="C00000"/>
                </a:solidFill>
              </a:rPr>
              <a:t>نَعر</a:t>
            </a:r>
            <a:r>
              <a:rPr lang="ar-LB" sz="4000" b="1" dirty="0">
                <a:solidFill>
                  <a:srgbClr val="C00000"/>
                </a:solidFill>
              </a:rPr>
              <a:t>ِ</a:t>
            </a:r>
            <a:r>
              <a:rPr lang="ar-SA" sz="4000" b="1" dirty="0">
                <a:solidFill>
                  <a:srgbClr val="C00000"/>
                </a:solidFill>
              </a:rPr>
              <a:t>ف عَنِ </a:t>
            </a:r>
            <a:r>
              <a:rPr lang="ar-LB" sz="4000" b="1" dirty="0">
                <a:solidFill>
                  <a:srgbClr val="C00000"/>
                </a:solidFill>
              </a:rPr>
              <a:t>هَا</a:t>
            </a:r>
            <a:r>
              <a:rPr lang="ar-SA" sz="4000" b="1" dirty="0">
                <a:solidFill>
                  <a:srgbClr val="C00000"/>
                </a:solidFill>
              </a:rPr>
              <a:t>لأ</a:t>
            </a:r>
            <a:r>
              <a:rPr lang="ar-LB" sz="4000" b="1" dirty="0">
                <a:solidFill>
                  <a:srgbClr val="C00000"/>
                </a:solidFill>
              </a:rPr>
              <a:t>َ</a:t>
            </a:r>
            <a:r>
              <a:rPr lang="ar-SA" sz="4000" b="1" dirty="0">
                <a:solidFill>
                  <a:srgbClr val="C00000"/>
                </a:solidFill>
              </a:rPr>
              <a:t>سرار؟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24" y="1609590"/>
            <a:ext cx="2709863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1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78">
        <p14:prism isInverted="1"/>
      </p:transition>
    </mc:Choice>
    <mc:Fallback xmlns="">
      <p:transition spd="slow" advTm="11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9646" y="1"/>
            <a:ext cx="5347097" cy="5719864"/>
          </a:xfrm>
          <a:prstGeom prst="cloudCallout">
            <a:avLst>
              <a:gd name="adj1" fmla="val 80606"/>
              <a:gd name="adj2" fmla="val 3264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b="1" dirty="0"/>
              <a:t>خَلّونا نِحضَر سَوا هَالفيلم تَ نْصير نَعرِف أَكتَر عن الاسرار</a:t>
            </a:r>
            <a:r>
              <a:rPr lang="en-US" sz="4500" b="1" dirty="0"/>
              <a:t> </a:t>
            </a:r>
            <a:endParaRPr lang="en-US" sz="4500" dirty="0"/>
          </a:p>
        </p:txBody>
      </p:sp>
      <p:pic>
        <p:nvPicPr>
          <p:cNvPr id="8194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50" y="1663700"/>
            <a:ext cx="2709863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2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5">
        <p14:doors dir="vert"/>
      </p:transition>
    </mc:Choice>
    <mc:Fallback xmlns="">
      <p:transition spd="slow" advClick="0" advTm="5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6166" y="1363411"/>
            <a:ext cx="6683765" cy="317955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LB" b="1" dirty="0"/>
              <a:t>الأسرار،  ما هي؟ </a:t>
            </a:r>
            <a:br>
              <a:rPr lang="ar-LB" b="1" dirty="0"/>
            </a:br>
            <a:br>
              <a:rPr lang="fr-FR" b="1" dirty="0"/>
            </a:br>
            <a:br>
              <a:rPr lang="fr-FR" b="1" dirty="0"/>
            </a:br>
            <a:r>
              <a:rPr lang="ar-LB" b="1" dirty="0">
                <a:hlinkClick r:id="rId4"/>
              </a:rPr>
              <a:t>فيلم  (دقيقتان و 15")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6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5746" y="322730"/>
            <a:ext cx="5869220" cy="3817284"/>
          </a:xfrm>
          <a:prstGeom prst="cloudCallout">
            <a:avLst>
              <a:gd name="adj1" fmla="val 62520"/>
              <a:gd name="adj2" fmla="val 2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وهَلَّق تَأَمَّلوا منيح كِلّ رَسم وقولولي شو السرّ يلّي بيعبر عنو؟</a:t>
            </a:r>
            <a:endParaRPr lang="en-US" sz="3200" dirty="0"/>
          </a:p>
        </p:txBody>
      </p:sp>
      <p:pic>
        <p:nvPicPr>
          <p:cNvPr id="9218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2012950"/>
            <a:ext cx="2709863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9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61"/>
    </mc:Choice>
    <mc:Fallback xmlns="">
      <p:transition spd="slow" advClick="0" advTm="3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632" y="4955743"/>
            <a:ext cx="6683765" cy="128089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شو السر؟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maksour\Desktop\صور الاسرارمصحح\Picture2.jpg b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r="8036"/>
          <a:stretch/>
        </p:blipFill>
        <p:spPr bwMode="auto">
          <a:xfrm>
            <a:off x="1391390" y="739588"/>
            <a:ext cx="6461693" cy="409637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7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74">
        <p14:prism/>
      </p:transition>
    </mc:Choice>
    <mc:Fallback xmlns="">
      <p:transition spd="slow" advTm="3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632" y="4955743"/>
            <a:ext cx="6683765" cy="128089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سِرّ المَعمودِيِّة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maksour\Desktop\صور الاسرارمصحح\Picture2.jpg b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r="8036"/>
          <a:stretch/>
        </p:blipFill>
        <p:spPr bwMode="auto">
          <a:xfrm>
            <a:off x="1391390" y="739588"/>
            <a:ext cx="6461693" cy="409637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0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74">
        <p14:prism/>
      </p:transition>
    </mc:Choice>
    <mc:Fallback xmlns="">
      <p:transition spd="slow" advTm="3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094" y="5072846"/>
            <a:ext cx="6293223" cy="12808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شو السر؟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wmaksour\Desktop\صور الاسرارمصحح\Picture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r="11218"/>
          <a:stretch/>
        </p:blipFill>
        <p:spPr bwMode="auto">
          <a:xfrm>
            <a:off x="1660220" y="605118"/>
            <a:ext cx="6125628" cy="4312854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0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28">
        <p14:reveal/>
      </p:transition>
    </mc:Choice>
    <mc:Fallback xmlns="">
      <p:transition spd="slow" advTm="5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895" y="443753"/>
            <a:ext cx="3890681" cy="10054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r" rtl="1"/>
            <a:r>
              <a:rPr lang="ar-LB" dirty="0"/>
              <a:t>اللِّقاءُ الثّاني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632" y="3686176"/>
            <a:ext cx="7603432" cy="2217487"/>
          </a:xfrm>
        </p:spPr>
        <p:txBody>
          <a:bodyPr>
            <a:normAutofit fontScale="92500"/>
          </a:bodyPr>
          <a:lstStyle/>
          <a:p>
            <a:pPr algn="ctr" rtl="1"/>
            <a:r>
              <a:rPr lang="ar-LB" sz="5800" b="1" dirty="0">
                <a:solidFill>
                  <a:srgbClr val="0070C0"/>
                </a:solidFill>
              </a:rPr>
              <a:t>شو السِّرّ؟</a:t>
            </a:r>
          </a:p>
          <a:p>
            <a:pPr algn="r" rtl="1"/>
            <a:r>
              <a:rPr lang="ar-LB" sz="5800" b="1" dirty="0"/>
              <a:t>اللهُ يِقتِرِبُ مِنّا بِالأَسرار</a:t>
            </a:r>
            <a:endParaRPr lang="en-US" sz="5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310492"/>
      </p:ext>
    </p:extLst>
  </p:cSld>
  <p:clrMapOvr>
    <a:masterClrMapping/>
  </p:clrMapOvr>
  <p:transition spd="slow" advTm="6245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094" y="5072846"/>
            <a:ext cx="6293223" cy="12808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سِرّ التَّثبيت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wmaksour\Desktop\صور الاسرارمصحح\Picture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r="11218"/>
          <a:stretch/>
        </p:blipFill>
        <p:spPr bwMode="auto">
          <a:xfrm>
            <a:off x="1660220" y="605118"/>
            <a:ext cx="6125628" cy="4312854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8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28">
        <p14:reveal/>
      </p:transition>
    </mc:Choice>
    <mc:Fallback xmlns="">
      <p:transition spd="slow" advTm="5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17" y="5214039"/>
            <a:ext cx="6683765" cy="12808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شو السرّ؟</a:t>
            </a:r>
            <a:endParaRPr lang="en-US" sz="5000" b="1" dirty="0"/>
          </a:p>
        </p:txBody>
      </p:sp>
      <p:pic>
        <p:nvPicPr>
          <p:cNvPr id="4098" name="Picture 2" descr="C:\Users\wmaksour\Desktop\صور الاسرارمصحح\Pictur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21" y="389966"/>
            <a:ext cx="6370295" cy="4692169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5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">
        <p14:ferris dir="l"/>
      </p:transition>
    </mc:Choice>
    <mc:Fallback xmlns="">
      <p:transition spd="slow" advTm="3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17" y="5214039"/>
            <a:ext cx="6683765" cy="12808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سِرّ الإِفخارستِيّا</a:t>
            </a:r>
            <a:endParaRPr lang="en-US" sz="5000" b="1" dirty="0"/>
          </a:p>
        </p:txBody>
      </p:sp>
      <p:pic>
        <p:nvPicPr>
          <p:cNvPr id="4098" name="Picture 2" descr="C:\Users\wmaksour\Desktop\صور الاسرارمصحح\Pictur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21" y="389966"/>
            <a:ext cx="6370295" cy="4692169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7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">
        <p14:ferris dir="l"/>
      </p:transition>
    </mc:Choice>
    <mc:Fallback xmlns="">
      <p:transition spd="slow" advTm="3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08" y="4880945"/>
            <a:ext cx="7053910" cy="12808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شو السرّ؟</a:t>
            </a:r>
            <a:endParaRPr lang="en-US" sz="5000" b="1" dirty="0"/>
          </a:p>
        </p:txBody>
      </p:sp>
      <p:pic>
        <p:nvPicPr>
          <p:cNvPr id="5122" name="Picture 2" descr="C:\Users\wmaksour\Desktop\صور الاسرارمصحح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7" y="349623"/>
            <a:ext cx="6783479" cy="4370295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6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63">
        <p:dissolve/>
      </p:transition>
    </mc:Choice>
    <mc:Fallback xmlns="">
      <p:transition spd="slow" advTm="386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08" y="4880945"/>
            <a:ext cx="7053910" cy="12808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سِرّ التَّوبة</a:t>
            </a:r>
            <a:endParaRPr lang="en-US" sz="5000" b="1" dirty="0"/>
          </a:p>
        </p:txBody>
      </p:sp>
      <p:pic>
        <p:nvPicPr>
          <p:cNvPr id="5122" name="Picture 2" descr="C:\Users\wmaksour\Desktop\صور الاسرارمصحح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7" y="349623"/>
            <a:ext cx="6783479" cy="4370295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2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63">
        <p:dissolve/>
      </p:transition>
    </mc:Choice>
    <mc:Fallback xmlns="">
      <p:transition spd="slow" advTm="386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965" y="5142322"/>
            <a:ext cx="6266329" cy="100298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شو السرّ؟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wmaksour\Desktop\صور الاسرارمصحح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01" y="518087"/>
            <a:ext cx="5992523" cy="450850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646745"/>
      </p:ext>
    </p:extLst>
  </p:cSld>
  <p:clrMapOvr>
    <a:masterClrMapping/>
  </p:clrMapOvr>
  <p:transition spd="slow" advTm="442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306" y="5142322"/>
            <a:ext cx="6225988" cy="100298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سِرّ الزَّواج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wmaksour\Desktop\صور الاسرارمصحح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01" y="518087"/>
            <a:ext cx="5992523" cy="450850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331915"/>
      </p:ext>
    </p:extLst>
  </p:cSld>
  <p:clrMapOvr>
    <a:masterClrMapping/>
  </p:clrMapOvr>
  <p:transition spd="slow" advTm="442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012" y="5446562"/>
            <a:ext cx="6293223" cy="119628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شو السرّ؟</a:t>
            </a:r>
            <a:endParaRPr lang="en-US" sz="5000" b="1" dirty="0"/>
          </a:p>
        </p:txBody>
      </p:sp>
      <p:pic>
        <p:nvPicPr>
          <p:cNvPr id="7170" name="Picture 2" descr="C:\Users\wmaksour\Desktop\صور الاسرارمصحح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08" y="457199"/>
            <a:ext cx="6001216" cy="4890621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3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35">
        <p14:flash/>
      </p:transition>
    </mc:Choice>
    <mc:Fallback xmlns="">
      <p:transition spd="slow" advTm="2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012" y="5446562"/>
            <a:ext cx="6293223" cy="119628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سِرّ مَسحِة المَرضَى</a:t>
            </a:r>
            <a:endParaRPr lang="en-US" sz="5000" b="1" dirty="0"/>
          </a:p>
        </p:txBody>
      </p:sp>
      <p:pic>
        <p:nvPicPr>
          <p:cNvPr id="7170" name="Picture 2" descr="C:\Users\wmaksour\Desktop\صور الاسرارمصحح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08" y="457199"/>
            <a:ext cx="6001216" cy="4890621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6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35">
        <p14:flash/>
      </p:transition>
    </mc:Choice>
    <mc:Fallback xmlns="">
      <p:transition spd="slow" advTm="2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4" y="4909521"/>
            <a:ext cx="7234518" cy="128089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شو السرّ؟</a:t>
            </a:r>
            <a:endParaRPr lang="en-US" sz="5000" b="1" dirty="0"/>
          </a:p>
        </p:txBody>
      </p:sp>
      <p:pic>
        <p:nvPicPr>
          <p:cNvPr id="8194" name="Picture 2" descr="C:\Users\wmaksour\Desktop\صور الاسرارمصحح\Picture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1" y="507076"/>
            <a:ext cx="3966882" cy="4387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Users\wmaksour\Desktop\صور الاسرارمصحح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21" y="469704"/>
            <a:ext cx="3263159" cy="4392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6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65">
        <p14:glitter pattern="hexagon"/>
      </p:transition>
    </mc:Choice>
    <mc:Fallback xmlns="">
      <p:transition spd="slow" advTm="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2026" r="2601" b="4446"/>
          <a:stretch/>
        </p:blipFill>
        <p:spPr>
          <a:xfrm>
            <a:off x="2521885" y="128587"/>
            <a:ext cx="4100229" cy="66008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901510"/>
      </p:ext>
    </p:extLst>
  </p:cSld>
  <p:clrMapOvr>
    <a:masterClrMapping/>
  </p:clrMapOvr>
  <p:transition spd="slow" advTm="198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4" y="4909521"/>
            <a:ext cx="7234518" cy="128089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سِرّ الكَهنوت</a:t>
            </a:r>
            <a:endParaRPr lang="en-US" sz="5000" b="1" dirty="0"/>
          </a:p>
        </p:txBody>
      </p:sp>
      <p:pic>
        <p:nvPicPr>
          <p:cNvPr id="8194" name="Picture 2" descr="C:\Users\wmaksour\Desktop\صور الاسرارمصحح\Pictur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1" y="507076"/>
            <a:ext cx="3966882" cy="4387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Users\wmaksour\Desktop\صور الاسرارمصحح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21" y="469704"/>
            <a:ext cx="3263159" cy="4392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6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65">
        <p14:glitter pattern="hexagon"/>
      </p:transition>
    </mc:Choice>
    <mc:Fallback xmlns="">
      <p:transition spd="slow" advTm="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4127" y="2464711"/>
            <a:ext cx="3041932" cy="64633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cs typeface="+mj-cs"/>
              </a:rPr>
              <a:t>ألأسرار</a:t>
            </a:r>
            <a:endParaRPr lang="en-US" sz="3600" b="1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53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28" y="654478"/>
            <a:ext cx="3457121" cy="94297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قِراءات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5" y="2265807"/>
            <a:ext cx="8996255" cy="29824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8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42">
        <p14:gallery dir="l"/>
      </p:transition>
    </mc:Choice>
    <mc:Fallback xmlns="">
      <p:transition spd="slow" advTm="5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405" y="171450"/>
            <a:ext cx="1950244" cy="942975"/>
          </a:xfrm>
        </p:spPr>
        <p:txBody>
          <a:bodyPr>
            <a:noAutofit/>
          </a:bodyPr>
          <a:lstStyle/>
          <a:p>
            <a:r>
              <a:rPr lang="ar-LB" sz="5000" b="1" dirty="0"/>
              <a:t>قراءات</a:t>
            </a:r>
            <a:endParaRPr lang="en-US" sz="5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" y="0"/>
            <a:ext cx="9118997" cy="695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05497"/>
      </p:ext>
    </p:extLst>
  </p:cSld>
  <p:clrMapOvr>
    <a:masterClrMapping/>
  </p:clrMapOvr>
  <p:transition spd="slow" advTm="3742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627" y="566960"/>
            <a:ext cx="3600373" cy="90465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ar-LB" sz="5500" dirty="0"/>
              <a:t>وَقفِة صَلاة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1725968"/>
            <a:ext cx="8397942" cy="5132031"/>
          </a:xfrm>
        </p:spPr>
        <p:txBody>
          <a:bodyPr>
            <a:noAutofit/>
          </a:bodyPr>
          <a:lstStyle/>
          <a:p>
            <a:pPr algn="r" rtl="1"/>
            <a:r>
              <a:rPr lang="ar-LB" sz="3200" dirty="0"/>
              <a:t>يا رَيت كِلّ واحَد فينا يِفتَح الكتاب المقَدَّس بِبَيتو ويضَوّي حَدّو شَمعَة ويِرسُم إِشارِة الصَّليب.</a:t>
            </a:r>
          </a:p>
          <a:p>
            <a:pPr algn="r" rtl="1"/>
            <a:endParaRPr lang="ar-LB" sz="3200" dirty="0"/>
          </a:p>
          <a:p>
            <a:pPr algn="r" rtl="1"/>
            <a:r>
              <a:rPr lang="ar-LB" sz="3200" dirty="0"/>
              <a:t>وَهَلّق يِرسُم عَلى وَرقَة «خُطوِة» مِن تَحت وَيَسوع مِن فَوق ويِكتُب بِالوَسَط «الأسرار» رَمز لأَنّو السِّنة بَدّو يِمشي صَوب يَسوع بِواسِطَة الأَسرار</a:t>
            </a:r>
          </a:p>
          <a:p>
            <a:pPr algn="r" rtl="1"/>
            <a:r>
              <a:rPr lang="ar-LB" sz="3200" dirty="0"/>
              <a:t>مِنصَلّي كِلّنا الأَبانا</a:t>
            </a:r>
          </a:p>
          <a:p>
            <a:pPr algn="r" rtl="1"/>
            <a:r>
              <a:rPr lang="ar-LB" sz="3200" dirty="0"/>
              <a:t>منرنّم: أحبّك ربي يسوع</a:t>
            </a:r>
          </a:p>
          <a:p>
            <a:pPr algn="r" rtl="1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4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6459">
        <p14:shred/>
      </p:transition>
    </mc:Choice>
    <mc:Fallback xmlns="">
      <p:transition spd="slow" advTm="1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0501" y="1962798"/>
            <a:ext cx="7626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dirty="0"/>
              <a:t> </a:t>
            </a:r>
            <a:endParaRPr lang="en-US" sz="2400" dirty="0"/>
          </a:p>
          <a:p>
            <a:pPr algn="r" rtl="1"/>
            <a:r>
              <a:rPr lang="ar-SA" sz="2400" b="1" dirty="0"/>
              <a:t>* أحبّك ربّي يسوع (3)	وليس لي سواك		أتبعك ربّي دوما</a:t>
            </a:r>
            <a:r>
              <a:rPr lang="ar-LB" sz="2400" b="1" dirty="0"/>
              <a:t> </a:t>
            </a:r>
            <a:r>
              <a:rPr lang="ar-SA" sz="2400" b="1" dirty="0"/>
              <a:t> أتبعك بلا رجوع			أسبّح اسمَك القدّوس</a:t>
            </a:r>
            <a:r>
              <a:rPr lang="ar-LB" sz="2400" b="1" dirty="0"/>
              <a:t> </a:t>
            </a:r>
            <a:r>
              <a:rPr lang="ar-SA" sz="2400" b="1" dirty="0"/>
              <a:t>وليس لي سواك</a:t>
            </a:r>
            <a:endParaRPr lang="en-US" sz="2400" dirty="0"/>
          </a:p>
          <a:p>
            <a:pPr algn="r" rtl="1"/>
            <a:r>
              <a:rPr lang="ar-SA" sz="2400" b="1" dirty="0"/>
              <a:t>	</a:t>
            </a:r>
            <a:endParaRPr lang="en-US" sz="2400" dirty="0"/>
          </a:p>
          <a:p>
            <a:pPr algn="r" rtl="1"/>
            <a:r>
              <a:rPr lang="ar-SA" sz="2400" b="1" dirty="0"/>
              <a:t>* أحبّك يا روح الله (3)</a:t>
            </a:r>
            <a:r>
              <a:rPr lang="ar-LB" sz="2400" b="1" dirty="0"/>
              <a:t>    </a:t>
            </a:r>
            <a:r>
              <a:rPr lang="ar-SA" sz="2400" b="1" dirty="0"/>
              <a:t>فأنت لي الحياة		تغمرُني ربّي دوما</a:t>
            </a:r>
            <a:r>
              <a:rPr lang="ar-LB" sz="2400" dirty="0"/>
              <a:t> </a:t>
            </a:r>
            <a:r>
              <a:rPr lang="ar-SA" sz="2400" b="1" dirty="0"/>
              <a:t>تغمرني بلا حدود			تمسحني بقوّة</a:t>
            </a:r>
            <a:r>
              <a:rPr lang="ar-LB" sz="2400" b="1" dirty="0"/>
              <a:t>  </a:t>
            </a:r>
            <a:r>
              <a:rPr lang="ar-SA" sz="2400" b="1" dirty="0"/>
              <a:t>فأنت لي الحياة</a:t>
            </a:r>
            <a:endParaRPr lang="en-US" sz="2400" dirty="0"/>
          </a:p>
          <a:p>
            <a:pPr algn="r" rtl="1"/>
            <a:r>
              <a:rPr lang="ar-SA" sz="2400" b="1" dirty="0"/>
              <a:t> </a:t>
            </a:r>
            <a:endParaRPr lang="en-US" sz="2400" dirty="0"/>
          </a:p>
          <a:p>
            <a:pPr algn="r" rtl="1"/>
            <a:r>
              <a:rPr lang="ar-SA" sz="2400" b="1" dirty="0"/>
              <a:t>* أحبّك يا أبّا الآب (3)	 يا منبع الحياة			تغمرني بحبِّك</a:t>
            </a:r>
            <a:r>
              <a:rPr lang="ar-LB" sz="2400" dirty="0"/>
              <a:t>   </a:t>
            </a:r>
            <a:r>
              <a:rPr lang="ar-SA" sz="2400" b="1" dirty="0"/>
              <a:t>تغمرني بمجدك			أجثو أمام عرشك</a:t>
            </a:r>
            <a:r>
              <a:rPr lang="ar-LB" sz="2400" b="1" dirty="0"/>
              <a:t> </a:t>
            </a:r>
            <a:r>
              <a:rPr lang="ar-SA" sz="2400" b="1" dirty="0"/>
              <a:t>يا منبع الحياة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963270" y="823703"/>
            <a:ext cx="5583677" cy="12471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أحبُكَ ربّي يسوع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9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496741" y="414339"/>
            <a:ext cx="6375796" cy="1828800"/>
          </a:xfrm>
          <a:prstGeom prst="cloudCallout">
            <a:avLst>
              <a:gd name="adj1" fmla="val -57064"/>
              <a:gd name="adj2" fmla="val -1832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/>
              <a:t>شو هَدَفْنا مِن هَاللِّقاء؟</a:t>
            </a:r>
            <a:endParaRPr lang="en-US" sz="50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42784" y="2568103"/>
            <a:ext cx="7492654" cy="1704454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sz="3900" dirty="0"/>
              <a:t>*ن</a:t>
            </a:r>
            <a:r>
              <a:rPr lang="ar-SA" sz="3900" dirty="0"/>
              <a:t>سَمِّي</a:t>
            </a:r>
            <a:r>
              <a:rPr lang="fr-FR" sz="3900" dirty="0"/>
              <a:t> </a:t>
            </a:r>
            <a:r>
              <a:rPr lang="ar-SA" sz="3900" dirty="0"/>
              <a:t>الأَسرار السَّبعَة</a:t>
            </a:r>
            <a:r>
              <a:rPr lang="ar-LB" sz="3900" dirty="0"/>
              <a:t> ونْعَبِّر</a:t>
            </a:r>
            <a:r>
              <a:rPr lang="ar-SA" sz="3900" dirty="0"/>
              <a:t> ع</a:t>
            </a:r>
            <a:r>
              <a:rPr lang="ar-LB" sz="3900" dirty="0"/>
              <a:t>َ</a:t>
            </a:r>
            <a:r>
              <a:rPr lang="ar-SA" sz="3900" dirty="0"/>
              <a:t>ن أ</a:t>
            </a:r>
            <a:r>
              <a:rPr lang="ar-LB" sz="3900" dirty="0"/>
              <a:t>َ</a:t>
            </a:r>
            <a:r>
              <a:rPr lang="ar-SA" sz="3900" dirty="0"/>
              <a:t>ه</a:t>
            </a:r>
            <a:r>
              <a:rPr lang="ar-LB" sz="3900" dirty="0"/>
              <a:t>َمِّ</a:t>
            </a:r>
            <a:r>
              <a:rPr lang="ar-SA" sz="3900" dirty="0"/>
              <a:t>يَّتِها</a:t>
            </a:r>
            <a:r>
              <a:rPr lang="fr-FR" sz="3900" dirty="0"/>
              <a:t> </a:t>
            </a:r>
            <a:r>
              <a:rPr lang="ar-LB" sz="3900" dirty="0"/>
              <a:t>لأنها</a:t>
            </a:r>
            <a:r>
              <a:rPr lang="ar-SA" sz="3900" dirty="0"/>
              <a:t> </a:t>
            </a:r>
            <a:r>
              <a:rPr lang="ar-LB" sz="3900" dirty="0"/>
              <a:t>بِت</a:t>
            </a:r>
            <a:r>
              <a:rPr lang="ar-SA" sz="3900" dirty="0"/>
              <a:t>رافِق الم</a:t>
            </a:r>
            <a:r>
              <a:rPr lang="ar-LB" sz="3900" dirty="0"/>
              <a:t>َ</a:t>
            </a:r>
            <a:r>
              <a:rPr lang="ar-SA" sz="3900" dirty="0"/>
              <a:t>سيح</a:t>
            </a:r>
            <a:r>
              <a:rPr lang="ar-LB" sz="3900" dirty="0"/>
              <a:t>ي </a:t>
            </a:r>
            <a:r>
              <a:rPr lang="ar-SA" sz="3900" dirty="0"/>
              <a:t>م</a:t>
            </a:r>
            <a:r>
              <a:rPr lang="ar-LB" sz="3900" dirty="0"/>
              <a:t>َ</a:t>
            </a:r>
            <a:r>
              <a:rPr lang="ar-SA" sz="3900" dirty="0"/>
              <a:t>دَى ح</a:t>
            </a:r>
            <a:r>
              <a:rPr lang="ar-LB" sz="3900" dirty="0"/>
              <a:t>َ</a:t>
            </a:r>
            <a:r>
              <a:rPr lang="ar-SA" sz="3900" dirty="0"/>
              <a:t>يات</a:t>
            </a:r>
            <a:r>
              <a:rPr lang="ar-LB" sz="3900" dirty="0"/>
              <a:t>و.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7846" y="4436015"/>
            <a:ext cx="8386154" cy="1804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3900" dirty="0"/>
              <a:t>* </a:t>
            </a:r>
            <a:r>
              <a:rPr lang="ar-LB" sz="4000" dirty="0"/>
              <a:t>نشعر إِنّو </a:t>
            </a:r>
            <a:r>
              <a:rPr lang="ar-SA" sz="4000" dirty="0"/>
              <a:t>اللّهَ ع</a:t>
            </a:r>
            <a:r>
              <a:rPr lang="ar-LB" sz="4000" dirty="0"/>
              <a:t>َ</a:t>
            </a:r>
            <a:r>
              <a:rPr lang="ar-SA" sz="4000" dirty="0"/>
              <a:t>لى مَدى تاريخِ الخَلاصِ تَقَرَّبَ مِنَ البَشَرِ بِفِعلِ مَحَبت</a:t>
            </a:r>
            <a:r>
              <a:rPr lang="ar-LB" sz="4000" dirty="0"/>
              <a:t>ّو</a:t>
            </a:r>
            <a:r>
              <a:rPr lang="ar-SA" sz="4000" dirty="0"/>
              <a:t> </a:t>
            </a:r>
            <a:r>
              <a:rPr lang="ar-LB" sz="4000" dirty="0"/>
              <a:t>لإِلُن </a:t>
            </a:r>
            <a:r>
              <a:rPr lang="ar-SA" sz="4000" dirty="0"/>
              <a:t>و</a:t>
            </a:r>
            <a:r>
              <a:rPr lang="ar-LB" sz="4000" dirty="0"/>
              <a:t>نحنا م</a:t>
            </a:r>
            <a:r>
              <a:rPr lang="ar-SA" sz="4000" dirty="0"/>
              <a:t>ن</a:t>
            </a:r>
            <a:r>
              <a:rPr lang="ar-LB" sz="4000" dirty="0"/>
              <a:t>ِ</a:t>
            </a:r>
            <a:r>
              <a:rPr lang="ar-SA" sz="4000" dirty="0"/>
              <a:t>قتَرِب</a:t>
            </a:r>
            <a:r>
              <a:rPr lang="ar-LB" sz="4000" dirty="0"/>
              <a:t> مِ</a:t>
            </a:r>
            <a:r>
              <a:rPr lang="ar-SA" sz="4000" dirty="0"/>
              <a:t>ن</a:t>
            </a:r>
            <a:r>
              <a:rPr lang="ar-LB" sz="4000" dirty="0"/>
              <a:t>ّو</a:t>
            </a:r>
            <a:r>
              <a:rPr lang="ar-SA" sz="4000" dirty="0"/>
              <a:t> بِالأَسرارِ  ب</a:t>
            </a:r>
            <a:r>
              <a:rPr lang="ar-LB" sz="4000" dirty="0"/>
              <a:t>ِ</a:t>
            </a:r>
            <a:r>
              <a:rPr lang="ar-SA" sz="4000" dirty="0"/>
              <a:t>واسِطةِ يَسوعَ المَسيح</a:t>
            </a:r>
            <a:r>
              <a:rPr lang="en-US" sz="4000" dirty="0"/>
              <a:t>.</a:t>
            </a:r>
          </a:p>
        </p:txBody>
      </p:sp>
      <p:pic>
        <p:nvPicPr>
          <p:cNvPr id="1026" name="Picture 2" descr="C:\Users\wmaksour\Desktop\صور الاسرارمصحح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682" y="-209549"/>
            <a:ext cx="4129986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297">
        <p:circle/>
      </p:transition>
    </mc:Choice>
    <mc:Fallback xmlns="">
      <p:transition spd="slow" advTm="1729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45634" y="1893641"/>
            <a:ext cx="7626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dirty="0"/>
              <a:t> </a:t>
            </a:r>
            <a:endParaRPr lang="en-US" sz="2400" dirty="0"/>
          </a:p>
          <a:p>
            <a:pPr algn="r" rtl="1"/>
            <a:r>
              <a:rPr lang="ar-SA" sz="2400" b="1" dirty="0"/>
              <a:t>* أحبّك ربّي يسوع (3)	وليس لي سواك		أتبعك ربّي دوما</a:t>
            </a:r>
            <a:r>
              <a:rPr lang="ar-LB" sz="2400" b="1" dirty="0"/>
              <a:t> </a:t>
            </a:r>
            <a:r>
              <a:rPr lang="ar-SA" sz="2400" b="1" dirty="0"/>
              <a:t> أتبعك بلا رجوع			أسبّح اسمَك القدّوس</a:t>
            </a:r>
            <a:r>
              <a:rPr lang="ar-LB" sz="2400" b="1" dirty="0"/>
              <a:t> </a:t>
            </a:r>
            <a:r>
              <a:rPr lang="ar-SA" sz="2400" b="1" dirty="0"/>
              <a:t>وليس لي سواك</a:t>
            </a:r>
            <a:endParaRPr lang="en-US" sz="2400" dirty="0"/>
          </a:p>
          <a:p>
            <a:pPr algn="r" rtl="1"/>
            <a:r>
              <a:rPr lang="ar-SA" sz="2400" b="1" dirty="0"/>
              <a:t>	</a:t>
            </a:r>
            <a:endParaRPr lang="en-US" sz="2400" dirty="0"/>
          </a:p>
          <a:p>
            <a:pPr algn="r" rtl="1"/>
            <a:r>
              <a:rPr lang="ar-SA" sz="2400" b="1" dirty="0"/>
              <a:t>* أحبّك يا روح الله (3)</a:t>
            </a:r>
            <a:r>
              <a:rPr lang="ar-LB" sz="2400" b="1" dirty="0"/>
              <a:t>    </a:t>
            </a:r>
            <a:r>
              <a:rPr lang="ar-SA" sz="2400" b="1" dirty="0"/>
              <a:t>فأنت لي الحياة		تغمرُني ربّي دوما</a:t>
            </a:r>
            <a:r>
              <a:rPr lang="ar-LB" sz="2400" dirty="0"/>
              <a:t> </a:t>
            </a:r>
            <a:r>
              <a:rPr lang="ar-SA" sz="2400" b="1" dirty="0"/>
              <a:t>تغمرني بلا حدود			تمسحني بقوّة</a:t>
            </a:r>
            <a:r>
              <a:rPr lang="ar-LB" sz="2400" b="1" dirty="0"/>
              <a:t>  </a:t>
            </a:r>
            <a:r>
              <a:rPr lang="ar-SA" sz="2400" b="1" dirty="0"/>
              <a:t>فأنت لي الحياة</a:t>
            </a:r>
            <a:endParaRPr lang="en-US" sz="2400" dirty="0"/>
          </a:p>
          <a:p>
            <a:pPr algn="r" rtl="1"/>
            <a:r>
              <a:rPr lang="ar-SA" sz="2400" b="1" dirty="0"/>
              <a:t> </a:t>
            </a:r>
            <a:endParaRPr lang="en-US" sz="2400" dirty="0"/>
          </a:p>
          <a:p>
            <a:pPr algn="r" rtl="1"/>
            <a:r>
              <a:rPr lang="ar-SA" sz="2400" b="1" dirty="0"/>
              <a:t>* أحبّك يا أبّا الآب (3)	 يا منبع الحياة			تغمرني بحبِّك</a:t>
            </a:r>
            <a:r>
              <a:rPr lang="ar-LB" sz="2400" dirty="0"/>
              <a:t>   </a:t>
            </a:r>
            <a:r>
              <a:rPr lang="ar-SA" sz="2400" b="1" dirty="0"/>
              <a:t>تغمرني بمجدك			أجثو أمام عرشك</a:t>
            </a:r>
            <a:r>
              <a:rPr lang="ar-LB" sz="2400" b="1" dirty="0"/>
              <a:t> </a:t>
            </a:r>
            <a:r>
              <a:rPr lang="ar-SA" sz="2400" b="1" dirty="0"/>
              <a:t>يا منبع الحياة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393370" y="275771"/>
            <a:ext cx="4731660" cy="12432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أحبُكَ ربّي يسوع</a:t>
            </a:r>
            <a:endParaRPr lang="en-US" sz="32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19E9F-C033-4879-B0DA-7880E2B5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33" y="2960913"/>
            <a:ext cx="2089646" cy="37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7097486" y="653144"/>
            <a:ext cx="1727200" cy="1248228"/>
          </a:xfrm>
          <a:prstGeom prst="borderCallout1">
            <a:avLst>
              <a:gd name="adj1" fmla="val 67587"/>
              <a:gd name="adj2" fmla="val 98390"/>
              <a:gd name="adj3" fmla="val 170048"/>
              <a:gd name="adj4" fmla="val 30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منرنم سوا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10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7176" y="180976"/>
            <a:ext cx="5734050" cy="6148388"/>
          </a:xfrm>
          <a:prstGeom prst="cloudCallout">
            <a:avLst>
              <a:gd name="adj1" fmla="val 63862"/>
              <a:gd name="adj2" fmla="val -703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أَصدِقائي...</a:t>
            </a:r>
            <a:endParaRPr lang="fr-FR" sz="3200" dirty="0"/>
          </a:p>
          <a:p>
            <a:pPr algn="ctr" rtl="1"/>
            <a:r>
              <a:rPr lang="ar-LB" sz="3200" dirty="0" err="1"/>
              <a:t>إِنتو</a:t>
            </a:r>
            <a:r>
              <a:rPr lang="ar-LB" sz="3200" dirty="0"/>
              <a:t> صِرتو بِالصَّفّ الثّامِن... </a:t>
            </a:r>
          </a:p>
          <a:p>
            <a:pPr algn="ctr" rtl="1"/>
            <a:r>
              <a:rPr lang="ar-LB" sz="3200" dirty="0"/>
              <a:t>ومَبسوطين كتير. وَلَمّا شَباب وصَبايا مِتلكُن عِرْفو إِنّو كتاب التَّعليم المَسيحِيّ هُوّي عَن الأَسرار، نْقَسَمِتْ آراؤن ...</a:t>
            </a:r>
            <a:endParaRPr lang="en-US" sz="3200" dirty="0"/>
          </a:p>
        </p:txBody>
      </p:sp>
      <p:pic>
        <p:nvPicPr>
          <p:cNvPr id="1026" name="Picture 2" descr="C:\Users\wmaksour\Desktop\صور الصفوف مصحح\Picture1.jp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89" y="1706866"/>
            <a:ext cx="2709863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10424"/>
      </p:ext>
    </p:extLst>
  </p:cSld>
  <p:clrMapOvr>
    <a:masterClrMapping/>
  </p:clrMapOvr>
  <p:transition spd="slow" advTm="102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0" y="508000"/>
            <a:ext cx="3889829" cy="3230562"/>
          </a:xfrm>
          <a:prstGeom prst="wedgeEllipseCallout">
            <a:avLst>
              <a:gd name="adj1" fmla="val 49298"/>
              <a:gd name="adj2" fmla="val 446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شُو هَالحَكي لازِم نَعرِف كِلّ شي عَن الأَسرار حَتّى نِتعَمَّق بِإيماننا وبِحياتنا المَسيحِيّة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136204" y="333828"/>
            <a:ext cx="3659454" cy="3080881"/>
          </a:xfrm>
          <a:prstGeom prst="wedgeEllipseCallout">
            <a:avLst>
              <a:gd name="adj1" fmla="val -44000"/>
              <a:gd name="adj2" fmla="val 4893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ما بَدْنا نَعرِفْ شِي عن الأَسرار.خَبْروْنا عَن المُراهَقَة  والحَياة</a:t>
            </a:r>
            <a:r>
              <a:rPr lang="ar-LB" sz="2800" dirty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maksour\Desktop\صور الصفوف مصحح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94" y="3037531"/>
            <a:ext cx="5035153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5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764">
        <p14:prism isContent="1" isInverted="1"/>
      </p:transition>
    </mc:Choice>
    <mc:Fallback xmlns="">
      <p:transition spd="slow" advTm="10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496</TotalTime>
  <Words>751</Words>
  <Application>Microsoft Office PowerPoint</Application>
  <PresentationFormat>On-screen Show (4:3)</PresentationFormat>
  <Paragraphs>156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Century Gothic</vt:lpstr>
      <vt:lpstr>Wingdings 3</vt:lpstr>
      <vt:lpstr>Wisp</vt:lpstr>
      <vt:lpstr>مَركَزُ التَّربِيَّةِ الدّينِيَّة رُهبانِيَّةُ القَلبَينِ الأَقدَسَين </vt:lpstr>
      <vt:lpstr>كِتاب الثّامِنِ أَساسِيّ</vt:lpstr>
      <vt:lpstr>PowerPoint Presentation</vt:lpstr>
      <vt:lpstr>اللِّقاءُ الثّاني </vt:lpstr>
      <vt:lpstr>PowerPoint Presentation</vt:lpstr>
      <vt:lpstr>*نسَمِّي الأَسرار السَّبعَة ونْعَبِّر عَن أَهَمِّيَّتِها لأنها بِترافِق المَسيحي مَدَى حَياتو.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يَسوعُ المَسيح</vt:lpstr>
      <vt:lpstr>PowerPoint Presentation</vt:lpstr>
      <vt:lpstr>PowerPoint Presentation</vt:lpstr>
      <vt:lpstr>PowerPoint Presentation</vt:lpstr>
      <vt:lpstr>PowerPoint Presentation</vt:lpstr>
      <vt:lpstr>الأسرار،  ما هي؟    فيلم  (دقيقتان و 15")</vt:lpstr>
      <vt:lpstr>PowerPoint Presentation</vt:lpstr>
      <vt:lpstr>شو السر؟</vt:lpstr>
      <vt:lpstr>سِرّ المَعمودِيِّة</vt:lpstr>
      <vt:lpstr>شو السر؟</vt:lpstr>
      <vt:lpstr>سِرّ التَّثبيت</vt:lpstr>
      <vt:lpstr>شو السرّ؟</vt:lpstr>
      <vt:lpstr>سِرّ الإِفخارستِيّا</vt:lpstr>
      <vt:lpstr>شو السرّ؟</vt:lpstr>
      <vt:lpstr>سِرّ التَّوبة</vt:lpstr>
      <vt:lpstr>شو السرّ؟</vt:lpstr>
      <vt:lpstr>سِرّ الزَّواج</vt:lpstr>
      <vt:lpstr>شو السرّ؟</vt:lpstr>
      <vt:lpstr>سِرّ مَسحِة المَرضَى</vt:lpstr>
      <vt:lpstr>شو السرّ؟</vt:lpstr>
      <vt:lpstr>سِرّ الكَهنوت</vt:lpstr>
      <vt:lpstr>PowerPoint Presentation</vt:lpstr>
      <vt:lpstr>قِراءات</vt:lpstr>
      <vt:lpstr>قراءات</vt:lpstr>
      <vt:lpstr>وَقفِة صَلاة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eb8-renc-02</dc:title>
  <dc:creator>Michel Haddad</dc:creator>
  <cp:lastModifiedBy>Michel Haddad (Prof)</cp:lastModifiedBy>
  <cp:revision>57</cp:revision>
  <dcterms:created xsi:type="dcterms:W3CDTF">2020-07-10T08:51:45Z</dcterms:created>
  <dcterms:modified xsi:type="dcterms:W3CDTF">2021-11-17T19:15:10Z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9B23EF85-DE60-4BB9-B686-913F43ACF847</vt:lpwstr>
  </property>
  <property fmtid="{D5CDD505-2E9C-101B-9397-08002B2CF9AE}" pid="3" name="ArticulatePath">
    <vt:lpwstr>2-شو السر</vt:lpwstr>
  </property>
</Properties>
</file>