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47"/>
  </p:notesMasterIdLst>
  <p:sldIdLst>
    <p:sldId id="370" r:id="rId2"/>
    <p:sldId id="268" r:id="rId3"/>
    <p:sldId id="371" r:id="rId4"/>
    <p:sldId id="269" r:id="rId5"/>
    <p:sldId id="312" r:id="rId6"/>
    <p:sldId id="352" r:id="rId7"/>
    <p:sldId id="270" r:id="rId8"/>
    <p:sldId id="291" r:id="rId9"/>
    <p:sldId id="353" r:id="rId10"/>
    <p:sldId id="354" r:id="rId11"/>
    <p:sldId id="321" r:id="rId12"/>
    <p:sldId id="372" r:id="rId13"/>
    <p:sldId id="373" r:id="rId14"/>
    <p:sldId id="374" r:id="rId15"/>
    <p:sldId id="355" r:id="rId16"/>
    <p:sldId id="323" r:id="rId17"/>
    <p:sldId id="324" r:id="rId18"/>
    <p:sldId id="325" r:id="rId19"/>
    <p:sldId id="271" r:id="rId20"/>
    <p:sldId id="328" r:id="rId21"/>
    <p:sldId id="327" r:id="rId22"/>
    <p:sldId id="329" r:id="rId23"/>
    <p:sldId id="330" r:id="rId24"/>
    <p:sldId id="331" r:id="rId25"/>
    <p:sldId id="292" r:id="rId26"/>
    <p:sldId id="332" r:id="rId27"/>
    <p:sldId id="364" r:id="rId28"/>
    <p:sldId id="363" r:id="rId29"/>
    <p:sldId id="337" r:id="rId30"/>
    <p:sldId id="338" r:id="rId31"/>
    <p:sldId id="342" r:id="rId32"/>
    <p:sldId id="365" r:id="rId33"/>
    <p:sldId id="366" r:id="rId34"/>
    <p:sldId id="367" r:id="rId35"/>
    <p:sldId id="368" r:id="rId36"/>
    <p:sldId id="339" r:id="rId37"/>
    <p:sldId id="362" r:id="rId38"/>
    <p:sldId id="340" r:id="rId39"/>
    <p:sldId id="311" r:id="rId40"/>
    <p:sldId id="343" r:id="rId41"/>
    <p:sldId id="360" r:id="rId42"/>
    <p:sldId id="309" r:id="rId43"/>
    <p:sldId id="361" r:id="rId44"/>
    <p:sldId id="369" r:id="rId45"/>
    <p:sldId id="375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A95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26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AE83-80D6-4937-A5E2-7BFC79B0B3C7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EAA1-93F2-449A-92C4-E628FF6E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1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65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4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7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5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6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6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65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6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60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7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28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6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34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80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6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38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7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93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81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945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96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975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22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4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34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46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809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012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626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626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3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9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22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6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6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3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14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74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9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09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0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5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244-2DBB-4994-8C5C-AC68FFBC90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31.tif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4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20169" y="1270185"/>
            <a:ext cx="6686549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LB" sz="4000" b="1" dirty="0"/>
              <a:t>مَركَزُ التَّربِيَّةِ الدّينِيَّة</a:t>
            </a:r>
            <a:br>
              <a:rPr lang="ar-LB" sz="4000" b="1" dirty="0"/>
            </a:br>
            <a:r>
              <a:rPr lang="ar-LB" sz="4000" b="1" dirty="0"/>
              <a:t>رُهبانِيَّةُ القَلبَينِ الأَقدَسَين </a:t>
            </a:r>
            <a:endParaRPr lang="en-US" sz="40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65564" y="4526769"/>
            <a:ext cx="6647304" cy="1096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LB" sz="4800" dirty="0">
                <a:solidFill>
                  <a:schemeClr val="tx1"/>
                </a:solidFill>
                <a:latin typeface="Adobe Arabic" panose="02040503050201020203" pitchFamily="18" charset="-78"/>
              </a:rPr>
              <a:t>يُقَدِّمُ كِتابَ الثامن أَساسِيّ</a:t>
            </a:r>
            <a:endParaRPr lang="en-US" sz="4800" dirty="0">
              <a:solidFill>
                <a:schemeClr val="tx1"/>
              </a:solidFill>
              <a:latin typeface="Adobe Arabic" panose="02040503050201020203" pitchFamily="18" charset="-78"/>
            </a:endParaRPr>
          </a:p>
        </p:txBody>
      </p:sp>
      <p:pic>
        <p:nvPicPr>
          <p:cNvPr id="6" name="Picture 2" descr="C:\Users\wmaksour\Desktop\Project1.png">
            <a:extLst>
              <a:ext uri="{FF2B5EF4-FFF2-40B4-BE49-F238E27FC236}">
                <a16:creationId xmlns:a16="http://schemas.microsoft.com/office/drawing/2014/main" id="{D197AB93-376A-46C7-BA2F-27602284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58" y="350501"/>
            <a:ext cx="447009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7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4331" y="481939"/>
            <a:ext cx="6204347" cy="5372099"/>
          </a:xfrm>
          <a:prstGeom prst="cloudCallout">
            <a:avLst>
              <a:gd name="adj1" fmla="val 60394"/>
              <a:gd name="adj2" fmla="val 1946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مِين </a:t>
            </a:r>
            <a:r>
              <a:rPr lang="ar-LB" sz="4000" b="1" dirty="0" err="1">
                <a:solidFill>
                  <a:schemeClr val="tx1"/>
                </a:solidFill>
              </a:rPr>
              <a:t>بْيَعرِف</a:t>
            </a:r>
            <a:r>
              <a:rPr lang="ar-LB" sz="4000" b="1" dirty="0">
                <a:solidFill>
                  <a:schemeClr val="tx1"/>
                </a:solidFill>
              </a:rPr>
              <a:t> مَشاهِد بِالكتِاب المُقدّس كان فِيها هَيْدِي المفَاعِيل لَلمَي؟ منقول يلّي </a:t>
            </a:r>
            <a:r>
              <a:rPr lang="ar-LB" sz="4000" b="1" dirty="0" err="1">
                <a:solidFill>
                  <a:schemeClr val="tx1"/>
                </a:solidFill>
              </a:rPr>
              <a:t>منعرْفو</a:t>
            </a:r>
            <a:r>
              <a:rPr lang="ar-LB" sz="4000" b="1" dirty="0">
                <a:solidFill>
                  <a:schemeClr val="tx1"/>
                </a:solidFill>
              </a:rPr>
              <a:t>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678" y="1970087"/>
            <a:ext cx="3017576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22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0" y="0"/>
            <a:ext cx="9351817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4000" b="1" dirty="0">
                <a:solidFill>
                  <a:srgbClr val="C00000"/>
                </a:solidFill>
              </a:rPr>
              <a:t>       </a:t>
            </a:r>
          </a:p>
          <a:p>
            <a:pPr algn="r" rtl="1"/>
            <a:r>
              <a:rPr lang="ar-LB" sz="4000" b="1" dirty="0">
                <a:solidFill>
                  <a:srgbClr val="C00000"/>
                </a:solidFill>
              </a:rPr>
              <a:t>   كانت</a:t>
            </a:r>
            <a:r>
              <a:rPr lang="ar-SA" sz="4000" b="1" dirty="0">
                <a:solidFill>
                  <a:srgbClr val="C00000"/>
                </a:solidFill>
              </a:rPr>
              <a:t> الم</a:t>
            </a:r>
            <a:r>
              <a:rPr lang="ar-LB" sz="4000" b="1" dirty="0">
                <a:solidFill>
                  <a:srgbClr val="C00000"/>
                </a:solidFill>
              </a:rPr>
              <a:t>َيّ</a:t>
            </a:r>
            <a:r>
              <a:rPr lang="ar-SA" sz="4000" b="1" dirty="0">
                <a:solidFill>
                  <a:srgbClr val="C00000"/>
                </a:solidFill>
              </a:rPr>
              <a:t> مُهلِك</a:t>
            </a:r>
            <a:r>
              <a:rPr lang="ar-LB" sz="4000" b="1" dirty="0">
                <a:solidFill>
                  <a:srgbClr val="C00000"/>
                </a:solidFill>
              </a:rPr>
              <a:t>ة</a:t>
            </a:r>
            <a:r>
              <a:rPr lang="ar-SA" sz="4000" b="1" dirty="0">
                <a:solidFill>
                  <a:srgbClr val="C00000"/>
                </a:solidFill>
              </a:rPr>
              <a:t> ومُنجِّي</a:t>
            </a:r>
            <a:r>
              <a:rPr lang="ar-LB" sz="4000" b="1" dirty="0">
                <a:solidFill>
                  <a:srgbClr val="C00000"/>
                </a:solidFill>
              </a:rPr>
              <a:t>ة</a:t>
            </a:r>
            <a:endParaRPr lang="en-US" sz="4000" b="1" dirty="0">
              <a:solidFill>
                <a:srgbClr val="C00000"/>
              </a:solidFill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en-US" sz="4000" dirty="0">
                <a:solidFill>
                  <a:schemeClr val="tx1"/>
                </a:solidFill>
              </a:rPr>
              <a:t>	</a:t>
            </a:r>
            <a:endParaRPr lang="ar-LB" sz="40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88127" y="189463"/>
            <a:ext cx="5119255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/>
                </a:solidFill>
              </a:rPr>
              <a:t>بِ </a:t>
            </a:r>
            <a:r>
              <a:rPr lang="ar-SA" sz="4000" b="1" dirty="0">
                <a:solidFill>
                  <a:schemeClr val="tx1"/>
                </a:solidFill>
              </a:rPr>
              <a:t>طُوفان</a:t>
            </a:r>
            <a:r>
              <a:rPr lang="ar-LB" sz="4000" b="1" dirty="0">
                <a:solidFill>
                  <a:schemeClr val="tx1"/>
                </a:solidFill>
              </a:rPr>
              <a:t> نوح: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945" y="2902704"/>
            <a:ext cx="5264727" cy="338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30928" y="2795349"/>
            <a:ext cx="218901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 err="1"/>
              <a:t>لانو</a:t>
            </a:r>
            <a:r>
              <a:rPr lang="ar-LB" sz="4000" dirty="0"/>
              <a:t> </a:t>
            </a:r>
            <a:r>
              <a:rPr lang="ar-SA" sz="4000" dirty="0"/>
              <a:t>الأَشرار</a:t>
            </a:r>
            <a:endParaRPr lang="ar-LB" sz="4000" dirty="0"/>
          </a:p>
          <a:p>
            <a:pPr algn="ctr" rtl="1"/>
            <a:r>
              <a:rPr lang="ar-LB" sz="4000" dirty="0"/>
              <a:t>ماتوا</a:t>
            </a:r>
          </a:p>
          <a:p>
            <a:pPr algn="ctr" rtl="1"/>
            <a:r>
              <a:rPr lang="ar-SA" sz="4000" dirty="0"/>
              <a:t> ونوح </a:t>
            </a:r>
            <a:r>
              <a:rPr lang="ar-LB" sz="4000" dirty="0" err="1"/>
              <a:t>وعَيلتو</a:t>
            </a:r>
            <a:endParaRPr lang="ar-LB" sz="4000" dirty="0"/>
          </a:p>
          <a:p>
            <a:pPr algn="ctr" rtl="1"/>
            <a:r>
              <a:rPr lang="ar-LB" sz="4000" dirty="0"/>
              <a:t>  </a:t>
            </a:r>
            <a:r>
              <a:rPr lang="ar-LB" sz="4000" dirty="0" err="1"/>
              <a:t>نجيوا</a:t>
            </a:r>
            <a:r>
              <a:rPr lang="ar-LB" sz="4000" dirty="0"/>
              <a:t>    </a:t>
            </a:r>
            <a:r>
              <a:rPr lang="en-US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918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0" y="0"/>
            <a:ext cx="9351817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4000" b="1" dirty="0">
                <a:solidFill>
                  <a:schemeClr val="tx1"/>
                </a:solidFill>
              </a:rPr>
              <a:t> </a:t>
            </a:r>
            <a:endParaRPr lang="ar-LB" sz="40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482437" y="138545"/>
            <a:ext cx="6428508" cy="1745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tx1"/>
                </a:solidFill>
              </a:rPr>
              <a:t>بِ </a:t>
            </a:r>
            <a:r>
              <a:rPr lang="ar-SA" sz="5400" b="1" dirty="0">
                <a:solidFill>
                  <a:schemeClr val="tx1"/>
                </a:solidFill>
              </a:rPr>
              <a:t>عُبور</a:t>
            </a:r>
            <a:r>
              <a:rPr lang="ar-LB" sz="5400" b="1" dirty="0">
                <a:solidFill>
                  <a:schemeClr val="tx1"/>
                </a:solidFill>
              </a:rPr>
              <a:t> البحر </a:t>
            </a:r>
            <a:endParaRPr lang="en-US" sz="5000" dirty="0"/>
          </a:p>
        </p:txBody>
      </p:sp>
      <p:sp>
        <p:nvSpPr>
          <p:cNvPr id="5" name="Rectangle 4"/>
          <p:cNvSpPr/>
          <p:nvPr/>
        </p:nvSpPr>
        <p:spPr>
          <a:xfrm>
            <a:off x="1066188" y="3501251"/>
            <a:ext cx="23420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/>
              <a:t>العَبرانِيّ</a:t>
            </a:r>
            <a:r>
              <a:rPr lang="ar-LB" sz="3600" b="1" dirty="0"/>
              <a:t>و</a:t>
            </a:r>
            <a:r>
              <a:rPr lang="ar-SA" sz="3600" b="1" dirty="0"/>
              <a:t>ن</a:t>
            </a:r>
            <a:endParaRPr lang="ar-LB" sz="3600" b="1" dirty="0"/>
          </a:p>
          <a:p>
            <a:pPr algn="ctr" rtl="1"/>
            <a:r>
              <a:rPr lang="ar-LB" sz="3600" b="1" dirty="0" err="1"/>
              <a:t>نجيوا</a:t>
            </a:r>
            <a:r>
              <a:rPr lang="ar-SA" sz="3600" b="1" dirty="0"/>
              <a:t> </a:t>
            </a:r>
            <a:r>
              <a:rPr lang="ar-SA" sz="3600" dirty="0"/>
              <a:t>وَهلَك أَعدا</a:t>
            </a:r>
            <a:r>
              <a:rPr lang="ar-LB" sz="3600" dirty="0" err="1"/>
              <a:t>ؤن</a:t>
            </a:r>
            <a:r>
              <a:rPr lang="en-US" sz="3600" dirty="0"/>
              <a:t>.</a:t>
            </a:r>
            <a:r>
              <a:rPr lang="en-US" sz="4000" dirty="0"/>
              <a:t> </a:t>
            </a:r>
            <a:endParaRPr lang="ar-LB" sz="4000" dirty="0"/>
          </a:p>
          <a:p>
            <a:pPr algn="ctr" rtl="1"/>
            <a:r>
              <a:rPr lang="ar-LB" sz="4000" b="1" dirty="0" err="1"/>
              <a:t>بالمَيّ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325416" y="2077669"/>
            <a:ext cx="6253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LB" sz="4000" b="1" dirty="0">
                <a:solidFill>
                  <a:srgbClr val="C00000"/>
                </a:solidFill>
              </a:rPr>
              <a:t>كانت</a:t>
            </a:r>
            <a:r>
              <a:rPr lang="ar-SA" sz="4000" b="1" dirty="0">
                <a:solidFill>
                  <a:srgbClr val="C00000"/>
                </a:solidFill>
              </a:rPr>
              <a:t> الم</a:t>
            </a:r>
            <a:r>
              <a:rPr lang="ar-LB" sz="4000" b="1" dirty="0">
                <a:solidFill>
                  <a:srgbClr val="C00000"/>
                </a:solidFill>
              </a:rPr>
              <a:t>َيّ</a:t>
            </a:r>
            <a:r>
              <a:rPr lang="ar-SA" sz="4000" b="1" dirty="0">
                <a:solidFill>
                  <a:srgbClr val="C00000"/>
                </a:solidFill>
              </a:rPr>
              <a:t> مُهلِك</a:t>
            </a:r>
            <a:r>
              <a:rPr lang="ar-LB" sz="4000" b="1" dirty="0">
                <a:solidFill>
                  <a:srgbClr val="C00000"/>
                </a:solidFill>
              </a:rPr>
              <a:t>ة</a:t>
            </a:r>
            <a:r>
              <a:rPr lang="ar-SA" sz="4000" b="1" dirty="0">
                <a:solidFill>
                  <a:srgbClr val="C00000"/>
                </a:solidFill>
              </a:rPr>
              <a:t> ومُنجِّي</a:t>
            </a:r>
            <a:r>
              <a:rPr lang="ar-LB" sz="4000" b="1" dirty="0">
                <a:solidFill>
                  <a:srgbClr val="C00000"/>
                </a:solidFill>
              </a:rPr>
              <a:t>ة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965" y="3359839"/>
            <a:ext cx="5500252" cy="309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257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0" y="0"/>
            <a:ext cx="9351817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4000" b="1" dirty="0">
                <a:solidFill>
                  <a:schemeClr val="tx1"/>
                </a:solidFill>
              </a:rPr>
              <a:t> </a:t>
            </a:r>
            <a:endParaRPr lang="ar-LB" sz="40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482437" y="138545"/>
            <a:ext cx="6428508" cy="1745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tx1"/>
                </a:solidFill>
              </a:rPr>
              <a:t>بِ مشهد نعمان الأبرص</a:t>
            </a:r>
            <a:endParaRPr lang="en-US" sz="5000" dirty="0"/>
          </a:p>
        </p:txBody>
      </p:sp>
      <p:sp>
        <p:nvSpPr>
          <p:cNvPr id="5" name="Rectangle 4"/>
          <p:cNvSpPr/>
          <p:nvPr/>
        </p:nvSpPr>
        <p:spPr>
          <a:xfrm>
            <a:off x="1052333" y="2979006"/>
            <a:ext cx="23420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600" b="1" dirty="0" err="1"/>
              <a:t>لأنّو</a:t>
            </a:r>
            <a:r>
              <a:rPr lang="ar-LB" sz="3600" b="1" dirty="0"/>
              <a:t> نعمان شفي</a:t>
            </a:r>
            <a:endParaRPr lang="ar-LB" sz="4000" dirty="0"/>
          </a:p>
          <a:p>
            <a:pPr algn="ctr" rtl="1"/>
            <a:r>
              <a:rPr lang="ar-SA" sz="4000" dirty="0"/>
              <a:t> بَعد اغتِسال</a:t>
            </a:r>
            <a:r>
              <a:rPr lang="ar-LB" sz="4000" dirty="0"/>
              <a:t>و</a:t>
            </a:r>
            <a:r>
              <a:rPr lang="ar-SA" sz="4000" dirty="0"/>
              <a:t> </a:t>
            </a:r>
            <a:r>
              <a:rPr lang="ar-LB" sz="4000" dirty="0"/>
              <a:t>بِماء </a:t>
            </a:r>
            <a:r>
              <a:rPr lang="ar-SA" sz="4000" dirty="0"/>
              <a:t>نَهر </a:t>
            </a:r>
            <a:r>
              <a:rPr lang="ar-SA" sz="4000" dirty="0" err="1"/>
              <a:t>الأُرد</a:t>
            </a:r>
            <a:r>
              <a:rPr lang="ar-LB" sz="4000" dirty="0"/>
              <a:t>ُ</a:t>
            </a:r>
            <a:r>
              <a:rPr lang="ar-SA" sz="4000" dirty="0"/>
              <a:t>ن</a:t>
            </a:r>
            <a:r>
              <a:rPr lang="en-US" sz="4000" dirty="0"/>
              <a:t>.</a:t>
            </a:r>
            <a:endParaRPr lang="ar-LB" sz="4000" dirty="0"/>
          </a:p>
          <a:p>
            <a:pPr algn="ctr" rtl="1"/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486178" y="2077669"/>
            <a:ext cx="6508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LB" sz="4000" b="1" dirty="0">
                <a:solidFill>
                  <a:srgbClr val="C00000"/>
                </a:solidFill>
              </a:rPr>
              <a:t>كانت</a:t>
            </a:r>
            <a:r>
              <a:rPr lang="ar-SA" sz="4000" b="1" dirty="0">
                <a:solidFill>
                  <a:srgbClr val="C00000"/>
                </a:solidFill>
              </a:rPr>
              <a:t> الم</a:t>
            </a:r>
            <a:r>
              <a:rPr lang="ar-LB" sz="4000" b="1" dirty="0">
                <a:solidFill>
                  <a:srgbClr val="C00000"/>
                </a:solidFill>
              </a:rPr>
              <a:t>َيّ</a:t>
            </a:r>
            <a:r>
              <a:rPr lang="ar-SA" sz="4000" b="1" dirty="0">
                <a:solidFill>
                  <a:srgbClr val="C00000"/>
                </a:solidFill>
              </a:rPr>
              <a:t> </a:t>
            </a:r>
            <a:r>
              <a:rPr lang="ar-LB" sz="4000" b="1" dirty="0">
                <a:solidFill>
                  <a:srgbClr val="C00000"/>
                </a:solidFill>
              </a:rPr>
              <a:t>شافية و</a:t>
            </a:r>
            <a:r>
              <a:rPr lang="ar-SA" sz="4000" b="1" dirty="0">
                <a:solidFill>
                  <a:srgbClr val="C00000"/>
                </a:solidFill>
              </a:rPr>
              <a:t> مُنجِّي</a:t>
            </a:r>
            <a:r>
              <a:rPr lang="ar-LB" sz="4000" b="1" dirty="0">
                <a:solidFill>
                  <a:srgbClr val="C00000"/>
                </a:solidFill>
              </a:rPr>
              <a:t>ّة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698" y="2785555"/>
            <a:ext cx="3132353" cy="4034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409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0" y="0"/>
            <a:ext cx="9351817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461654" y="137408"/>
            <a:ext cx="6428508" cy="1745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tx1"/>
                </a:solidFill>
              </a:rPr>
              <a:t>لمّا مشي يسوع عالمي</a:t>
            </a:r>
            <a:endParaRPr lang="en-US" sz="5000" dirty="0"/>
          </a:p>
        </p:txBody>
      </p:sp>
      <p:sp>
        <p:nvSpPr>
          <p:cNvPr id="5" name="Rectangle 4"/>
          <p:cNvSpPr/>
          <p:nvPr/>
        </p:nvSpPr>
        <p:spPr>
          <a:xfrm>
            <a:off x="858369" y="3562761"/>
            <a:ext cx="2342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بس</a:t>
            </a:r>
          </a:p>
          <a:p>
            <a:pPr algn="ctr" rtl="1"/>
            <a:r>
              <a:rPr lang="ar-LB" sz="4000" dirty="0"/>
              <a:t>يسوع </a:t>
            </a:r>
            <a:r>
              <a:rPr lang="ar-SA" sz="4000" dirty="0"/>
              <a:t>نجَّاهُ</a:t>
            </a:r>
            <a:r>
              <a:rPr lang="ar-LB" sz="4000" dirty="0"/>
              <a:t>ن</a:t>
            </a:r>
            <a:r>
              <a:rPr lang="en-US" sz="4000" dirty="0"/>
              <a:t>.</a:t>
            </a:r>
            <a:r>
              <a:rPr lang="ar-LB" sz="4000" b="1" dirty="0"/>
              <a:t> </a:t>
            </a:r>
            <a:endParaRPr lang="en-US" sz="4000" b="1" dirty="0"/>
          </a:p>
          <a:p>
            <a:endParaRPr lang="en-US" sz="3600" dirty="0"/>
          </a:p>
          <a:p>
            <a:pPr algn="ctr" rtl="1"/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461654" y="2020489"/>
            <a:ext cx="6082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>
                <a:solidFill>
                  <a:srgbClr val="C00000"/>
                </a:solidFill>
              </a:rPr>
              <a:t>المي </a:t>
            </a:r>
            <a:r>
              <a:rPr lang="ar-SA" sz="4000" b="1" dirty="0">
                <a:solidFill>
                  <a:srgbClr val="C00000"/>
                </a:solidFill>
              </a:rPr>
              <a:t>كاد</a:t>
            </a:r>
            <a:r>
              <a:rPr lang="ar-LB" sz="4000" b="1" dirty="0">
                <a:solidFill>
                  <a:srgbClr val="C00000"/>
                </a:solidFill>
              </a:rPr>
              <a:t>ِ</a:t>
            </a:r>
            <a:r>
              <a:rPr lang="ar-SA" sz="4000" b="1" dirty="0">
                <a:solidFill>
                  <a:srgbClr val="C00000"/>
                </a:solidFill>
              </a:rPr>
              <a:t>تْ تُهلِك التَّلاميذ</a:t>
            </a:r>
            <a:endParaRPr lang="ar-LB" sz="40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366" y="2757057"/>
            <a:ext cx="5646089" cy="398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213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4000" b="1" dirty="0">
              <a:solidFill>
                <a:schemeClr val="tx1"/>
              </a:solidFill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en-US" sz="4000" dirty="0"/>
          </a:p>
        </p:txBody>
      </p:sp>
      <p:pic>
        <p:nvPicPr>
          <p:cNvPr id="3074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695" y="1353901"/>
            <a:ext cx="3696510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3056" y="578725"/>
            <a:ext cx="572192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LB" sz="2000" b="1" dirty="0"/>
          </a:p>
          <a:p>
            <a:pPr algn="ctr" rtl="1"/>
            <a:r>
              <a:rPr lang="ar-LB" sz="4000" b="1" dirty="0">
                <a:solidFill>
                  <a:srgbClr val="C00000"/>
                </a:solidFill>
              </a:rPr>
              <a:t>وبالتّالي، المي الها </a:t>
            </a:r>
            <a:r>
              <a:rPr lang="ar-SA" sz="4000" b="1" dirty="0">
                <a:solidFill>
                  <a:srgbClr val="C00000"/>
                </a:solidFill>
              </a:rPr>
              <a:t>دَور فعَّال</a:t>
            </a:r>
            <a:r>
              <a:rPr lang="ar-LB" sz="4000" b="1" dirty="0">
                <a:solidFill>
                  <a:srgbClr val="C00000"/>
                </a:solidFill>
              </a:rPr>
              <a:t>!</a:t>
            </a:r>
          </a:p>
          <a:p>
            <a:pPr algn="ctr" rtl="1"/>
            <a:r>
              <a:rPr lang="ar-LB" sz="3600" b="1" dirty="0"/>
              <a:t> </a:t>
            </a:r>
            <a:r>
              <a:rPr lang="ar-LB" sz="3600" b="1" dirty="0" err="1"/>
              <a:t>هيّي</a:t>
            </a:r>
            <a:r>
              <a:rPr lang="ar-LB" sz="3600" b="1" dirty="0"/>
              <a:t> أوقات مُخيفة، وأوقات </a:t>
            </a:r>
            <a:r>
              <a:rPr lang="ar-LB" sz="3600" b="1" dirty="0" err="1"/>
              <a:t>مُحييّه</a:t>
            </a:r>
            <a:r>
              <a:rPr lang="ar-LB" sz="3600" b="1" dirty="0"/>
              <a:t> ...ولكن </a:t>
            </a:r>
            <a:r>
              <a:rPr lang="ar-LB" sz="3600" b="1" dirty="0" err="1"/>
              <a:t>هيّي</a:t>
            </a:r>
            <a:r>
              <a:rPr lang="ar-LB" sz="3600" b="1" dirty="0"/>
              <a:t> دايمًا مُطَهِّرِة للأشياء او للأشخاص من كلّ </a:t>
            </a:r>
            <a:r>
              <a:rPr lang="ar-LB" sz="3600" b="1" dirty="0" err="1"/>
              <a:t>شي</a:t>
            </a:r>
            <a:r>
              <a:rPr lang="ar-LB" sz="3600" b="1" dirty="0"/>
              <a:t> </a:t>
            </a:r>
            <a:r>
              <a:rPr lang="ar-LB" sz="3600" b="1" dirty="0" err="1"/>
              <a:t>بِيْلَطِّخ</a:t>
            </a:r>
            <a:r>
              <a:rPr lang="ar-LB" sz="3600" b="1" dirty="0"/>
              <a:t> الإنسان </a:t>
            </a:r>
            <a:r>
              <a:rPr lang="ar-LB" sz="3600" b="1" dirty="0" err="1"/>
              <a:t>بِحَياتُو</a:t>
            </a:r>
            <a:r>
              <a:rPr lang="ar-LB" sz="3600" b="1" dirty="0"/>
              <a:t> اليَوميِّة!</a:t>
            </a:r>
          </a:p>
          <a:p>
            <a:pPr algn="ctr" rtl="1"/>
            <a:r>
              <a:rPr lang="ar-LB" sz="3600" b="1" dirty="0"/>
              <a:t> </a:t>
            </a:r>
            <a:r>
              <a:rPr lang="ar-LB" sz="3600" b="1" dirty="0">
                <a:solidFill>
                  <a:srgbClr val="C00000"/>
                </a:solidFill>
              </a:rPr>
              <a:t>ومياه المعموديّة، </a:t>
            </a:r>
          </a:p>
          <a:p>
            <a:pPr algn="ctr" rtl="1"/>
            <a:r>
              <a:rPr lang="ar-LB" sz="3600" b="1" dirty="0" err="1">
                <a:solidFill>
                  <a:srgbClr val="C00000"/>
                </a:solidFill>
              </a:rPr>
              <a:t>شو</a:t>
            </a:r>
            <a:r>
              <a:rPr lang="ar-LB" sz="3600" b="1" dirty="0">
                <a:solidFill>
                  <a:srgbClr val="C00000"/>
                </a:solidFill>
              </a:rPr>
              <a:t> </a:t>
            </a:r>
            <a:r>
              <a:rPr lang="ar-LB" sz="3600" b="1" dirty="0" err="1">
                <a:solidFill>
                  <a:srgbClr val="C00000"/>
                </a:solidFill>
              </a:rPr>
              <a:t>بتعمل</a:t>
            </a:r>
            <a:r>
              <a:rPr lang="ar-LB" sz="3600" b="1" dirty="0">
                <a:solidFill>
                  <a:srgbClr val="C00000"/>
                </a:solidFill>
              </a:rPr>
              <a:t> ؟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4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92918" y="614363"/>
            <a:ext cx="6204347" cy="4514851"/>
          </a:xfrm>
          <a:prstGeom prst="cloudCallout">
            <a:avLst>
              <a:gd name="adj1" fmla="val 58260"/>
              <a:gd name="adj2" fmla="val -420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خلينا نشوف سَوا فيلم مَعمودِيِّة يَسوع!</a:t>
            </a:r>
            <a:endParaRPr lang="en-US" sz="5000" b="1" dirty="0"/>
          </a:p>
        </p:txBody>
      </p:sp>
      <p:pic>
        <p:nvPicPr>
          <p:cNvPr id="4098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320" y="1490089"/>
            <a:ext cx="4105072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1521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236" y="2308698"/>
            <a:ext cx="6686550" cy="3777622"/>
          </a:xfrm>
        </p:spPr>
        <p:txBody>
          <a:bodyPr>
            <a:normAutofit/>
          </a:bodyPr>
          <a:lstStyle/>
          <a:p>
            <a:pPr algn="r" rtl="1"/>
            <a:r>
              <a:rPr lang="ar-LB" sz="3600" dirty="0"/>
              <a:t>فيلم عماد يسوع</a:t>
            </a:r>
            <a:endParaRPr lang="en-US" sz="3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C495922-6E84-4482-8BCE-6281A7E4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7882" y="266802"/>
            <a:ext cx="4545153" cy="632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306217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60772" y="242888"/>
            <a:ext cx="6204347" cy="5979471"/>
          </a:xfrm>
          <a:prstGeom prst="cloudCallout">
            <a:avLst>
              <a:gd name="adj1" fmla="val 59586"/>
              <a:gd name="adj2" fmla="val -2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chemeClr val="tx1"/>
                </a:solidFill>
              </a:rPr>
              <a:t>وهَلَّق بعد هالفيلم رَح إِطلُب مِنكُن تجاوِبْوني ع هَالأَسئِلة</a:t>
            </a:r>
            <a:endParaRPr lang="en-US" sz="4800" b="1" dirty="0"/>
          </a:p>
        </p:txBody>
      </p:sp>
      <p:pic>
        <p:nvPicPr>
          <p:cNvPr id="5122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123" y="1334447"/>
            <a:ext cx="2669381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4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07269" y="514349"/>
            <a:ext cx="5936456" cy="3986214"/>
          </a:xfrm>
          <a:prstGeom prst="wave">
            <a:avLst>
              <a:gd name="adj1" fmla="val 12500"/>
              <a:gd name="adj2" fmla="val 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شو</a:t>
            </a:r>
            <a:r>
              <a:rPr lang="ar-SA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كان</a:t>
            </a:r>
            <a:r>
              <a:rPr lang="ar-LB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تْ شُروط مَعمودِيَّةِ يوحَنّا؟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678" y="1706160"/>
            <a:ext cx="2669381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5677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3141" y="255010"/>
            <a:ext cx="6180859" cy="1634132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b="1" dirty="0"/>
              <a:t>كِتابُ الثّامِنِ أَسَاسِيّ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9832" y="3559765"/>
            <a:ext cx="8811491" cy="1126283"/>
          </a:xfrm>
        </p:spPr>
        <p:txBody>
          <a:bodyPr>
            <a:noAutofit/>
          </a:bodyPr>
          <a:lstStyle/>
          <a:p>
            <a:pPr algn="r" rtl="1"/>
            <a:r>
              <a:rPr lang="ar-LB" sz="5400" b="1" dirty="0">
                <a:solidFill>
                  <a:schemeClr val="accent3">
                    <a:lumMod val="75000"/>
                  </a:schemeClr>
                </a:solidFill>
              </a:rPr>
              <a:t>حَياةٌ جَديدَةٌ في المَسيح</a:t>
            </a:r>
          </a:p>
          <a:p>
            <a:pPr algn="ctr" rtl="1"/>
            <a:r>
              <a:rPr lang="ar-LB" sz="5400" b="1" dirty="0">
                <a:solidFill>
                  <a:srgbClr val="FF0000"/>
                </a:solidFill>
              </a:rPr>
              <a:t>الأَسرار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1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1658637" y="132016"/>
            <a:ext cx="6143624" cy="3034725"/>
          </a:xfrm>
          <a:prstGeom prst="wedgeEllipseCallout">
            <a:avLst>
              <a:gd name="adj1" fmla="val -14075"/>
              <a:gd name="adj2" fmla="val 646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النُّزول 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بِالمَي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 والاعتِراف بِالخَطايا 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وإنّو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ي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ثمِر المُتعمِّدون ثَمَر 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يد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لّ ع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لى تَوب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</a:t>
            </a:r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ُن</a:t>
            </a:r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 descr="C:\Users\wmaksour\Desktop\صور الصفوف مصحح\Picture1.jpg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641" y="2851872"/>
            <a:ext cx="5035153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4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985839" y="657224"/>
            <a:ext cx="5936456" cy="3986214"/>
          </a:xfrm>
          <a:prstGeom prst="wave">
            <a:avLst>
              <a:gd name="adj1" fmla="val 12500"/>
              <a:gd name="adj2" fmla="val 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لَيش </a:t>
            </a:r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مانَع يوحَنّا </a:t>
            </a:r>
            <a:r>
              <a:rPr lang="ar-LB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إِ</a:t>
            </a:r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</a:t>
            </a:r>
            <a:r>
              <a:rPr lang="ar-LB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ّو</a:t>
            </a:r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هُوِّي يْعَمِّد يَسوع؟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536" y="1970088"/>
            <a:ext cx="2669381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6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92919" y="1"/>
            <a:ext cx="8111729" cy="3057525"/>
          </a:xfrm>
          <a:prstGeom prst="wedgeEllipseCallout">
            <a:avLst>
              <a:gd name="adj1" fmla="val 4773"/>
              <a:gd name="adj2" fmla="val 6651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لأَن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ّو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ع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 يَسوع و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عرف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إِ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نّ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أَقوَى مِن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ّو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 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وإِنّو مَنّو 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بَين الخَطَأَة، وقُدّ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وس اللّه، وَبِالتّالي 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 ب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يَحقّ ل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يوحَنّا 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إِ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ّو</a:t>
            </a:r>
            <a:r>
              <a:rPr lang="ar-SA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«يَخلَع لَهُ نَعلَيه</a:t>
            </a:r>
            <a:r>
              <a:rPr lang="ar-LB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5362" name="Picture 2" descr="C:\Users\wmaksour\Desktop\صور الصفوف مصحح\Picture1.jpg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206" y="2923350"/>
            <a:ext cx="5035153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2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857251" y="328611"/>
            <a:ext cx="5936456" cy="3986214"/>
          </a:xfrm>
          <a:prstGeom prst="wave">
            <a:avLst>
              <a:gd name="adj1" fmla="val 12500"/>
              <a:gd name="adj2" fmla="val 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هَل كان يَسوع </a:t>
            </a: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بيِ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حتاج </a:t>
            </a: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لَ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لمَعمودِيَّة؟ </a:t>
            </a: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لَيش إِجا؟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940" y="1451178"/>
            <a:ext cx="2669381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1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92919" y="1"/>
            <a:ext cx="8111729" cy="3057525"/>
          </a:xfrm>
          <a:prstGeom prst="wedgeEllipseCallout">
            <a:avLst>
              <a:gd name="adj1" fmla="val -19313"/>
              <a:gd name="adj2" fmla="val 6119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لا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ء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يَسوع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مَنّو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بِحاج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ة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لمَعمودِيّة لأَنّ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مِش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خاطِئ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إجا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كِرمال «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أَن يَتِمَّ كُلُّ بِرّ، أَي «أَن يُتَمِّمَ الأَمانَة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386" name="Picture 2" descr="C:\Users\wmaksour\Desktop\صور الصفوف مصحح\Picture1.jpg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206" y="2838018"/>
            <a:ext cx="5035153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5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535781" y="214311"/>
            <a:ext cx="6482953" cy="4471989"/>
          </a:xfrm>
          <a:prstGeom prst="wave">
            <a:avLst>
              <a:gd name="adj1" fmla="val 12500"/>
              <a:gd name="adj2" fmla="val 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شو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كان دَور الآب وَالرّوح القُدُسِ </a:t>
            </a: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بِها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لمَعمودِيّة؟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536" y="1509544"/>
            <a:ext cx="2669381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156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651162" y="0"/>
            <a:ext cx="8104909" cy="4163438"/>
          </a:xfrm>
          <a:prstGeom prst="wedgeEllipseCallout">
            <a:avLst>
              <a:gd name="adj1" fmla="val 21442"/>
              <a:gd name="adj2" fmla="val 578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دَور الآب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علان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نّ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يَسوع ه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ِّي إِ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بن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الحَبيب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يَلّي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عَن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ر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ضِي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 rtl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دَور الرّوح القُدُس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هُو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ِّي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الهُبوط، كَأَنّ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حَمامَة على ر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أس يَسوع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تَ يبَلِّش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رِسال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تو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0" name="Picture 2" descr="C:\Users\wmaksour\Desktop\صور الصفوف مصحح\Picture1.jpg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1" y="3976256"/>
            <a:ext cx="5530984" cy="31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49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60770" y="363648"/>
            <a:ext cx="6204347" cy="4974480"/>
          </a:xfrm>
          <a:prstGeom prst="cloudCallout">
            <a:avLst>
              <a:gd name="adj1" fmla="val 60166"/>
              <a:gd name="adj2" fmla="val 37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6000" b="1" dirty="0"/>
          </a:p>
        </p:txBody>
      </p:sp>
      <p:pic>
        <p:nvPicPr>
          <p:cNvPr id="5122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054" y="1750084"/>
            <a:ext cx="3735421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835" y="972764"/>
            <a:ext cx="4838219" cy="35408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spcBef>
                <a:spcPts val="300"/>
              </a:spcBef>
              <a:spcAft>
                <a:spcPts val="300"/>
              </a:spcAft>
            </a:pPr>
            <a:r>
              <a:rPr lang="ar-LB" sz="6300" dirty="0"/>
              <a:t>مَعمودِيِّة يَسوع </a:t>
            </a:r>
            <a:r>
              <a:rPr lang="ar-LB" sz="6300" dirty="0" err="1"/>
              <a:t>هِيّي</a:t>
            </a:r>
            <a:r>
              <a:rPr lang="ar-LB" sz="6300" dirty="0"/>
              <a:t> أوّل عِمل بِقَدِّم فيه </a:t>
            </a:r>
            <a:r>
              <a:rPr lang="ar-LB" sz="6300" dirty="0" err="1"/>
              <a:t>ذِاتُو</a:t>
            </a:r>
            <a:r>
              <a:rPr lang="ar-LB" sz="6300" dirty="0"/>
              <a:t> حتّى يُوصل لَمَوت الصّلِيب </a:t>
            </a:r>
            <a:r>
              <a:rPr lang="ar-LB" sz="6300" dirty="0" err="1"/>
              <a:t>وقيامْتُو</a:t>
            </a:r>
            <a:r>
              <a:rPr lang="ar-LB" sz="6300" dirty="0"/>
              <a:t>،  </a:t>
            </a:r>
            <a:r>
              <a:rPr lang="ar-LB" sz="6300" dirty="0" err="1"/>
              <a:t>مِنشان</a:t>
            </a:r>
            <a:r>
              <a:rPr lang="ar-LB" sz="6300" dirty="0"/>
              <a:t> هَيك مِنقُول </a:t>
            </a:r>
            <a:r>
              <a:rPr lang="ar-LB" sz="6300" dirty="0" err="1"/>
              <a:t>هيّي</a:t>
            </a:r>
            <a:r>
              <a:rPr lang="ar-LB" sz="6300" dirty="0"/>
              <a:t> صورَة لَمعمُودِيِّتْنا  </a:t>
            </a:r>
            <a:endParaRPr lang="en-US" sz="6300" dirty="0"/>
          </a:p>
          <a:p>
            <a:pPr algn="r" rtl="1">
              <a:spcBef>
                <a:spcPts val="300"/>
              </a:spcBef>
              <a:spcAft>
                <a:spcPts val="300"/>
              </a:spcAft>
            </a:pP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2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10156" y="928255"/>
            <a:ext cx="5954962" cy="5020927"/>
          </a:xfrm>
          <a:prstGeom prst="cloudCallout">
            <a:avLst>
              <a:gd name="adj1" fmla="val 58292"/>
              <a:gd name="adj2" fmla="val -24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6000" b="1" dirty="0"/>
          </a:p>
        </p:txBody>
      </p:sp>
      <p:pic>
        <p:nvPicPr>
          <p:cNvPr id="5122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118" y="1740639"/>
            <a:ext cx="2669381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835" y="1740639"/>
            <a:ext cx="4838219" cy="3949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LB" sz="3900" dirty="0"/>
              <a:t>  وباعتِماد </a:t>
            </a:r>
            <a:r>
              <a:rPr lang="ar-LB" sz="4000" dirty="0"/>
              <a:t>يسوع </a:t>
            </a:r>
            <a:r>
              <a:rPr lang="ar-LB" sz="4000" b="1" dirty="0">
                <a:solidFill>
                  <a:srgbClr val="C00000"/>
                </a:solidFill>
              </a:rPr>
              <a:t>منِشعُر</a:t>
            </a:r>
            <a:r>
              <a:rPr lang="ar-LB" sz="4000" dirty="0"/>
              <a:t> إِ</a:t>
            </a:r>
            <a:r>
              <a:rPr lang="ar-SA" sz="4000" dirty="0"/>
              <a:t>نّ</a:t>
            </a:r>
            <a:r>
              <a:rPr lang="ar-LB" sz="4000" dirty="0"/>
              <a:t>و</a:t>
            </a:r>
            <a:r>
              <a:rPr lang="ar-SA" sz="4000" dirty="0"/>
              <a:t> المَسيح مَع</a:t>
            </a:r>
            <a:r>
              <a:rPr lang="ar-LB" sz="4000" dirty="0"/>
              <a:t>نا</a:t>
            </a:r>
            <a:r>
              <a:rPr lang="ar-SA" sz="4000" dirty="0"/>
              <a:t> </a:t>
            </a:r>
            <a:r>
              <a:rPr lang="ar-LB" sz="4000" dirty="0"/>
              <a:t>بِ</a:t>
            </a:r>
            <a:r>
              <a:rPr lang="ar-SA" sz="4000" dirty="0"/>
              <a:t> ك</a:t>
            </a:r>
            <a:r>
              <a:rPr lang="ar-LB" sz="4000" dirty="0"/>
              <a:t>ِ</a:t>
            </a:r>
            <a:r>
              <a:rPr lang="ar-SA" sz="4000" dirty="0"/>
              <a:t>لّ الأَخطارِ </a:t>
            </a:r>
            <a:r>
              <a:rPr lang="ar-LB" sz="4000" dirty="0"/>
              <a:t>يَلّ</a:t>
            </a:r>
            <a:r>
              <a:rPr lang="ar-SA" sz="4000" dirty="0"/>
              <a:t>ي </a:t>
            </a:r>
            <a:r>
              <a:rPr lang="ar-LB" sz="4000" dirty="0"/>
              <a:t>بِ</a:t>
            </a:r>
            <a:r>
              <a:rPr lang="ar-SA" sz="4000" dirty="0"/>
              <a:t>تواجه</a:t>
            </a:r>
            <a:r>
              <a:rPr lang="ar-LB" sz="4000" dirty="0"/>
              <a:t>نا</a:t>
            </a:r>
            <a:r>
              <a:rPr lang="ar-SA" sz="4000" dirty="0"/>
              <a:t> </a:t>
            </a:r>
            <a:r>
              <a:rPr lang="ar-LB" sz="4000" dirty="0"/>
              <a:t>بِ</a:t>
            </a:r>
            <a:r>
              <a:rPr lang="ar-SA" sz="4000" dirty="0"/>
              <a:t> حَيات</a:t>
            </a:r>
            <a:r>
              <a:rPr lang="ar-LB" sz="4000" dirty="0"/>
              <a:t>نا</a:t>
            </a:r>
            <a:r>
              <a:rPr lang="ar-SA" sz="4000" dirty="0"/>
              <a:t>، </a:t>
            </a:r>
            <a:r>
              <a:rPr lang="ar-LB" sz="4000" dirty="0"/>
              <a:t>وإِنّو </a:t>
            </a:r>
            <a:r>
              <a:rPr lang="ar-SA" sz="4000" dirty="0"/>
              <a:t>بِالمَعمودِيّة، </a:t>
            </a:r>
            <a:r>
              <a:rPr lang="ar-LB" sz="4000" dirty="0"/>
              <a:t>منموت مع المسيح ومن</a:t>
            </a:r>
            <a:r>
              <a:rPr lang="ar-SA" sz="4000" dirty="0"/>
              <a:t>ولَد مَع ق</a:t>
            </a:r>
            <a:r>
              <a:rPr lang="ar-LB" sz="4000" dirty="0"/>
              <a:t>ِ</a:t>
            </a:r>
            <a:r>
              <a:rPr lang="ar-SA" sz="4000" dirty="0"/>
              <a:t>يامت</a:t>
            </a:r>
            <a:r>
              <a:rPr lang="ar-LB" sz="4000" dirty="0"/>
              <a:t>و</a:t>
            </a:r>
            <a:r>
              <a:rPr lang="ar-SA" sz="4000" dirty="0"/>
              <a:t> </a:t>
            </a:r>
            <a:r>
              <a:rPr lang="ar-LB" sz="4000" dirty="0"/>
              <a:t>ل</a:t>
            </a:r>
            <a:r>
              <a:rPr lang="ar-SA" sz="4000" dirty="0"/>
              <a:t> حَياة ج</a:t>
            </a:r>
            <a:r>
              <a:rPr lang="ar-LB" sz="4000" dirty="0"/>
              <a:t>ْ</a:t>
            </a:r>
            <a:r>
              <a:rPr lang="ar-SA" sz="4000" dirty="0"/>
              <a:t>ديد</a:t>
            </a:r>
            <a:r>
              <a:rPr lang="ar-LB" sz="4000" dirty="0"/>
              <a:t>ِ</a:t>
            </a:r>
            <a:r>
              <a:rPr lang="ar-SA" sz="4000" dirty="0"/>
              <a:t>ة</a:t>
            </a:r>
            <a:endParaRPr lang="en-US" sz="4000" dirty="0"/>
          </a:p>
          <a:p>
            <a:pPr algn="r" rtl="1"/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9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28625" y="571501"/>
            <a:ext cx="6252277" cy="4640768"/>
          </a:xfrm>
          <a:prstGeom prst="cloudCallout">
            <a:avLst>
              <a:gd name="adj1" fmla="val 62633"/>
              <a:gd name="adj2" fmla="val -8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902" y="1645732"/>
            <a:ext cx="2669381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7751" y="1460724"/>
            <a:ext cx="51157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وهلّق بِالإِستِناد لَلمَراجِع الكِتابِيّة المَوجودة فَوق الصُّوَر، منقول الأَفعال يَلّي بِتخَلّي مَعمودِيَّتنا تِشبَه مَعمودِيَّة يَسوع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243" y="0"/>
            <a:ext cx="5137284" cy="6899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072"/>
            <a:ext cx="9171051" cy="518585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2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78" y="795053"/>
            <a:ext cx="6683765" cy="128089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1" y="0"/>
            <a:ext cx="9171051" cy="5185855"/>
          </a:xfrm>
        </p:spPr>
      </p:pic>
      <p:sp>
        <p:nvSpPr>
          <p:cNvPr id="5" name="TextBox 4"/>
          <p:cNvSpPr txBox="1"/>
          <p:nvPr/>
        </p:nvSpPr>
        <p:spPr>
          <a:xfrm>
            <a:off x="5979886" y="4223575"/>
            <a:ext cx="2690079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/>
              <a:t>إِنسانُنا القَديم صُلِبَ مَعَهُ لِيَزولَ هَذا البَشَر الخاطِئ: </a:t>
            </a:r>
            <a:r>
              <a:rPr lang="ar-LB" sz="3000" b="1" dirty="0"/>
              <a:t>نَموت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4115" y="4216359"/>
            <a:ext cx="2547314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/>
              <a:t>دُفِّنا مَعَهُ في</a:t>
            </a:r>
          </a:p>
          <a:p>
            <a:pPr algn="ctr" rtl="1"/>
            <a:r>
              <a:rPr lang="ar-LB" sz="3000" dirty="0"/>
              <a:t> مَوتِهِ</a:t>
            </a:r>
          </a:p>
          <a:p>
            <a:pPr algn="ctr" rtl="1"/>
            <a:r>
              <a:rPr lang="ar-LB" sz="3000" dirty="0"/>
              <a:t> بِالمَعمودِيَّة:</a:t>
            </a:r>
          </a:p>
          <a:p>
            <a:pPr algn="ctr" rtl="1"/>
            <a:r>
              <a:rPr lang="ar-LB" sz="3000" b="1" dirty="0"/>
              <a:t>نُدفن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4875" y="4123955"/>
            <a:ext cx="2547314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/>
              <a:t>سَنَكونُ عَلى </a:t>
            </a:r>
          </a:p>
          <a:p>
            <a:pPr algn="ctr" rtl="1"/>
            <a:r>
              <a:rPr lang="ar-LB" sz="3000" dirty="0"/>
              <a:t>مِثالِهِ</a:t>
            </a:r>
          </a:p>
          <a:p>
            <a:pPr algn="ctr" rtl="1"/>
            <a:r>
              <a:rPr lang="ar-LB" sz="3000" dirty="0"/>
              <a:t>في القِيامَة:</a:t>
            </a:r>
          </a:p>
          <a:p>
            <a:pPr algn="ctr" rtl="1"/>
            <a:r>
              <a:rPr lang="ar-LB" sz="3000" b="1" dirty="0"/>
              <a:t>نَقوم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05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28625" y="498929"/>
            <a:ext cx="6825854" cy="6286501"/>
          </a:xfrm>
          <a:prstGeom prst="cloudCallout">
            <a:avLst>
              <a:gd name="adj1" fmla="val 55264"/>
              <a:gd name="adj2" fmla="val -27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بدنا نفتح العَهد الجديد عَ مَرجَع يوحَنّا 19/ 28-35 ونكمل هَالجَدوَل مِن خِلال المُقارَنة بَينَ مَعمودِيَّة يَسوع بِالأُردُن ومَعمودِيتو عَالصَّليب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634" y="1606819"/>
            <a:ext cx="2669381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2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514" y="145567"/>
            <a:ext cx="5740972" cy="656686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7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41" y="1626397"/>
            <a:ext cx="8708720" cy="5272087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5732860" y="2132235"/>
            <a:ext cx="2110979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بِدايَة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2087" y="400051"/>
            <a:ext cx="2861072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الأُردُن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5147" y="266700"/>
            <a:ext cx="3164682" cy="1019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عَلى الصَّليب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39329" y="2024063"/>
            <a:ext cx="3829050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نِهايَة حَياته العَلَنِيّة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647133" y="3833816"/>
            <a:ext cx="2110979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بِدايَة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418035" y="3705226"/>
            <a:ext cx="2110979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نِهايَة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779001" y="5395914"/>
            <a:ext cx="3064838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الرّوح القُدُس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1318022" y="5372100"/>
            <a:ext cx="2110979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الرّوح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64" y="1828801"/>
            <a:ext cx="8950036" cy="343114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5347097" y="1828801"/>
            <a:ext cx="2110979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أَن يَتِمّ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2087" y="400051"/>
            <a:ext cx="2861072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الأُردُن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5147" y="266700"/>
            <a:ext cx="3164682" cy="1019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عَلى الصَّليب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596628" y="1724026"/>
            <a:ext cx="2389586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تَمَّ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647133" y="3182260"/>
            <a:ext cx="2110979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الماء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18320" y="3205619"/>
            <a:ext cx="2110979" cy="85725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دَم وَماء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730946" y="4348281"/>
            <a:ext cx="1713397" cy="74814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الإِعتِمادِ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0" y="4841523"/>
            <a:ext cx="2114663" cy="50006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مَعمودِيّة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620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28625" y="571500"/>
            <a:ext cx="6825854" cy="5167819"/>
          </a:xfrm>
          <a:prstGeom prst="cloudCallout">
            <a:avLst>
              <a:gd name="adj1" fmla="val 53988"/>
              <a:gd name="adj2" fmla="val -2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شو هِيِّي العُصارَة </a:t>
            </a:r>
          </a:p>
          <a:p>
            <a:pPr algn="ctr" rtl="1"/>
            <a:r>
              <a:rPr lang="ar-LB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يلَّي فينا ناخِدْها مِن هَاللّقاء؟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324" y="2414834"/>
            <a:ext cx="2271439" cy="41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3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4800" y="1"/>
            <a:ext cx="7897091" cy="6400800"/>
          </a:xfrm>
          <a:prstGeom prst="cloudCallout">
            <a:avLst>
              <a:gd name="adj1" fmla="val 53875"/>
              <a:gd name="adj2" fmla="val 35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لمّا يَسوع  ظَهَر </a:t>
            </a:r>
            <a:r>
              <a:rPr lang="ar-LB" sz="2800" dirty="0" err="1">
                <a:solidFill>
                  <a:schemeClr val="tx1"/>
                </a:solidFill>
              </a:rPr>
              <a:t>تَيِتْعَمّدْ</a:t>
            </a:r>
            <a:r>
              <a:rPr lang="ar-LB" sz="2800" dirty="0">
                <a:solidFill>
                  <a:schemeClr val="tx1"/>
                </a:solidFill>
              </a:rPr>
              <a:t> عَن يَدْ يوحنّا، رفَض يوحنّا وقَلّو:</a:t>
            </a:r>
          </a:p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"أنا </a:t>
            </a:r>
            <a:r>
              <a:rPr lang="ar-LB" sz="2800" b="1" dirty="0" err="1">
                <a:solidFill>
                  <a:schemeClr val="tx1"/>
                </a:solidFill>
              </a:rPr>
              <a:t>بحتاج</a:t>
            </a:r>
            <a:r>
              <a:rPr lang="ar-LB" sz="2800" b="1" dirty="0">
                <a:solidFill>
                  <a:schemeClr val="tx1"/>
                </a:solidFill>
              </a:rPr>
              <a:t> لَ </a:t>
            </a:r>
            <a:r>
              <a:rPr lang="ar-LB" sz="2800" b="1" dirty="0" err="1">
                <a:solidFill>
                  <a:schemeClr val="tx1"/>
                </a:solidFill>
              </a:rPr>
              <a:t>إتعمّد</a:t>
            </a:r>
            <a:r>
              <a:rPr lang="ar-LB" sz="2800" b="1" dirty="0">
                <a:solidFill>
                  <a:schemeClr val="tx1"/>
                </a:solidFill>
              </a:rPr>
              <a:t> عن ايدك" 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وبس طِلع يسوع مِن المَي، انفَتَحِت </a:t>
            </a:r>
            <a:r>
              <a:rPr lang="ar-LB" sz="2800" dirty="0" err="1">
                <a:solidFill>
                  <a:schemeClr val="tx1"/>
                </a:solidFill>
              </a:rPr>
              <a:t>السّمَا</a:t>
            </a:r>
            <a:r>
              <a:rPr lang="ar-LB" sz="2800" dirty="0">
                <a:solidFill>
                  <a:schemeClr val="tx1"/>
                </a:solidFill>
              </a:rPr>
              <a:t> ونِزِل رُوح الله بِشَكل حَمامِة وصارْ صَوت من </a:t>
            </a:r>
            <a:r>
              <a:rPr lang="ar-LB" sz="2800" dirty="0" err="1">
                <a:solidFill>
                  <a:schemeClr val="tx1"/>
                </a:solidFill>
              </a:rPr>
              <a:t>السّما</a:t>
            </a:r>
            <a:r>
              <a:rPr lang="ar-LB" sz="2800" dirty="0">
                <a:solidFill>
                  <a:schemeClr val="tx1"/>
                </a:solidFill>
              </a:rPr>
              <a:t> يقول: </a:t>
            </a:r>
            <a:r>
              <a:rPr lang="ar-LB" sz="2800" b="1" dirty="0">
                <a:solidFill>
                  <a:schemeClr val="tx1"/>
                </a:solidFill>
              </a:rPr>
              <a:t>هيدا ابني الحَبِيب</a:t>
            </a:r>
          </a:p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 اللّي عنّو رْضِيت!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بِها المَشهَد منَعرِف إنّو بِمعمُودِيِّتْنا </a:t>
            </a:r>
            <a:r>
              <a:rPr lang="ar-LB" sz="2800" dirty="0" err="1">
                <a:solidFill>
                  <a:schemeClr val="tx1"/>
                </a:solidFill>
              </a:rPr>
              <a:t>بيحدُث</a:t>
            </a:r>
            <a:r>
              <a:rPr lang="ar-LB" sz="2800" dirty="0">
                <a:solidFill>
                  <a:schemeClr val="tx1"/>
                </a:solidFill>
              </a:rPr>
              <a:t> نَفس الشي، </a:t>
            </a:r>
            <a:r>
              <a:rPr lang="ar-LB" sz="2800" dirty="0" err="1">
                <a:solidFill>
                  <a:schemeClr val="tx1"/>
                </a:solidFill>
              </a:rPr>
              <a:t>ومنْصِير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أبنِاء الله المحبوبيِن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834" y="770242"/>
            <a:ext cx="4838219" cy="3949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9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72" y="235527"/>
            <a:ext cx="8516428" cy="6386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259665"/>
      </p:ext>
    </p:extLst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13" y="171450"/>
            <a:ext cx="3254436" cy="942975"/>
          </a:xfrm>
        </p:spPr>
        <p:txBody>
          <a:bodyPr>
            <a:noAutofit/>
          </a:bodyPr>
          <a:lstStyle/>
          <a:p>
            <a:pPr algn="r" rtl="1"/>
            <a:r>
              <a:rPr lang="ar-LB" sz="5000" b="1" dirty="0"/>
              <a:t>قِراءات</a:t>
            </a:r>
            <a:endParaRPr lang="en-US" sz="5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" y="748111"/>
            <a:ext cx="9082289" cy="5888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2054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50" y="114300"/>
            <a:ext cx="6686549" cy="2262781"/>
          </a:xfrm>
        </p:spPr>
        <p:txBody>
          <a:bodyPr/>
          <a:lstStyle/>
          <a:p>
            <a:pPr algn="r" rtl="1"/>
            <a:r>
              <a:rPr lang="ar-LB" dirty="0"/>
              <a:t>اللِّقاءُ الثّالث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632" y="3686176"/>
            <a:ext cx="6994922" cy="2217487"/>
          </a:xfrm>
        </p:spPr>
        <p:txBody>
          <a:bodyPr>
            <a:normAutofit/>
          </a:bodyPr>
          <a:lstStyle/>
          <a:p>
            <a:pPr algn="r"/>
            <a:r>
              <a:rPr lang="ar-LB" sz="5800" b="1" dirty="0"/>
              <a:t>شو صار؟</a:t>
            </a:r>
          </a:p>
          <a:p>
            <a:pPr algn="r" rtl="1"/>
            <a:r>
              <a:rPr lang="ar-LB" sz="5800" b="1" dirty="0"/>
              <a:t>«أَنتَ إِبْنيَ الحَبيب»</a:t>
            </a:r>
            <a:endParaRPr lang="en-US" sz="5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31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28625" y="571500"/>
            <a:ext cx="6825854" cy="5053445"/>
          </a:xfrm>
          <a:prstGeom prst="cloudCallout">
            <a:avLst>
              <a:gd name="adj1" fmla="val 49204"/>
              <a:gd name="adj2" fmla="val 4736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وبالختام فيكُن تْنَفْذوا وَقفِة </a:t>
            </a:r>
            <a:r>
              <a:rPr lang="ar-L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هالصّلاة</a:t>
            </a: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وتحضروا:</a:t>
            </a:r>
            <a:endParaRPr lang="fr-F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وعاء فيه مي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L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شمعة لإضاءتها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586" y="2639539"/>
            <a:ext cx="2303781" cy="421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6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3186250"/>
            <a:ext cx="8256760" cy="353320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LB" sz="4400" dirty="0"/>
              <a:t>يا رَب سِاعِدْنا حتّى نْعِيش كَأبنِاء مَحبُوبِين لَ بَيْنَا السَّمِاوِي، ومَا  نِبْتِعدْ عَنّك ونْحَافِظ عَ </a:t>
            </a:r>
            <a:r>
              <a:rPr lang="ar-LB" sz="4400" dirty="0" err="1"/>
              <a:t>هالبُنُوِّة</a:t>
            </a:r>
            <a:r>
              <a:rPr lang="ar-LB" sz="4400" dirty="0"/>
              <a:t>  طِيلة أيّامنا! ومنُطْلُب مِنَّك بَركِة هَيدِي المِي! إلك المَجد إلى الابد</a:t>
            </a:r>
            <a:endParaRPr lang="en-US" sz="4400" dirty="0"/>
          </a:p>
        </p:txBody>
      </p:sp>
      <p:pic>
        <p:nvPicPr>
          <p:cNvPr id="2050" name="Picture 2" descr="C:\Users\wmaksour\Pictures\كلمة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899" y="0"/>
            <a:ext cx="4010916" cy="21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716900" y="2101174"/>
            <a:ext cx="3332592" cy="624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1- صلاة البداية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0614" y="-321162"/>
            <a:ext cx="3950615" cy="3978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07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42363" y="415636"/>
            <a:ext cx="2341418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/>
              <a:t>2-مِنْصَلّي عَ المَي مَع هَيدِي الصّلاة أو مع الصّلاة التّاليِة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8" y="141142"/>
            <a:ext cx="6088145" cy="657571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73981" y="4229812"/>
            <a:ext cx="2078181" cy="2628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321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524" y="663021"/>
            <a:ext cx="6683765" cy="12808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549475" y="1135284"/>
            <a:ext cx="1973789" cy="6947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54" y="377608"/>
            <a:ext cx="5447696" cy="631856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698" y="2897736"/>
            <a:ext cx="3537344" cy="3537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4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3" y="2501480"/>
            <a:ext cx="8282095" cy="431495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LB" sz="3600" dirty="0" err="1"/>
              <a:t>ياالله</a:t>
            </a:r>
            <a:r>
              <a:rPr lang="ar-LB" sz="3600" dirty="0"/>
              <a:t> </a:t>
            </a:r>
            <a:r>
              <a:rPr lang="ar-LB" sz="3600" dirty="0" err="1"/>
              <a:t>إنت</a:t>
            </a:r>
            <a:r>
              <a:rPr lang="ar-LB" sz="3600" dirty="0"/>
              <a:t> تْقَرَّبِت مِنّا عَ مدَى تَارِيخ الخَلاص بِوَاسِطِة عِدِّة أشخاص حَتّى أرسَلِت ابنَك يَسوع المَسِيح وحَلّ بيْناتْنَا.</a:t>
            </a:r>
          </a:p>
          <a:p>
            <a:pPr algn="ctr" rtl="1"/>
            <a:r>
              <a:rPr lang="ar-LB" sz="3600" dirty="0"/>
              <a:t>وعطَيْتنَا الأسرار كَوَسيلِة </a:t>
            </a:r>
            <a:r>
              <a:rPr lang="ar-LB" sz="3600" dirty="0" err="1"/>
              <a:t>تَنِتْقَرَّب</a:t>
            </a:r>
            <a:r>
              <a:rPr lang="ar-LB" sz="3600" dirty="0"/>
              <a:t> من </a:t>
            </a:r>
            <a:r>
              <a:rPr lang="ar-LB" sz="3600" dirty="0" err="1"/>
              <a:t>إبنك</a:t>
            </a:r>
            <a:r>
              <a:rPr lang="ar-LB" sz="3600" dirty="0"/>
              <a:t>.  </a:t>
            </a:r>
          </a:p>
          <a:p>
            <a:pPr algn="ctr" rtl="1"/>
            <a:r>
              <a:rPr lang="ar-LB" sz="3600" dirty="0"/>
              <a:t>منطلُب مِنَّك تنَوِّر قلوبْنا حَتّى نِتعهّدْ قدّامَك ونقوم بِالخُطُوات يلّي بِتْقَرّبنا منّو إلك المَجد لَلأبد. آمين 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4924719" y="561437"/>
            <a:ext cx="3332592" cy="624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3- صلاة الختام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81" y="221673"/>
            <a:ext cx="3004867" cy="2488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023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B8 - 03 03-arssel-rouhaka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7814" y="2005858"/>
            <a:ext cx="4572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350" y="469439"/>
            <a:ext cx="4545153" cy="632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9180" y="1051330"/>
            <a:ext cx="4036956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600" b="1" dirty="0"/>
              <a:t> </a:t>
            </a:r>
            <a:endParaRPr lang="en-US" sz="3600" dirty="0"/>
          </a:p>
          <a:p>
            <a:pPr algn="ctr" rtl="1"/>
            <a:r>
              <a:rPr lang="ar-SA" sz="3600" dirty="0"/>
              <a:t>أرس</a:t>
            </a:r>
            <a:r>
              <a:rPr lang="ar-LB" sz="3600" dirty="0"/>
              <a:t>ِ</a:t>
            </a:r>
            <a:r>
              <a:rPr lang="ar-SA" sz="3600" dirty="0"/>
              <a:t>ل</a:t>
            </a:r>
            <a:r>
              <a:rPr lang="ar-LB" sz="3600" dirty="0"/>
              <a:t>ْ</a:t>
            </a:r>
            <a:r>
              <a:rPr lang="ar-SA" sz="3600" dirty="0"/>
              <a:t> ر</a:t>
            </a:r>
            <a:r>
              <a:rPr lang="ar-LB" sz="3600" dirty="0"/>
              <a:t>ُ</a:t>
            </a:r>
            <a:r>
              <a:rPr lang="ar-SA" sz="3600" dirty="0"/>
              <a:t>وح</a:t>
            </a:r>
            <a:r>
              <a:rPr lang="ar-LB" sz="3600" dirty="0"/>
              <a:t>َ</a:t>
            </a:r>
            <a:r>
              <a:rPr lang="ar-SA" sz="3600" dirty="0"/>
              <a:t>ك</a:t>
            </a:r>
            <a:r>
              <a:rPr lang="ar-LB" sz="3600" dirty="0"/>
              <a:t>َ</a:t>
            </a:r>
            <a:r>
              <a:rPr lang="ar-SA" sz="3600" dirty="0"/>
              <a:t> أي</a:t>
            </a:r>
            <a:r>
              <a:rPr lang="ar-LB" sz="3600" dirty="0"/>
              <a:t>ّ</a:t>
            </a:r>
            <a:r>
              <a:rPr lang="ar-SA" sz="3600" dirty="0"/>
              <a:t>ها الم</a:t>
            </a:r>
            <a:r>
              <a:rPr lang="ar-LB" sz="3600" dirty="0"/>
              <a:t>َ</a:t>
            </a:r>
            <a:r>
              <a:rPr lang="ar-SA" sz="3600" dirty="0"/>
              <a:t>سيح</a:t>
            </a:r>
            <a:r>
              <a:rPr lang="ar-LB" sz="3600" dirty="0"/>
              <a:t>،</a:t>
            </a:r>
            <a:r>
              <a:rPr lang="ar-SA" sz="3600" dirty="0"/>
              <a:t> ف</a:t>
            </a:r>
            <a:r>
              <a:rPr lang="ar-LB" sz="3600" dirty="0"/>
              <a:t>َ</a:t>
            </a:r>
            <a:r>
              <a:rPr lang="ar-SA" sz="3600" dirty="0"/>
              <a:t>ي</a:t>
            </a:r>
            <a:r>
              <a:rPr lang="ar-LB" sz="3600" dirty="0"/>
              <a:t>َ</a:t>
            </a:r>
            <a:r>
              <a:rPr lang="ar-SA" sz="3600" dirty="0"/>
              <a:t>ت</a:t>
            </a:r>
            <a:r>
              <a:rPr lang="ar-LB" sz="3600" dirty="0"/>
              <a:t>َ</a:t>
            </a:r>
            <a:r>
              <a:rPr lang="ar-SA" sz="3600" dirty="0"/>
              <a:t>ج</a:t>
            </a:r>
            <a:r>
              <a:rPr lang="ar-LB" sz="3600" dirty="0"/>
              <a:t>َ</a:t>
            </a:r>
            <a:r>
              <a:rPr lang="ar-SA" sz="3600" dirty="0"/>
              <a:t>د</a:t>
            </a:r>
            <a:r>
              <a:rPr lang="ar-LB" sz="3600" dirty="0"/>
              <a:t>َّ</a:t>
            </a:r>
            <a:r>
              <a:rPr lang="ar-SA" sz="3600" dirty="0"/>
              <a:t>د</a:t>
            </a:r>
            <a:r>
              <a:rPr lang="ar-LB" sz="3600" dirty="0"/>
              <a:t>َ</a:t>
            </a:r>
            <a:r>
              <a:rPr lang="ar-SA" sz="3600" dirty="0"/>
              <a:t> </a:t>
            </a:r>
            <a:r>
              <a:rPr lang="ar-SA" sz="3600" dirty="0" err="1"/>
              <a:t>وج</a:t>
            </a:r>
            <a:r>
              <a:rPr lang="ar-LB" sz="3600" dirty="0"/>
              <a:t>َ</a:t>
            </a:r>
            <a:r>
              <a:rPr lang="ar-SA" sz="3600" dirty="0"/>
              <a:t>ه</a:t>
            </a:r>
            <a:r>
              <a:rPr lang="ar-LB" sz="3600" dirty="0"/>
              <a:t>ُ</a:t>
            </a:r>
            <a:r>
              <a:rPr lang="ar-SA" sz="3600" dirty="0"/>
              <a:t> الأرض</a:t>
            </a:r>
            <a:endParaRPr lang="en-US" sz="3600" dirty="0"/>
          </a:p>
          <a:p>
            <a:pPr algn="ctr" rtl="1"/>
            <a:r>
              <a:rPr lang="ar-SY" sz="3600" dirty="0"/>
              <a:t> </a:t>
            </a:r>
            <a:endParaRPr lang="en-US" sz="3600" dirty="0"/>
          </a:p>
          <a:p>
            <a:pPr algn="ctr" rtl="1"/>
            <a:r>
              <a:rPr lang="ar-SA" sz="3600" dirty="0"/>
              <a:t>1- إن</a:t>
            </a:r>
            <a:r>
              <a:rPr lang="ar-LB" sz="3600" dirty="0"/>
              <a:t>ّ</a:t>
            </a:r>
            <a:r>
              <a:rPr lang="ar-SA" sz="3600" dirty="0"/>
              <a:t> الر</a:t>
            </a:r>
            <a:r>
              <a:rPr lang="ar-LB" sz="3600" dirty="0"/>
              <a:t>ُّ</a:t>
            </a:r>
            <a:r>
              <a:rPr lang="ar-SA" sz="3600" dirty="0"/>
              <a:t>وح</a:t>
            </a:r>
            <a:r>
              <a:rPr lang="ar-LB" sz="3600" dirty="0"/>
              <a:t>َ</a:t>
            </a:r>
            <a:r>
              <a:rPr lang="ar-SA" sz="3600" dirty="0"/>
              <a:t> ي</a:t>
            </a:r>
            <a:r>
              <a:rPr lang="ar-LB" sz="3600" dirty="0"/>
              <a:t>ُ</a:t>
            </a:r>
            <a:r>
              <a:rPr lang="ar-SA" sz="3600" dirty="0"/>
              <a:t>صل</a:t>
            </a:r>
            <a:r>
              <a:rPr lang="ar-LB" sz="3600" dirty="0"/>
              <a:t>ِّ</a:t>
            </a:r>
            <a:r>
              <a:rPr lang="ar-SA" sz="3600" dirty="0"/>
              <a:t>ي فيك</a:t>
            </a:r>
            <a:r>
              <a:rPr lang="ar-LB" sz="3600" dirty="0"/>
              <a:t>ُ</a:t>
            </a:r>
            <a:r>
              <a:rPr lang="ar-SA" sz="3600" dirty="0"/>
              <a:t>م بأن</a:t>
            </a:r>
            <a:r>
              <a:rPr lang="ar-LB" sz="3600" dirty="0"/>
              <a:t>ّ</a:t>
            </a:r>
            <a:r>
              <a:rPr lang="ar-SA" sz="3600" dirty="0"/>
              <a:t>ات لا ت</a:t>
            </a:r>
            <a:r>
              <a:rPr lang="ar-LB" sz="3600" dirty="0"/>
              <a:t>ُ</a:t>
            </a:r>
            <a:r>
              <a:rPr lang="ar-SA" sz="3600" dirty="0" err="1"/>
              <a:t>وص</a:t>
            </a:r>
            <a:r>
              <a:rPr lang="ar-LB" sz="3600" dirty="0"/>
              <a:t>َ</a:t>
            </a:r>
            <a:r>
              <a:rPr lang="ar-SA" sz="3600" dirty="0"/>
              <a:t>ف</a:t>
            </a:r>
            <a:endParaRPr lang="en-US" sz="3600" dirty="0"/>
          </a:p>
          <a:p>
            <a:pPr algn="ctr" rtl="1"/>
            <a:r>
              <a:rPr lang="ar-SA" sz="3600" dirty="0"/>
              <a:t> </a:t>
            </a:r>
            <a:endParaRPr lang="en-US" sz="3600" dirty="0"/>
          </a:p>
          <a:p>
            <a:pPr algn="ctr" rtl="1"/>
            <a:r>
              <a:rPr lang="ar-SA" sz="3600" dirty="0"/>
              <a:t>2- روح</a:t>
            </a:r>
            <a:r>
              <a:rPr lang="ar-LB" sz="3600" dirty="0"/>
              <a:t>ُ</a:t>
            </a:r>
            <a:r>
              <a:rPr lang="ar-SA" sz="3600" dirty="0"/>
              <a:t> الر</a:t>
            </a:r>
            <a:r>
              <a:rPr lang="ar-LB" sz="3600" dirty="0"/>
              <a:t>ّ</a:t>
            </a:r>
            <a:r>
              <a:rPr lang="ar-SA" sz="3600" dirty="0"/>
              <a:t>ب</a:t>
            </a:r>
            <a:r>
              <a:rPr lang="ar-LB" sz="3600" dirty="0"/>
              <a:t>ِّ</a:t>
            </a:r>
            <a:r>
              <a:rPr lang="ar-SA" sz="3600" dirty="0"/>
              <a:t> ي</a:t>
            </a:r>
            <a:r>
              <a:rPr lang="ar-LB" sz="3600" dirty="0"/>
              <a:t>ُ</a:t>
            </a:r>
            <a:r>
              <a:rPr lang="ar-SA" sz="3600" dirty="0"/>
              <a:t>رف</a:t>
            </a:r>
            <a:r>
              <a:rPr lang="ar-LB" sz="3600" dirty="0"/>
              <a:t>ْ</a:t>
            </a:r>
            <a:r>
              <a:rPr lang="ar-SA" sz="3600" dirty="0"/>
              <a:t>ر</a:t>
            </a:r>
            <a:r>
              <a:rPr lang="ar-LB" sz="3600" dirty="0"/>
              <a:t>ِ</a:t>
            </a:r>
            <a:r>
              <a:rPr lang="ar-SA" sz="3600" dirty="0"/>
              <a:t>ف</a:t>
            </a:r>
            <a:r>
              <a:rPr lang="ar-LB" sz="3600" dirty="0"/>
              <a:t>ُ</a:t>
            </a:r>
            <a:r>
              <a:rPr lang="ar-SA" sz="3600" dirty="0"/>
              <a:t> على الم</a:t>
            </a:r>
            <a:r>
              <a:rPr lang="ar-LB" sz="3600" dirty="0"/>
              <a:t>ِ</a:t>
            </a:r>
            <a:r>
              <a:rPr lang="ar-SA" sz="3600" dirty="0" err="1"/>
              <a:t>ياه</a:t>
            </a:r>
            <a:endParaRPr lang="en-US" sz="3600" dirty="0"/>
          </a:p>
        </p:txBody>
      </p:sp>
      <p:sp>
        <p:nvSpPr>
          <p:cNvPr id="3" name="Oval 2"/>
          <p:cNvSpPr/>
          <p:nvPr/>
        </p:nvSpPr>
        <p:spPr>
          <a:xfrm>
            <a:off x="5532240" y="214266"/>
            <a:ext cx="3240058" cy="8370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4-منرنّم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1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81467" y="166254"/>
            <a:ext cx="3952702" cy="652549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4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B8 - 03 03-arssel-rouhaka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7814" y="2005858"/>
            <a:ext cx="4572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350" y="469439"/>
            <a:ext cx="4545153" cy="632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9180" y="1051330"/>
            <a:ext cx="4036956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600" b="1" dirty="0"/>
              <a:t> </a:t>
            </a:r>
            <a:endParaRPr lang="en-US" sz="3600" dirty="0"/>
          </a:p>
          <a:p>
            <a:pPr algn="ctr" rtl="1"/>
            <a:r>
              <a:rPr lang="ar-SA" sz="3600" dirty="0"/>
              <a:t>أرس</a:t>
            </a:r>
            <a:r>
              <a:rPr lang="ar-LB" sz="3600" dirty="0"/>
              <a:t>ِ</a:t>
            </a:r>
            <a:r>
              <a:rPr lang="ar-SA" sz="3600" dirty="0"/>
              <a:t>ل</a:t>
            </a:r>
            <a:r>
              <a:rPr lang="ar-LB" sz="3600" dirty="0"/>
              <a:t>ْ</a:t>
            </a:r>
            <a:r>
              <a:rPr lang="ar-SA" sz="3600" dirty="0"/>
              <a:t> ر</a:t>
            </a:r>
            <a:r>
              <a:rPr lang="ar-LB" sz="3600" dirty="0"/>
              <a:t>ُ</a:t>
            </a:r>
            <a:r>
              <a:rPr lang="ar-SA" sz="3600" dirty="0"/>
              <a:t>وح</a:t>
            </a:r>
            <a:r>
              <a:rPr lang="ar-LB" sz="3600" dirty="0"/>
              <a:t>َ</a:t>
            </a:r>
            <a:r>
              <a:rPr lang="ar-SA" sz="3600" dirty="0"/>
              <a:t>ك</a:t>
            </a:r>
            <a:r>
              <a:rPr lang="ar-LB" sz="3600" dirty="0"/>
              <a:t>َ</a:t>
            </a:r>
            <a:r>
              <a:rPr lang="ar-SA" sz="3600" dirty="0"/>
              <a:t> أي</a:t>
            </a:r>
            <a:r>
              <a:rPr lang="ar-LB" sz="3600" dirty="0"/>
              <a:t>ّ</a:t>
            </a:r>
            <a:r>
              <a:rPr lang="ar-SA" sz="3600" dirty="0"/>
              <a:t>ها الم</a:t>
            </a:r>
            <a:r>
              <a:rPr lang="ar-LB" sz="3600" dirty="0"/>
              <a:t>َ</a:t>
            </a:r>
            <a:r>
              <a:rPr lang="ar-SA" sz="3600" dirty="0"/>
              <a:t>سيح</a:t>
            </a:r>
            <a:r>
              <a:rPr lang="ar-LB" sz="3600" dirty="0"/>
              <a:t>،</a:t>
            </a:r>
            <a:r>
              <a:rPr lang="ar-SA" sz="3600" dirty="0"/>
              <a:t> ف</a:t>
            </a:r>
            <a:r>
              <a:rPr lang="ar-LB" sz="3600" dirty="0"/>
              <a:t>َ</a:t>
            </a:r>
            <a:r>
              <a:rPr lang="ar-SA" sz="3600" dirty="0"/>
              <a:t>ي</a:t>
            </a:r>
            <a:r>
              <a:rPr lang="ar-LB" sz="3600" dirty="0"/>
              <a:t>َ</a:t>
            </a:r>
            <a:r>
              <a:rPr lang="ar-SA" sz="3600" dirty="0"/>
              <a:t>ت</a:t>
            </a:r>
            <a:r>
              <a:rPr lang="ar-LB" sz="3600" dirty="0"/>
              <a:t>َ</a:t>
            </a:r>
            <a:r>
              <a:rPr lang="ar-SA" sz="3600" dirty="0"/>
              <a:t>ج</a:t>
            </a:r>
            <a:r>
              <a:rPr lang="ar-LB" sz="3600" dirty="0"/>
              <a:t>َ</a:t>
            </a:r>
            <a:r>
              <a:rPr lang="ar-SA" sz="3600" dirty="0"/>
              <a:t>د</a:t>
            </a:r>
            <a:r>
              <a:rPr lang="ar-LB" sz="3600" dirty="0"/>
              <a:t>َّ</a:t>
            </a:r>
            <a:r>
              <a:rPr lang="ar-SA" sz="3600" dirty="0"/>
              <a:t>د</a:t>
            </a:r>
            <a:r>
              <a:rPr lang="ar-LB" sz="3600" dirty="0"/>
              <a:t>َ</a:t>
            </a:r>
            <a:r>
              <a:rPr lang="ar-SA" sz="3600" dirty="0"/>
              <a:t> </a:t>
            </a:r>
            <a:r>
              <a:rPr lang="ar-SA" sz="3600" dirty="0" err="1"/>
              <a:t>وج</a:t>
            </a:r>
            <a:r>
              <a:rPr lang="ar-LB" sz="3600" dirty="0"/>
              <a:t>َ</a:t>
            </a:r>
            <a:r>
              <a:rPr lang="ar-SA" sz="3600" dirty="0"/>
              <a:t>ه</a:t>
            </a:r>
            <a:r>
              <a:rPr lang="ar-LB" sz="3600" dirty="0"/>
              <a:t>ُ</a:t>
            </a:r>
            <a:r>
              <a:rPr lang="ar-SA" sz="3600" dirty="0"/>
              <a:t> الأرض</a:t>
            </a:r>
            <a:endParaRPr lang="en-US" sz="3600" dirty="0"/>
          </a:p>
          <a:p>
            <a:pPr algn="ctr" rtl="1"/>
            <a:r>
              <a:rPr lang="ar-SY" sz="3600" dirty="0"/>
              <a:t> </a:t>
            </a:r>
            <a:endParaRPr lang="en-US" sz="3600" dirty="0"/>
          </a:p>
          <a:p>
            <a:pPr algn="ctr" rtl="1"/>
            <a:r>
              <a:rPr lang="ar-SA" sz="3600" dirty="0"/>
              <a:t>1- إن</a:t>
            </a:r>
            <a:r>
              <a:rPr lang="ar-LB" sz="3600" dirty="0"/>
              <a:t>ّ</a:t>
            </a:r>
            <a:r>
              <a:rPr lang="ar-SA" sz="3600" dirty="0"/>
              <a:t> الر</a:t>
            </a:r>
            <a:r>
              <a:rPr lang="ar-LB" sz="3600" dirty="0"/>
              <a:t>ُّ</a:t>
            </a:r>
            <a:r>
              <a:rPr lang="ar-SA" sz="3600" dirty="0"/>
              <a:t>وح</a:t>
            </a:r>
            <a:r>
              <a:rPr lang="ar-LB" sz="3600" dirty="0"/>
              <a:t>َ</a:t>
            </a:r>
            <a:r>
              <a:rPr lang="ar-SA" sz="3600" dirty="0"/>
              <a:t> ي</a:t>
            </a:r>
            <a:r>
              <a:rPr lang="ar-LB" sz="3600" dirty="0"/>
              <a:t>ُ</a:t>
            </a:r>
            <a:r>
              <a:rPr lang="ar-SA" sz="3600" dirty="0"/>
              <a:t>صل</a:t>
            </a:r>
            <a:r>
              <a:rPr lang="ar-LB" sz="3600" dirty="0"/>
              <a:t>ِّ</a:t>
            </a:r>
            <a:r>
              <a:rPr lang="ar-SA" sz="3600" dirty="0"/>
              <a:t>ي فيك</a:t>
            </a:r>
            <a:r>
              <a:rPr lang="ar-LB" sz="3600" dirty="0"/>
              <a:t>ُ</a:t>
            </a:r>
            <a:r>
              <a:rPr lang="ar-SA" sz="3600" dirty="0"/>
              <a:t>م بأن</a:t>
            </a:r>
            <a:r>
              <a:rPr lang="ar-LB" sz="3600" dirty="0"/>
              <a:t>ّ</a:t>
            </a:r>
            <a:r>
              <a:rPr lang="ar-SA" sz="3600" dirty="0"/>
              <a:t>ات لا ت</a:t>
            </a:r>
            <a:r>
              <a:rPr lang="ar-LB" sz="3600" dirty="0"/>
              <a:t>ُ</a:t>
            </a:r>
            <a:r>
              <a:rPr lang="ar-SA" sz="3600" dirty="0" err="1"/>
              <a:t>وص</a:t>
            </a:r>
            <a:r>
              <a:rPr lang="ar-LB" sz="3600" dirty="0"/>
              <a:t>َ</a:t>
            </a:r>
            <a:r>
              <a:rPr lang="ar-SA" sz="3600" dirty="0"/>
              <a:t>ف</a:t>
            </a:r>
            <a:endParaRPr lang="en-US" sz="3600" dirty="0"/>
          </a:p>
          <a:p>
            <a:pPr algn="ctr" rtl="1"/>
            <a:r>
              <a:rPr lang="ar-SA" sz="3600" dirty="0"/>
              <a:t> </a:t>
            </a:r>
            <a:endParaRPr lang="en-US" sz="3600" dirty="0"/>
          </a:p>
          <a:p>
            <a:pPr algn="ctr" rtl="1"/>
            <a:r>
              <a:rPr lang="ar-SA" sz="3600" dirty="0"/>
              <a:t>2- روح</a:t>
            </a:r>
            <a:r>
              <a:rPr lang="ar-LB" sz="3600" dirty="0"/>
              <a:t>ُ</a:t>
            </a:r>
            <a:r>
              <a:rPr lang="ar-SA" sz="3600" dirty="0"/>
              <a:t> الر</a:t>
            </a:r>
            <a:r>
              <a:rPr lang="ar-LB" sz="3600" dirty="0"/>
              <a:t>ّ</a:t>
            </a:r>
            <a:r>
              <a:rPr lang="ar-SA" sz="3600" dirty="0"/>
              <a:t>ب</a:t>
            </a:r>
            <a:r>
              <a:rPr lang="ar-LB" sz="3600" dirty="0"/>
              <a:t>ِّ</a:t>
            </a:r>
            <a:r>
              <a:rPr lang="ar-SA" sz="3600" dirty="0"/>
              <a:t> ي</a:t>
            </a:r>
            <a:r>
              <a:rPr lang="ar-LB" sz="3600" dirty="0"/>
              <a:t>ُ</a:t>
            </a:r>
            <a:r>
              <a:rPr lang="ar-SA" sz="3600" dirty="0"/>
              <a:t>رف</a:t>
            </a:r>
            <a:r>
              <a:rPr lang="ar-LB" sz="3600" dirty="0"/>
              <a:t>ْ</a:t>
            </a:r>
            <a:r>
              <a:rPr lang="ar-SA" sz="3600" dirty="0"/>
              <a:t>ر</a:t>
            </a:r>
            <a:r>
              <a:rPr lang="ar-LB" sz="3600" dirty="0"/>
              <a:t>ِ</a:t>
            </a:r>
            <a:r>
              <a:rPr lang="ar-SA" sz="3600" dirty="0"/>
              <a:t>ف</a:t>
            </a:r>
            <a:r>
              <a:rPr lang="ar-LB" sz="3600" dirty="0"/>
              <a:t>ُ</a:t>
            </a:r>
            <a:r>
              <a:rPr lang="ar-SA" sz="3600" dirty="0"/>
              <a:t> على الم</a:t>
            </a:r>
            <a:r>
              <a:rPr lang="ar-LB" sz="3600" dirty="0"/>
              <a:t>ِ</a:t>
            </a:r>
            <a:r>
              <a:rPr lang="ar-SA" sz="3600" dirty="0" err="1"/>
              <a:t>ياه</a:t>
            </a:r>
            <a:endParaRPr lang="en-US" sz="3600" dirty="0"/>
          </a:p>
        </p:txBody>
      </p:sp>
      <p:sp>
        <p:nvSpPr>
          <p:cNvPr id="3" name="Oval 2"/>
          <p:cNvSpPr/>
          <p:nvPr/>
        </p:nvSpPr>
        <p:spPr>
          <a:xfrm>
            <a:off x="5264727" y="214266"/>
            <a:ext cx="3240058" cy="8370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 err="1"/>
              <a:t>منرنّم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28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" y="0"/>
            <a:ext cx="2873572" cy="2957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3396854" y="142876"/>
            <a:ext cx="5229225" cy="2157414"/>
          </a:xfrm>
          <a:prstGeom prst="cloudCallout">
            <a:avLst>
              <a:gd name="adj1" fmla="val -76446"/>
              <a:gd name="adj2" fmla="val -1498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tx1"/>
                </a:solidFill>
              </a:rPr>
              <a:t>شو هَدَفْنا اليوم؟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1892" y="3283528"/>
            <a:ext cx="8562108" cy="3379626"/>
          </a:xfrm>
        </p:spPr>
        <p:txBody>
          <a:bodyPr>
            <a:normAutofit/>
          </a:bodyPr>
          <a:lstStyle/>
          <a:p>
            <a:pPr algn="ctr" rtl="1"/>
            <a:r>
              <a:rPr lang="ar-LB" sz="3900" b="1" dirty="0">
                <a:solidFill>
                  <a:srgbClr val="FF0000"/>
                </a:solidFill>
              </a:rPr>
              <a:t>نفهم </a:t>
            </a:r>
            <a:r>
              <a:rPr lang="ar-LB" sz="4000" dirty="0"/>
              <a:t>إِ</a:t>
            </a:r>
            <a:r>
              <a:rPr lang="ar-SA" sz="4000" dirty="0"/>
              <a:t>نّ</a:t>
            </a:r>
            <a:r>
              <a:rPr lang="ar-LB" sz="4000" dirty="0"/>
              <a:t>و</a:t>
            </a:r>
            <a:r>
              <a:rPr lang="ar-SA" sz="4000" dirty="0"/>
              <a:t> الم</a:t>
            </a:r>
            <a:r>
              <a:rPr lang="ar-LB" sz="4000" dirty="0"/>
              <a:t>َيْ</a:t>
            </a:r>
            <a:r>
              <a:rPr lang="ar-SA" sz="4000" dirty="0"/>
              <a:t> قاد</a:t>
            </a:r>
            <a:r>
              <a:rPr lang="ar-LB" sz="4000" dirty="0"/>
              <a:t>ْرَ</a:t>
            </a:r>
            <a:r>
              <a:rPr lang="ar-SA" sz="4000" dirty="0"/>
              <a:t>ة </a:t>
            </a:r>
            <a:r>
              <a:rPr lang="ar-LB" sz="4000" dirty="0"/>
              <a:t>تسَبِّب المَوت</a:t>
            </a:r>
            <a:r>
              <a:rPr lang="ar-SA" sz="4000" dirty="0"/>
              <a:t>، </a:t>
            </a:r>
            <a:r>
              <a:rPr lang="ar-LB" sz="4000" dirty="0"/>
              <a:t>مِتل ما هِيِّي قادرَة </a:t>
            </a:r>
            <a:r>
              <a:rPr lang="ar-SA" sz="4000" dirty="0"/>
              <a:t>تحيِي و</a:t>
            </a:r>
            <a:r>
              <a:rPr lang="ar-LB" sz="4000" dirty="0"/>
              <a:t>تخَلِّص وتْطَهِّر!</a:t>
            </a:r>
            <a:r>
              <a:rPr lang="ar-SA" sz="4000" dirty="0"/>
              <a:t> </a:t>
            </a:r>
            <a:br>
              <a:rPr lang="ar-LB" sz="4000" dirty="0"/>
            </a:br>
            <a:br>
              <a:rPr lang="fr-FR" sz="4000" dirty="0"/>
            </a:br>
            <a:r>
              <a:rPr lang="ar-LB" sz="4000" b="1" dirty="0">
                <a:solidFill>
                  <a:srgbClr val="FF0000"/>
                </a:solidFill>
              </a:rPr>
              <a:t>نتنبّه إنو</a:t>
            </a:r>
            <a:r>
              <a:rPr lang="ar-SA" sz="4000" b="1" dirty="0">
                <a:solidFill>
                  <a:srgbClr val="FF0000"/>
                </a:solidFill>
              </a:rPr>
              <a:t> </a:t>
            </a:r>
            <a:r>
              <a:rPr lang="ar-SA" sz="4000" dirty="0"/>
              <a:t>مَعمودِيَّةِ يَسوع</a:t>
            </a:r>
            <a:r>
              <a:rPr lang="ar-LB" sz="4000" dirty="0"/>
              <a:t> </a:t>
            </a:r>
            <a:br>
              <a:rPr lang="ar-LB" sz="4000" dirty="0"/>
            </a:br>
            <a:r>
              <a:rPr lang="ar-LB" sz="4000" dirty="0" err="1"/>
              <a:t>هيّي</a:t>
            </a:r>
            <a:r>
              <a:rPr lang="ar-LB" sz="4000" dirty="0"/>
              <a:t> صورة لمعمودِيِّتْنا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62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4332" y="374074"/>
            <a:ext cx="6175014" cy="4998026"/>
          </a:xfrm>
          <a:prstGeom prst="cloudCallout">
            <a:avLst>
              <a:gd name="adj1" fmla="val 53397"/>
              <a:gd name="adj2" fmla="val 2135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500" b="1" dirty="0">
              <a:solidFill>
                <a:schemeClr val="tx1"/>
              </a:solidFill>
            </a:endParaRP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أَصدِقائي... لشو </a:t>
            </a:r>
            <a:r>
              <a:rPr lang="ar-LB" sz="4500" b="1" dirty="0" err="1">
                <a:solidFill>
                  <a:schemeClr val="tx1"/>
                </a:solidFill>
              </a:rPr>
              <a:t>منِستَعْمِل</a:t>
            </a:r>
            <a:r>
              <a:rPr lang="ar-LB" sz="4500" b="1" dirty="0">
                <a:solidFill>
                  <a:schemeClr val="tx1"/>
                </a:solidFill>
              </a:rPr>
              <a:t> المَي؟ </a:t>
            </a:r>
            <a:r>
              <a:rPr lang="ar-LB" sz="4500" b="1" dirty="0" err="1">
                <a:solidFill>
                  <a:schemeClr val="tx1"/>
                </a:solidFill>
              </a:rPr>
              <a:t>شو</a:t>
            </a:r>
            <a:r>
              <a:rPr lang="ar-LB" sz="4500" b="1" dirty="0">
                <a:solidFill>
                  <a:schemeClr val="tx1"/>
                </a:solidFill>
              </a:rPr>
              <a:t> مفاعيلها؟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 </a:t>
            </a:r>
            <a:endParaRPr lang="en-US" sz="45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340" y="1702624"/>
            <a:ext cx="3754877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0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1205" y="678873"/>
            <a:ext cx="6078033" cy="4384531"/>
          </a:xfrm>
          <a:prstGeom prst="cloudCallout">
            <a:avLst>
              <a:gd name="adj1" fmla="val 65263"/>
              <a:gd name="adj2" fmla="val 3037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هل المَي </a:t>
            </a:r>
            <a:r>
              <a:rPr lang="ar-LB" sz="4500" b="1" dirty="0" err="1">
                <a:solidFill>
                  <a:schemeClr val="tx1"/>
                </a:solidFill>
              </a:rPr>
              <a:t>هيي</a:t>
            </a:r>
            <a:r>
              <a:rPr lang="ar-LB" sz="4500" b="1" dirty="0">
                <a:solidFill>
                  <a:schemeClr val="tx1"/>
                </a:solidFill>
              </a:rPr>
              <a:t> مُنَجِيَّة أَم مُهلِكة؟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 أَم التّنين سَوا؟ </a:t>
            </a:r>
            <a:endParaRPr lang="en-US" sz="45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maksour\Desktop\صور الصفوف مصحح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568" y="1744188"/>
            <a:ext cx="3424135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18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856</TotalTime>
  <Words>945</Words>
  <Application>Microsoft Office PowerPoint</Application>
  <PresentationFormat>On-screen Show (4:3)</PresentationFormat>
  <Paragraphs>190</Paragraphs>
  <Slides>45</Slides>
  <Notes>45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Adobe Arabic</vt:lpstr>
      <vt:lpstr>Arial</vt:lpstr>
      <vt:lpstr>Calibri</vt:lpstr>
      <vt:lpstr>Century Gothic</vt:lpstr>
      <vt:lpstr>Wingdings 3</vt:lpstr>
      <vt:lpstr>Wisp</vt:lpstr>
      <vt:lpstr>PowerPoint Presentation</vt:lpstr>
      <vt:lpstr>كِتابُ الثّامِنِ أَسَاسِيّ</vt:lpstr>
      <vt:lpstr>PowerPoint Presentation</vt:lpstr>
      <vt:lpstr>اللِّقاءُ الثّالث</vt:lpstr>
      <vt:lpstr>PowerPoint Presentation</vt:lpstr>
      <vt:lpstr>PowerPoint Presentation</vt:lpstr>
      <vt:lpstr>نفهم إِنّو المَيْ قادْرَة تسَبِّب المَوت، مِتل ما هِيِّي قادرَة تحيِي وتخَلِّص وتْطَهِّر!   نتنبّه إنو مَعمودِيَّةِ يَسوع  هيّي صورة لمعمودِيِّتْنا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قِراءات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eb8-renc-02</dc:title>
  <dc:creator>Michel Haddad</dc:creator>
  <cp:lastModifiedBy>Michel Haddad (Prof)</cp:lastModifiedBy>
  <cp:revision>90</cp:revision>
  <dcterms:created xsi:type="dcterms:W3CDTF">2020-07-10T08:51:45Z</dcterms:created>
  <dcterms:modified xsi:type="dcterms:W3CDTF">2021-11-22T16:55:44Z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C54FDE22-B525-4CE2-A0A0-31C888BC004B</vt:lpwstr>
  </property>
  <property fmtid="{D5CDD505-2E9C-101B-9397-08002B2CF9AE}" pid="3" name="ArticulatePath">
    <vt:lpwstr>ok2-شو صار</vt:lpwstr>
  </property>
</Properties>
</file>