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46"/>
  </p:notesMasterIdLst>
  <p:sldIdLst>
    <p:sldId id="370" r:id="rId2"/>
    <p:sldId id="371" r:id="rId3"/>
    <p:sldId id="372" r:id="rId4"/>
    <p:sldId id="373" r:id="rId5"/>
    <p:sldId id="312" r:id="rId6"/>
    <p:sldId id="270" r:id="rId7"/>
    <p:sldId id="291" r:id="rId8"/>
    <p:sldId id="313" r:id="rId9"/>
    <p:sldId id="341" r:id="rId10"/>
    <p:sldId id="342" r:id="rId11"/>
    <p:sldId id="320" r:id="rId12"/>
    <p:sldId id="314" r:id="rId13"/>
    <p:sldId id="344" r:id="rId14"/>
    <p:sldId id="315" r:id="rId15"/>
    <p:sldId id="345" r:id="rId16"/>
    <p:sldId id="346" r:id="rId17"/>
    <p:sldId id="347" r:id="rId18"/>
    <p:sldId id="377" r:id="rId19"/>
    <p:sldId id="348" r:id="rId20"/>
    <p:sldId id="349" r:id="rId21"/>
    <p:sldId id="350" r:id="rId22"/>
    <p:sldId id="316" r:id="rId23"/>
    <p:sldId id="360" r:id="rId24"/>
    <p:sldId id="361" r:id="rId25"/>
    <p:sldId id="352" r:id="rId26"/>
    <p:sldId id="362" r:id="rId27"/>
    <p:sldId id="378" r:id="rId28"/>
    <p:sldId id="363" r:id="rId29"/>
    <p:sldId id="354" r:id="rId30"/>
    <p:sldId id="364" r:id="rId31"/>
    <p:sldId id="355" r:id="rId32"/>
    <p:sldId id="365" r:id="rId33"/>
    <p:sldId id="356" r:id="rId34"/>
    <p:sldId id="375" r:id="rId35"/>
    <p:sldId id="368" r:id="rId36"/>
    <p:sldId id="369" r:id="rId37"/>
    <p:sldId id="339" r:id="rId38"/>
    <p:sldId id="376" r:id="rId39"/>
    <p:sldId id="311" r:id="rId40"/>
    <p:sldId id="307" r:id="rId41"/>
    <p:sldId id="309" r:id="rId42"/>
    <p:sldId id="351" r:id="rId43"/>
    <p:sldId id="358" r:id="rId44"/>
    <p:sldId id="366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2E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27" autoAdjust="0"/>
  </p:normalViewPr>
  <p:slideViewPr>
    <p:cSldViewPr snapToGrid="0">
      <p:cViewPr varScale="1">
        <p:scale>
          <a:sx n="92" d="100"/>
          <a:sy n="9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AE83-80D6-4937-A5E2-7BFC79B0B3C7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EAA1-93F2-449A-92C4-E628FF6E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09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69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46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88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7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6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3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01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54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38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1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48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7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29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2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66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0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4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00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21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38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4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38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38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513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58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828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52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4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244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44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0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9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36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5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2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2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4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8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9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4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1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244-2DBB-4994-8C5C-AC68FFBC907B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44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513" y="1571054"/>
            <a:ext cx="6686549" cy="2358454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مَركَزُ التَّربِيَّةِ الدّينِيَّة</a:t>
            </a:r>
            <a:br>
              <a:rPr lang="ar-LB" b="1" dirty="0">
                <a:solidFill>
                  <a:schemeClr val="tx1"/>
                </a:solidFill>
              </a:rPr>
            </a:br>
            <a:r>
              <a:rPr lang="ar-LB" b="1" dirty="0">
                <a:solidFill>
                  <a:schemeClr val="tx1"/>
                </a:solidFill>
              </a:rPr>
              <a:t>رُهبانِيَّةُ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ar-LB" b="1" dirty="0">
                <a:solidFill>
                  <a:schemeClr val="tx1"/>
                </a:solidFill>
              </a:rPr>
              <a:t>القَلبَينِ الأَقدَسَين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8352" y="4729607"/>
            <a:ext cx="3201590" cy="844712"/>
          </a:xfrm>
        </p:spPr>
        <p:txBody>
          <a:bodyPr>
            <a:normAutofit/>
          </a:bodyPr>
          <a:lstStyle/>
          <a:p>
            <a:r>
              <a:rPr lang="ar-LB" sz="4500" b="1" dirty="0">
                <a:solidFill>
                  <a:schemeClr val="tx1"/>
                </a:solidFill>
              </a:rPr>
              <a:t>يُقَدِّم</a:t>
            </a:r>
            <a:endParaRPr lang="en-US" sz="45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02" y="172020"/>
            <a:ext cx="3023622" cy="94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7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336758" y="744957"/>
            <a:ext cx="5807242" cy="5024876"/>
          </a:xfrm>
          <a:prstGeom prst="cloudCallout">
            <a:avLst>
              <a:gd name="adj1" fmla="val -73181"/>
              <a:gd name="adj2" fmla="val -234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solidFill>
                  <a:schemeClr val="tx1"/>
                </a:solidFill>
              </a:rPr>
              <a:t>سَبَق وحضِرتو مَعمودِيّة حَدا بيِقرَبْكُن؟</a:t>
            </a:r>
            <a:endParaRPr lang="fr-FR" sz="3750" dirty="0">
              <a:solidFill>
                <a:schemeClr val="tx1"/>
              </a:solidFill>
            </a:endParaRPr>
          </a:p>
          <a:p>
            <a:pPr algn="ctr" rtl="1"/>
            <a:r>
              <a:rPr lang="ar-LB" sz="3750" dirty="0">
                <a:solidFill>
                  <a:schemeClr val="tx1"/>
                </a:solidFill>
              </a:rPr>
              <a:t>شو الأَغراض يَلّي شِفتوها؟ شو رَمزِيّتها؟ شو أَهَمِّيِّة الرَّمز؟</a:t>
            </a:r>
            <a:endParaRPr lang="en-US" sz="37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8974" y="903251"/>
            <a:ext cx="3917611" cy="630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79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edefined Process 6"/>
          <p:cNvSpPr/>
          <p:nvPr/>
        </p:nvSpPr>
        <p:spPr>
          <a:xfrm>
            <a:off x="1" y="0"/>
            <a:ext cx="9144000" cy="6994358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الرَّمزُ وَسيل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ة </a:t>
            </a:r>
            <a:r>
              <a:rPr lang="ar-LB" sz="3000" dirty="0">
                <a:solidFill>
                  <a:schemeClr val="tx1"/>
                </a:solidFill>
              </a:rPr>
              <a:t>لَلتّ</a:t>
            </a:r>
            <a:r>
              <a:rPr lang="ar-SA" sz="3000" dirty="0">
                <a:solidFill>
                  <a:schemeClr val="tx1"/>
                </a:solidFill>
              </a:rPr>
              <a:t>عَرُّف.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الرَّمز</a:t>
            </a:r>
            <a:r>
              <a:rPr lang="ar-LB" sz="3000" dirty="0">
                <a:solidFill>
                  <a:schemeClr val="tx1"/>
                </a:solidFill>
              </a:rPr>
              <a:t> ب</a:t>
            </a:r>
            <a:r>
              <a:rPr lang="ar-SA" sz="3000" dirty="0">
                <a:solidFill>
                  <a:schemeClr val="tx1"/>
                </a:solidFill>
              </a:rPr>
              <a:t>ي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حم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ل عَهد وَ</a:t>
            </a:r>
            <a:r>
              <a:rPr lang="ar-LB" sz="3000" dirty="0">
                <a:solidFill>
                  <a:schemeClr val="tx1"/>
                </a:solidFill>
              </a:rPr>
              <a:t>يلّي ما بيَعرفو ما ب</a:t>
            </a:r>
            <a:r>
              <a:rPr lang="ar-SA" sz="3000" dirty="0">
                <a:solidFill>
                  <a:schemeClr val="tx1"/>
                </a:solidFill>
              </a:rPr>
              <a:t>ي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حصَل علَيه وَلا </a:t>
            </a:r>
            <a:r>
              <a:rPr lang="ar-LB" sz="3000" dirty="0">
                <a:solidFill>
                  <a:schemeClr val="tx1"/>
                </a:solidFill>
              </a:rPr>
              <a:t>ب</a:t>
            </a:r>
            <a:r>
              <a:rPr lang="ar-SA" sz="3000" dirty="0">
                <a:solidFill>
                  <a:schemeClr val="tx1"/>
                </a:solidFill>
              </a:rPr>
              <a:t>يكون رَم</a:t>
            </a:r>
            <a:r>
              <a:rPr lang="ar-LB" sz="3000" dirty="0">
                <a:solidFill>
                  <a:schemeClr val="tx1"/>
                </a:solidFill>
              </a:rPr>
              <a:t>ز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ل إلو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marL="457200" indent="-457200" algn="ctr" rtl="1">
              <a:buFontTx/>
              <a:buChar char="-"/>
            </a:pPr>
            <a:r>
              <a:rPr lang="ar-LB" sz="3000" dirty="0">
                <a:solidFill>
                  <a:schemeClr val="tx1"/>
                </a:solidFill>
              </a:rPr>
              <a:t>بِ</a:t>
            </a:r>
            <a:r>
              <a:rPr lang="ar-SA" sz="3000" dirty="0">
                <a:solidFill>
                  <a:schemeClr val="tx1"/>
                </a:solidFill>
              </a:rPr>
              <a:t>المَعمودِيَّة، لا أ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ه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م</a:t>
            </a:r>
            <a:r>
              <a:rPr lang="ar-LB" sz="3000" dirty="0">
                <a:solidFill>
                  <a:schemeClr val="tx1"/>
                </a:solidFill>
              </a:rPr>
              <a:t>ِّ</a:t>
            </a:r>
            <a:r>
              <a:rPr lang="ar-SA" sz="3000" dirty="0">
                <a:solidFill>
                  <a:schemeClr val="tx1"/>
                </a:solidFill>
              </a:rPr>
              <a:t>يّة 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ر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مز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يّ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ة الم</a:t>
            </a:r>
            <a:r>
              <a:rPr lang="ar-LB" sz="3000" dirty="0">
                <a:solidFill>
                  <a:schemeClr val="tx1"/>
                </a:solidFill>
              </a:rPr>
              <a:t>َي،</a:t>
            </a:r>
            <a:r>
              <a:rPr lang="ar-SA" sz="3000" dirty="0">
                <a:solidFill>
                  <a:schemeClr val="tx1"/>
                </a:solidFill>
              </a:rPr>
              <a:t> إلّا ل</a:t>
            </a:r>
            <a:r>
              <a:rPr lang="ar-LB" sz="3000" dirty="0">
                <a:solidFill>
                  <a:schemeClr val="tx1"/>
                </a:solidFill>
              </a:rPr>
              <a:t>َيَلّي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بِآمنوا</a:t>
            </a:r>
            <a:r>
              <a:rPr lang="ar-SA" sz="3000" dirty="0">
                <a:solidFill>
                  <a:schemeClr val="tx1"/>
                </a:solidFill>
              </a:rPr>
              <a:t> بِالمَسيح،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</a:t>
            </a:r>
            <a:r>
              <a:rPr lang="ar-LB" sz="3000" dirty="0">
                <a:solidFill>
                  <a:schemeClr val="tx1"/>
                </a:solidFill>
              </a:rPr>
              <a:t>بالنسبة</a:t>
            </a:r>
          </a:p>
          <a:p>
            <a:pPr marL="457200" indent="-457200" algn="ctr" rtl="1">
              <a:buFontTx/>
              <a:buChar char="-"/>
            </a:pPr>
            <a:r>
              <a:rPr lang="ar-LB" sz="3000" dirty="0">
                <a:solidFill>
                  <a:schemeClr val="tx1"/>
                </a:solidFill>
              </a:rPr>
              <a:t> الهُن التغطيس بالمي </a:t>
            </a:r>
            <a:r>
              <a:rPr lang="ar-SA" sz="3000" dirty="0">
                <a:solidFill>
                  <a:schemeClr val="tx1"/>
                </a:solidFill>
              </a:rPr>
              <a:t>ه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و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 رَمز عَهد</a:t>
            </a:r>
            <a:r>
              <a:rPr lang="ar-LB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المَوت وَالقِيامة مَعَ المَسيح، و</a:t>
            </a:r>
            <a:r>
              <a:rPr lang="ar-LB" sz="3000" dirty="0">
                <a:solidFill>
                  <a:schemeClr val="tx1"/>
                </a:solidFill>
              </a:rPr>
              <a:t>مِش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بَس </a:t>
            </a:r>
            <a:r>
              <a:rPr lang="ar-SA" sz="3000" dirty="0">
                <a:solidFill>
                  <a:schemeClr val="tx1"/>
                </a:solidFill>
              </a:rPr>
              <a:t>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لت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ط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هيرِ.</a:t>
            </a:r>
            <a:endParaRPr lang="ar-LB" sz="3000" dirty="0">
              <a:solidFill>
                <a:schemeClr val="tx1"/>
              </a:solidFill>
            </a:endParaRPr>
          </a:p>
          <a:p>
            <a:pPr marL="457200" indent="-457200" algn="ctr" rtl="1">
              <a:buFontTx/>
              <a:buChar char="-"/>
            </a:pPr>
            <a:r>
              <a:rPr lang="ar-SA" sz="3000" dirty="0">
                <a:solidFill>
                  <a:schemeClr val="tx1"/>
                </a:solidFill>
              </a:rPr>
              <a:t> ون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ح</a:t>
            </a:r>
            <a:r>
              <a:rPr lang="ar-LB" sz="3000" dirty="0">
                <a:solidFill>
                  <a:schemeClr val="tx1"/>
                </a:solidFill>
              </a:rPr>
              <a:t>نا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بِ</a:t>
            </a:r>
            <a:r>
              <a:rPr lang="ar-SA" sz="3000" dirty="0">
                <a:solidFill>
                  <a:schemeClr val="tx1"/>
                </a:solidFill>
              </a:rPr>
              <a:t> سِرّ</a:t>
            </a:r>
            <a:r>
              <a:rPr lang="ar-LB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المَعمودِيّ</a:t>
            </a:r>
            <a:r>
              <a:rPr lang="ar-LB" sz="3000" dirty="0">
                <a:solidFill>
                  <a:schemeClr val="tx1"/>
                </a:solidFill>
              </a:rPr>
              <a:t>ة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م</a:t>
            </a:r>
            <a:r>
              <a:rPr lang="ar-SA" sz="3000" dirty="0">
                <a:solidFill>
                  <a:schemeClr val="tx1"/>
                </a:solidFill>
              </a:rPr>
              <a:t>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تعَرَّفُ </a:t>
            </a:r>
            <a:r>
              <a:rPr lang="ar-LB" sz="3000" dirty="0">
                <a:solidFill>
                  <a:schemeClr val="tx1"/>
                </a:solidFill>
              </a:rPr>
              <a:t>عَ ا</a:t>
            </a:r>
            <a:r>
              <a:rPr lang="ar-SA" sz="3000" dirty="0">
                <a:solidFill>
                  <a:schemeClr val="tx1"/>
                </a:solidFill>
              </a:rPr>
              <a:t>لمَسيح، و</a:t>
            </a:r>
            <a:r>
              <a:rPr lang="ar-LB" sz="3000" dirty="0">
                <a:solidFill>
                  <a:schemeClr val="tx1"/>
                </a:solidFill>
              </a:rPr>
              <a:t>منِ</a:t>
            </a:r>
            <a:r>
              <a:rPr lang="ar-SA" sz="3000" dirty="0">
                <a:solidFill>
                  <a:schemeClr val="tx1"/>
                </a:solidFill>
              </a:rPr>
              <a:t>دخُل </a:t>
            </a:r>
            <a:r>
              <a:rPr lang="ar-LB" sz="3000" dirty="0">
                <a:solidFill>
                  <a:schemeClr val="tx1"/>
                </a:solidFill>
              </a:rPr>
              <a:t>ب </a:t>
            </a:r>
            <a:r>
              <a:rPr lang="ar-SA" sz="3000" dirty="0">
                <a:solidFill>
                  <a:schemeClr val="tx1"/>
                </a:solidFill>
              </a:rPr>
              <a:t>مَحَب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ت</a:t>
            </a:r>
            <a:r>
              <a:rPr lang="ar-LB" sz="3000" dirty="0">
                <a:solidFill>
                  <a:schemeClr val="tx1"/>
                </a:solidFill>
              </a:rPr>
              <a:t>و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ومنِتشَبَّه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فيه.</a:t>
            </a:r>
            <a:r>
              <a:rPr lang="en-US" sz="3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511" y="2101516"/>
            <a:ext cx="3033211" cy="4879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2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617" y="1186243"/>
            <a:ext cx="4495923" cy="45787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8172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82341" y="1210176"/>
            <a:ext cx="5516228" cy="4339076"/>
          </a:xfrm>
          <a:prstGeom prst="cloudCallout">
            <a:avLst>
              <a:gd name="adj1" fmla="val -73570"/>
              <a:gd name="adj2" fmla="val -1194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مِن بَعد ما شِفْنا المونتاج، حطّوا قِدّام كِلّ عُنصُر  الرُّموز يلّي بتعبّر عنّو.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259" y="1860883"/>
            <a:ext cx="3242175" cy="5216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2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56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2189"/>
            <a:ext cx="9144000" cy="2975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24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026931" cy="2999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38" y="3368842"/>
            <a:ext cx="9144000" cy="6737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00338" y="4432459"/>
            <a:ext cx="4286626" cy="19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25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القُوَّة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الجِهادُ في مَعرَكَةِ الحَياةِ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الشِّفاء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الكَهنوت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734" y="4488971"/>
            <a:ext cx="4012719" cy="196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-</a:t>
            </a:r>
            <a:r>
              <a:rPr lang="ar-SA" sz="3000" dirty="0">
                <a:solidFill>
                  <a:schemeClr val="tx1"/>
                </a:solidFill>
              </a:rPr>
              <a:t>دُخولُ الكَنيسَة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مَسيرَةُ الحَياة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حَمْلُ نورِ المَسيح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3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75"/>
          <a:stretch/>
        </p:blipFill>
        <p:spPr>
          <a:xfrm>
            <a:off x="0" y="0"/>
            <a:ext cx="9032798" cy="3192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6968"/>
            <a:ext cx="9144000" cy="3441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986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65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6160168" y="3460322"/>
            <a:ext cx="2743200" cy="758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4792" y="4700337"/>
            <a:ext cx="4199208" cy="1965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400" dirty="0"/>
              <a:t>- </a:t>
            </a:r>
            <a:r>
              <a:rPr lang="ar-SA" sz="3000" dirty="0">
                <a:solidFill>
                  <a:schemeClr val="tx1"/>
                </a:solidFill>
              </a:rPr>
              <a:t>الاستِنارَةُ الجَديدَة 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حَمْلُ نورِ المَسيح 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التَّفاني وَالعَطاء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507" y="4790573"/>
            <a:ext cx="4367651" cy="190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المَوتُ مَعَ المَسيحِ مِن أَجلِ القِيامِ</a:t>
            </a:r>
            <a:r>
              <a:rPr lang="ar-LB" sz="3000" dirty="0">
                <a:solidFill>
                  <a:schemeClr val="tx1"/>
                </a:solidFill>
              </a:rPr>
              <a:t>ةِ</a:t>
            </a:r>
            <a:r>
              <a:rPr lang="ar-SA" sz="3000" dirty="0">
                <a:solidFill>
                  <a:schemeClr val="tx1"/>
                </a:solidFill>
              </a:rPr>
              <a:t> مَعَه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النَّقاء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 والخَلقُ الجَديد 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الحَياةُ الجَديدَة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819"/>
          <a:stretch/>
        </p:blipFill>
        <p:spPr>
          <a:xfrm>
            <a:off x="1796716" y="3500426"/>
            <a:ext cx="1604210" cy="758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50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10" y="433137"/>
            <a:ext cx="7427495" cy="4860757"/>
          </a:xfrm>
        </p:spPr>
      </p:pic>
      <p:sp>
        <p:nvSpPr>
          <p:cNvPr id="5" name="Left Arrow 4"/>
          <p:cNvSpPr/>
          <p:nvPr/>
        </p:nvSpPr>
        <p:spPr>
          <a:xfrm>
            <a:off x="7179013" y="247066"/>
            <a:ext cx="1750978" cy="8949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979" y="4299285"/>
            <a:ext cx="2294021" cy="2273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19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53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01979"/>
            <a:ext cx="9144000" cy="3056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553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8426" y="1435894"/>
            <a:ext cx="5505449" cy="1225599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b="1" dirty="0"/>
              <a:t>كِتابُ الثّامِنِ أَساسِيّ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698" y="4311697"/>
            <a:ext cx="6686549" cy="844712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accent3">
                    <a:lumMod val="75000"/>
                  </a:schemeClr>
                </a:solidFill>
              </a:rPr>
              <a:t>حَياةٌ جَديدَةٌ في المَسيحِ</a:t>
            </a:r>
          </a:p>
          <a:p>
            <a:pPr algn="ctr" rtl="1"/>
            <a:r>
              <a:rPr lang="ar-LB" sz="4500" b="1" dirty="0">
                <a:solidFill>
                  <a:schemeClr val="accent3">
                    <a:lumMod val="75000"/>
                  </a:schemeClr>
                </a:solidFill>
              </a:rPr>
              <a:t>الأَسرار</a:t>
            </a:r>
            <a:endParaRPr lang="en-US" sz="4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3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96610" cy="2887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169" y="3320717"/>
            <a:ext cx="2326105" cy="609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90223" y="4615115"/>
            <a:ext cx="3477314" cy="1609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-</a:t>
            </a:r>
            <a:r>
              <a:rPr lang="ar-SA" sz="3000" dirty="0">
                <a:solidFill>
                  <a:schemeClr val="tx1"/>
                </a:solidFill>
              </a:rPr>
              <a:t>الظَّفَرُ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وَالنَّصر 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LB" sz="3000" dirty="0">
                <a:solidFill>
                  <a:schemeClr val="tx1"/>
                </a:solidFill>
              </a:rPr>
              <a:t>ا</a:t>
            </a:r>
            <a:r>
              <a:rPr lang="ar-SA" sz="3000" dirty="0">
                <a:solidFill>
                  <a:schemeClr val="tx1"/>
                </a:solidFill>
              </a:rPr>
              <a:t>لحُرِيَّة 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426936" y="4283243"/>
            <a:ext cx="3599634" cy="226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rtl="1">
              <a:buFontTx/>
              <a:buChar char="-"/>
            </a:pPr>
            <a:r>
              <a:rPr lang="ar-SA" sz="3000" dirty="0">
                <a:solidFill>
                  <a:schemeClr val="tx1"/>
                </a:solidFill>
              </a:rPr>
              <a:t>رائِحَةُ المَسيحِ العَطِرَة</a:t>
            </a:r>
            <a:endParaRPr lang="ar-LB" sz="3000" dirty="0">
              <a:solidFill>
                <a:schemeClr val="tx1"/>
              </a:solidFill>
            </a:endParaRPr>
          </a:p>
          <a:p>
            <a:pPr marL="342900" indent="-342900" algn="ctr" rtl="1">
              <a:buFontTx/>
              <a:buChar char="-"/>
            </a:pPr>
            <a:r>
              <a:rPr lang="ar-SA" sz="3000" dirty="0">
                <a:solidFill>
                  <a:schemeClr val="tx1"/>
                </a:solidFill>
              </a:rPr>
              <a:t>الثَّباتُ في خُطَى المَسيح 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77"/>
          <a:stretch/>
        </p:blipFill>
        <p:spPr>
          <a:xfrm>
            <a:off x="1323475" y="3280611"/>
            <a:ext cx="2045367" cy="649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1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73768" y="488281"/>
            <a:ext cx="4879432" cy="3073066"/>
          </a:xfrm>
          <a:prstGeom prst="cloudCallout">
            <a:avLst>
              <a:gd name="adj1" fmla="val 71229"/>
              <a:gd name="adj2" fmla="val 2747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900" b="1" dirty="0">
                <a:solidFill>
                  <a:schemeClr val="tx1"/>
                </a:solidFill>
              </a:rPr>
              <a:t>وهَلَّق بَدْنا نْجَرِّب نجاوِب عَ هَالأَسئِلة بسرعة</a:t>
            </a:r>
            <a:endParaRPr lang="en-US" sz="39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2259" y="2379126"/>
            <a:ext cx="3062374" cy="447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2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5578" y="1284978"/>
            <a:ext cx="3898233" cy="570135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010653" y="1106906"/>
            <a:ext cx="5101389" cy="2614864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بِإسم مين 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منِتعَمَّد؟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92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828989" y="238124"/>
            <a:ext cx="5454127" cy="25050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50" dirty="0">
                <a:solidFill>
                  <a:schemeClr val="tx1"/>
                </a:solidFill>
              </a:rPr>
              <a:t>منِتعَمَّد بِاسمِ الآبِ وَالإبِن وَالرّوحِ القُدُس.</a:t>
            </a:r>
            <a:endParaRPr lang="en-US" sz="405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5" y="2904096"/>
            <a:ext cx="6400685" cy="3953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8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5578" y="1284978"/>
            <a:ext cx="3898233" cy="570135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010653" y="481263"/>
            <a:ext cx="5245768" cy="4764505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ع إيد مين منِتعَمَّد؟ بِالظُّروف العادِيّة، وبِحالِة المَوت وغِياب الكاهِن مين بِحِقّلّو يَعطي هَيدا السِّرّ؟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6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978568" y="231606"/>
            <a:ext cx="8005011" cy="3170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منِتعَمَّد </a:t>
            </a:r>
            <a:r>
              <a:rPr lang="ar-LB" sz="3200" b="1" dirty="0">
                <a:solidFill>
                  <a:schemeClr val="tx1"/>
                </a:solidFill>
              </a:rPr>
              <a:t>عَ إيد الكاهِن وحدو </a:t>
            </a:r>
            <a:r>
              <a:rPr lang="ar-LB" sz="3200" dirty="0">
                <a:solidFill>
                  <a:schemeClr val="tx1"/>
                </a:solidFill>
              </a:rPr>
              <a:t>بِالظُّروف العادِيّة.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أمّا بِحالِة </a:t>
            </a:r>
            <a:r>
              <a:rPr lang="ar-LB" sz="3200" b="1" dirty="0">
                <a:solidFill>
                  <a:schemeClr val="tx1"/>
                </a:solidFill>
              </a:rPr>
              <a:t>المَوت بيحِقّ لَكِلّ إِنسان </a:t>
            </a:r>
            <a:r>
              <a:rPr lang="ar-LB" sz="3200" dirty="0">
                <a:solidFill>
                  <a:schemeClr val="tx1"/>
                </a:solidFill>
              </a:rPr>
              <a:t>يَعطي المَعمودِيّة بِشَرط إِنّو يَعمُل مِتل ما بَدّا الكنيسِة ويستعمل صيغة العماد الثالوثية الآب والابن والروح القدس.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499" y="3040216"/>
            <a:ext cx="6400685" cy="3953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7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5578" y="1284978"/>
            <a:ext cx="3898233" cy="570135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138990" y="1042738"/>
            <a:ext cx="5101389" cy="2614864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هِيّي مَفاعيل المَعمودِيّة؟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9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486382" y="208547"/>
            <a:ext cx="8424153" cy="38135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ar-LB" sz="2800" dirty="0">
                <a:solidFill>
                  <a:schemeClr val="tx1"/>
                </a:solidFill>
              </a:rPr>
              <a:t>تعطي للمعمّد الحق  بالاشتراك بحياة الكنيسة اشتراكا كاملاً وتطهِّرُه من كل الخطايا </a:t>
            </a: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ar-LB" sz="2800" dirty="0">
                <a:solidFill>
                  <a:schemeClr val="tx1"/>
                </a:solidFill>
              </a:rPr>
              <a:t>تصيّرُ المعتمد خلقا جديدا وابنا لله بالتبني</a:t>
            </a: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ar-LB" sz="2800" dirty="0">
                <a:solidFill>
                  <a:schemeClr val="tx1"/>
                </a:solidFill>
              </a:rPr>
              <a:t>وشريكا في الطبيعة الألهية</a:t>
            </a: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ar-LB" sz="2800" dirty="0">
                <a:solidFill>
                  <a:schemeClr val="tx1"/>
                </a:solidFill>
              </a:rPr>
              <a:t>وعضوا في جسد المسيح </a:t>
            </a: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ar-LB" sz="2800" dirty="0">
                <a:solidFill>
                  <a:schemeClr val="tx1"/>
                </a:solidFill>
              </a:rPr>
              <a:t>ووارثا معه وهيكلا للروح القدس </a:t>
            </a: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ar-LB" sz="2800" dirty="0">
                <a:solidFill>
                  <a:schemeClr val="tx1"/>
                </a:solidFill>
              </a:rPr>
              <a:t>تضمه لَجَماعِة المَسيحِيّين فيستطيع الحُصول على بَقِيِّة الأَسرار</a:t>
            </a:r>
            <a:r>
              <a:rPr lang="ar-LB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53" y="3226126"/>
            <a:ext cx="5879374" cy="3631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4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5578" y="1284978"/>
            <a:ext cx="3898233" cy="570135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299411" y="721897"/>
            <a:ext cx="5101389" cy="2614864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هِيّي النِّعم اللّي مناخِدِها بِالمَعمودِيّة؟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8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37" y="857250"/>
            <a:ext cx="9107905" cy="1348686"/>
          </a:xfrm>
        </p:spPr>
        <p:txBody>
          <a:bodyPr>
            <a:noAutofit/>
          </a:bodyPr>
          <a:lstStyle/>
          <a:p>
            <a:pPr algn="ctr" rtl="1"/>
            <a:endParaRPr lang="en-US" sz="405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945295" y="320842"/>
            <a:ext cx="6220137" cy="1549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50" dirty="0">
                <a:solidFill>
                  <a:schemeClr val="tx1"/>
                </a:solidFill>
              </a:rPr>
              <a:t>مناخُد نِعمِ الرّوح القُدُس كلّها </a:t>
            </a:r>
            <a:endParaRPr lang="en-US" sz="405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561" y="2759242"/>
            <a:ext cx="7382087" cy="4098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5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Scan00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8900" y="142875"/>
            <a:ext cx="4660444" cy="6517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2166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5578" y="1284978"/>
            <a:ext cx="3898233" cy="570135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090864" y="1010655"/>
            <a:ext cx="5101389" cy="2614864"/>
          </a:xfrm>
          <a:prstGeom prst="doubleWave">
            <a:avLst>
              <a:gd name="adj1" fmla="val 6250"/>
              <a:gd name="adj2" fmla="val 157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هُوّي دَور العَرَّاب والعَرَّابة؟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4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661481" y="191503"/>
            <a:ext cx="8326109" cy="36746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العَرَّاب والعَرَّابة بيقَدّموا المُعتمِد لَلكَنيسة، وبيتكَفَّلوا بِتَربيتو تَربية مَسيحيّة، وخُصوصًا إذا كان المُعتَمِد طِفل. وهنن بيعربوا عن إيمان الكنيسة وإيمان الأهل، لما بيتَقَدّموا بالطِّفِل لَلمَعمودِيّة.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225" y="4049182"/>
            <a:ext cx="4683228" cy="2808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553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5578" y="1284978"/>
            <a:ext cx="3898233" cy="570135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946485" y="1122950"/>
            <a:ext cx="5101389" cy="2614864"/>
          </a:xfrm>
          <a:prstGeom prst="doubleWave">
            <a:avLst>
              <a:gd name="adj1" fmla="val 6250"/>
              <a:gd name="adj2" fmla="val 157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لَيش بيصير عِنّا إِسم جديد بِالمَعمودِيّة؟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5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57251"/>
            <a:ext cx="9300410" cy="842210"/>
          </a:xfrm>
        </p:spPr>
        <p:txBody>
          <a:bodyPr>
            <a:noAutofit/>
          </a:bodyPr>
          <a:lstStyle/>
          <a:p>
            <a:pPr algn="ctr" rtl="1"/>
            <a:endParaRPr lang="en-US" sz="405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099072" y="144379"/>
            <a:ext cx="7868465" cy="35021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تَيكون رَمز لَلوِلادة الجديدِة الرّوحِيِّة يَلّي منِحصَل عَليا بِالمَعمودِيّة، ولَلعَيلِة الجديدة يَلّي انضَمّينا لَ إلا، عَيلة القِدّيسين والشُّهَدا يَلّي حافَظوا على الإيمان المَسيحِي كِلّ العُصور. 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172" y="3635461"/>
            <a:ext cx="5373038" cy="3222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5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84647" y="251660"/>
            <a:ext cx="5081837" cy="3962900"/>
          </a:xfrm>
          <a:prstGeom prst="cloudCallout">
            <a:avLst>
              <a:gd name="adj1" fmla="val -74952"/>
              <a:gd name="adj2" fmla="val 9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شو لازم نتذكر من اللي اخِدْناه  مِن هَاللِّقاء؟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126" y="1865778"/>
            <a:ext cx="3202721" cy="5152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8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306"/>
            <a:ext cx="9118862" cy="4844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8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05"/>
            <a:ext cx="9336505" cy="387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3352798"/>
            <a:ext cx="3505201" cy="3505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9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84647" y="251660"/>
            <a:ext cx="5081837" cy="3962900"/>
          </a:xfrm>
          <a:prstGeom prst="cloudCallout">
            <a:avLst>
              <a:gd name="adj1" fmla="val -74952"/>
              <a:gd name="adj2" fmla="val 9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شو هِيِّي العُصارَة 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يلّي فينا ناخِدْها لحياتنا؟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126" y="1865778"/>
            <a:ext cx="3202721" cy="5152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3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80" y="1417656"/>
            <a:ext cx="5453700" cy="496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874" y="3170246"/>
            <a:ext cx="3310763" cy="331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Data 3"/>
          <p:cNvSpPr/>
          <p:nvPr/>
        </p:nvSpPr>
        <p:spPr>
          <a:xfrm>
            <a:off x="680936" y="376793"/>
            <a:ext cx="8268511" cy="193839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prstClr val="black"/>
                </a:solidFill>
              </a:rPr>
              <a:t>بدنا نتنبّه </a:t>
            </a:r>
            <a:r>
              <a:rPr lang="ar-LB" sz="2800" b="1" dirty="0">
                <a:solidFill>
                  <a:srgbClr val="FF0000"/>
                </a:solidFill>
              </a:rPr>
              <a:t> </a:t>
            </a:r>
            <a:r>
              <a:rPr lang="ar-LB" sz="2800" dirty="0">
                <a:solidFill>
                  <a:prstClr val="black"/>
                </a:solidFill>
              </a:rPr>
              <a:t>لَ</a:t>
            </a:r>
            <a:r>
              <a:rPr lang="ar-SA" sz="2800" dirty="0">
                <a:solidFill>
                  <a:prstClr val="black"/>
                </a:solidFill>
              </a:rPr>
              <a:t>مَعاني الرُّموز </a:t>
            </a:r>
            <a:r>
              <a:rPr lang="ar-LB" sz="2800" dirty="0">
                <a:solidFill>
                  <a:prstClr val="black"/>
                </a:solidFill>
              </a:rPr>
              <a:t>بِ</a:t>
            </a:r>
            <a:r>
              <a:rPr lang="ar-SA" sz="2800" dirty="0">
                <a:solidFill>
                  <a:prstClr val="black"/>
                </a:solidFill>
              </a:rPr>
              <a:t>الحَياة المَسيحِيّ</a:t>
            </a:r>
            <a:r>
              <a:rPr lang="ar-LB" sz="2800" dirty="0">
                <a:solidFill>
                  <a:prstClr val="black"/>
                </a:solidFill>
              </a:rPr>
              <a:t>ِ</a:t>
            </a:r>
            <a:r>
              <a:rPr lang="ar-SA" sz="2800" dirty="0">
                <a:solidFill>
                  <a:prstClr val="black"/>
                </a:solidFill>
              </a:rPr>
              <a:t>ة، و</a:t>
            </a:r>
            <a:r>
              <a:rPr lang="ar-LB" sz="2800" dirty="0">
                <a:solidFill>
                  <a:prstClr val="black"/>
                </a:solidFill>
              </a:rPr>
              <a:t>َبِ </a:t>
            </a:r>
            <a:r>
              <a:rPr lang="ar-SA" sz="2800" dirty="0">
                <a:solidFill>
                  <a:prstClr val="black"/>
                </a:solidFill>
              </a:rPr>
              <a:t>حَيات</a:t>
            </a:r>
            <a:r>
              <a:rPr lang="ar-LB" sz="2800" dirty="0">
                <a:solidFill>
                  <a:prstClr val="black"/>
                </a:solidFill>
              </a:rPr>
              <a:t>نا</a:t>
            </a:r>
            <a:r>
              <a:rPr lang="ar-SA" sz="2800" dirty="0">
                <a:solidFill>
                  <a:prstClr val="black"/>
                </a:solidFill>
              </a:rPr>
              <a:t> </a:t>
            </a:r>
            <a:r>
              <a:rPr lang="ar-LB" sz="2800" dirty="0">
                <a:solidFill>
                  <a:prstClr val="black"/>
                </a:solidFill>
              </a:rPr>
              <a:t>حتَّى تِنما</a:t>
            </a:r>
            <a:r>
              <a:rPr lang="ar-SA" sz="2800" dirty="0">
                <a:solidFill>
                  <a:prstClr val="black"/>
                </a:solidFill>
              </a:rPr>
              <a:t> </a:t>
            </a:r>
            <a:r>
              <a:rPr lang="ar-LB" sz="2800" dirty="0">
                <a:solidFill>
                  <a:prstClr val="black"/>
                </a:solidFill>
              </a:rPr>
              <a:t>بِ</a:t>
            </a:r>
            <a:r>
              <a:rPr lang="ar-SA" sz="2800" dirty="0">
                <a:solidFill>
                  <a:prstClr val="black"/>
                </a:solidFill>
              </a:rPr>
              <a:t>المَسيح</a:t>
            </a:r>
            <a:r>
              <a:rPr lang="ar-LB" sz="2800" dirty="0">
                <a:solidFill>
                  <a:prstClr val="black"/>
                </a:solidFill>
              </a:rPr>
              <a:t> لأننا كَفَرْنا بالشّيطان وأعمَالُو وقِلنا :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123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405" y="985838"/>
            <a:ext cx="1950244" cy="707231"/>
          </a:xfrm>
        </p:spPr>
        <p:txBody>
          <a:bodyPr>
            <a:noAutofit/>
          </a:bodyPr>
          <a:lstStyle/>
          <a:p>
            <a:r>
              <a:rPr lang="ar-LB" sz="3750" b="1" dirty="0"/>
              <a:t>قِراءات</a:t>
            </a:r>
            <a:endParaRPr lang="en-US" sz="375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96" y="1463534"/>
            <a:ext cx="8970704" cy="5242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205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671" y="0"/>
            <a:ext cx="6686549" cy="1697086"/>
          </a:xfrm>
        </p:spPr>
        <p:txBody>
          <a:bodyPr/>
          <a:lstStyle/>
          <a:p>
            <a:pPr algn="r" rtl="1"/>
            <a:r>
              <a:rPr lang="ar-LB" dirty="0"/>
              <a:t>اللِّقاءُ الخامِس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975" y="4231481"/>
            <a:ext cx="8561783" cy="1939529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ar-LB" sz="4350" b="1" dirty="0">
                <a:solidFill>
                  <a:srgbClr val="FF0000"/>
                </a:solidFill>
              </a:rPr>
              <a:t>لَشو بيرمُز؟</a:t>
            </a:r>
          </a:p>
          <a:p>
            <a:pPr algn="ctr" rtl="1"/>
            <a:r>
              <a:rPr lang="ar-LB" sz="4350" b="1" dirty="0"/>
              <a:t>«أَنتُم الَّذينَ بِالمَسيحِ اعتَمَدتُم، المَسيحَ قَد لبِستُم»</a:t>
            </a:r>
            <a:endParaRPr lang="en-US" sz="435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4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75" y="977029"/>
            <a:ext cx="8916626" cy="502372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04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274292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86" y="2245895"/>
            <a:ext cx="5375618" cy="445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321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0463" y="4318870"/>
            <a:ext cx="1864455" cy="2539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9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EB8 - 05 05-nahnou-allazina-i3tamadna-fika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201" y="5282356"/>
            <a:ext cx="609600" cy="609600"/>
          </a:xfrm>
        </p:spPr>
      </p:pic>
      <p:sp>
        <p:nvSpPr>
          <p:cNvPr id="3" name="Rectangle 2"/>
          <p:cNvSpPr/>
          <p:nvPr/>
        </p:nvSpPr>
        <p:spPr>
          <a:xfrm>
            <a:off x="1459832" y="934205"/>
            <a:ext cx="6432884" cy="440120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 نحن الذين اعتمدنا فيك أيها المسيح،</a:t>
            </a:r>
            <a:endParaRPr lang="ar-LB" sz="2800" b="1" dirty="0"/>
          </a:p>
          <a:p>
            <a:pPr algn="r" rtl="1"/>
            <a:r>
              <a:rPr lang="ar-SA" sz="2800" b="1" dirty="0"/>
              <a:t> احفظنا في ثوب ضيائك المجيد.</a:t>
            </a:r>
            <a:endParaRPr lang="en-US" sz="2800" dirty="0"/>
          </a:p>
          <a:p>
            <a:pPr algn="r" rtl="1"/>
            <a:endParaRPr lang="en-US" sz="2800" dirty="0"/>
          </a:p>
          <a:p>
            <a:pPr marL="514350" indent="-514350" algn="r" rtl="1">
              <a:buAutoNum type="arabicPeriod"/>
            </a:pPr>
            <a:r>
              <a:rPr lang="ar-SA" sz="2800" dirty="0"/>
              <a:t>انتم الذين اعتمدتم في المسيح</a:t>
            </a:r>
            <a:endParaRPr lang="ar-LB" sz="2800" dirty="0"/>
          </a:p>
          <a:p>
            <a:pPr algn="r" rtl="1"/>
            <a:r>
              <a:rPr lang="ar-LB" sz="2800" dirty="0"/>
              <a:t>    </a:t>
            </a:r>
            <a:r>
              <a:rPr lang="ar-SA" sz="2800" dirty="0"/>
              <a:t> قد لبستم المسيح.</a:t>
            </a:r>
            <a:endParaRPr lang="en-US" sz="2800" dirty="0"/>
          </a:p>
          <a:p>
            <a:pPr algn="r" rtl="1"/>
            <a:r>
              <a:rPr lang="ar-SA" sz="2800" dirty="0"/>
              <a:t>2. جميعكم أبناء الله بالإيمان بيسوع المسيح.</a:t>
            </a:r>
            <a:endParaRPr lang="en-US" sz="2800" dirty="0"/>
          </a:p>
          <a:p>
            <a:pPr algn="r" rtl="1"/>
            <a:r>
              <a:rPr lang="ar-SA" sz="2800" dirty="0"/>
              <a:t>3. أما تعلمون أن أجسادكم هي هيكل الروح القدس.</a:t>
            </a:r>
            <a:endParaRPr lang="en-US" sz="2800" dirty="0"/>
          </a:p>
          <a:p>
            <a:pPr algn="r" rtl="1"/>
            <a:r>
              <a:rPr lang="ar-SA" sz="2800" dirty="0"/>
              <a:t>4. سبحوا الله، واحملوه في أجسادكم.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5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950748" y="419100"/>
            <a:ext cx="4957762" cy="3762428"/>
          </a:xfrm>
          <a:prstGeom prst="cloudCallout">
            <a:avLst>
              <a:gd name="adj1" fmla="val 74507"/>
              <a:gd name="adj2" fmla="val 27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75" b="1" dirty="0">
                <a:solidFill>
                  <a:schemeClr val="tx1"/>
                </a:solidFill>
              </a:rPr>
              <a:t>باي باي...</a:t>
            </a:r>
          </a:p>
          <a:p>
            <a:pPr algn="ctr" rtl="1"/>
            <a:r>
              <a:rPr lang="ar-LB" sz="3375" b="1" dirty="0">
                <a:solidFill>
                  <a:schemeClr val="tx1"/>
                </a:solidFill>
              </a:rPr>
              <a:t>بشوفكن الأسبوع يلي جايي في عنا مباراة عن سر المعمودية</a:t>
            </a:r>
            <a:endParaRPr lang="en-US" sz="3375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2678" y="2454442"/>
            <a:ext cx="3231435" cy="4403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4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652" y="170447"/>
            <a:ext cx="5108295" cy="651710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419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34" y="263692"/>
            <a:ext cx="2873572" cy="2218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3669570" y="224588"/>
            <a:ext cx="4784619" cy="2534653"/>
          </a:xfrm>
          <a:prstGeom prst="cloudCallout">
            <a:avLst>
              <a:gd name="adj1" fmla="val -76467"/>
              <a:gd name="adj2" fmla="val -15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solidFill>
                  <a:schemeClr val="tx1"/>
                </a:solidFill>
              </a:rPr>
              <a:t>لشو </a:t>
            </a:r>
            <a:r>
              <a:rPr lang="fr-FR" sz="3750" dirty="0">
                <a:solidFill>
                  <a:schemeClr val="tx1"/>
                </a:solidFill>
              </a:rPr>
              <a:t> </a:t>
            </a:r>
            <a:r>
              <a:rPr lang="ar-LB" sz="3750" dirty="0">
                <a:solidFill>
                  <a:schemeClr val="tx1"/>
                </a:solidFill>
              </a:rPr>
              <a:t>رَح نتوصّل مع هَاللِّقاء؟</a:t>
            </a:r>
            <a:endParaRPr lang="en-US" sz="375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0944" y="2935643"/>
            <a:ext cx="8690372" cy="1343470"/>
          </a:xfrm>
        </p:spPr>
        <p:txBody>
          <a:bodyPr>
            <a:normAutofit/>
          </a:bodyPr>
          <a:lstStyle/>
          <a:p>
            <a:pPr algn="r" rtl="1"/>
            <a:r>
              <a:rPr lang="ar-LB" sz="2925" dirty="0"/>
              <a:t>*</a:t>
            </a:r>
            <a:r>
              <a:rPr lang="ar-LB" sz="2925" b="1" dirty="0">
                <a:solidFill>
                  <a:srgbClr val="FF0000"/>
                </a:solidFill>
              </a:rPr>
              <a:t> </a:t>
            </a:r>
            <a:r>
              <a:rPr lang="ar-LB" sz="4000" b="1" dirty="0">
                <a:solidFill>
                  <a:schemeClr val="tx2">
                    <a:lumMod val="75000"/>
                  </a:schemeClr>
                </a:solidFill>
              </a:rPr>
              <a:t>نسَمّي</a:t>
            </a:r>
            <a:r>
              <a:rPr lang="ar-SA" sz="3000" b="1" dirty="0">
                <a:solidFill>
                  <a:srgbClr val="FF0000"/>
                </a:solidFill>
              </a:rPr>
              <a:t> </a:t>
            </a:r>
            <a:r>
              <a:rPr lang="ar-SA" sz="3000" dirty="0"/>
              <a:t>مِن دون تَرَدُّد شُروط مَنح سِرِّ المَعمودِيّة، </a:t>
            </a:r>
            <a:r>
              <a:rPr lang="ar-LB" sz="3000" dirty="0"/>
              <a:t>ونْحَدِّد </a:t>
            </a:r>
            <a:r>
              <a:rPr lang="ar-SA" sz="3000" dirty="0"/>
              <a:t>مَعاني الرُّموز المُستَعمَلة فيها و</a:t>
            </a:r>
            <a:r>
              <a:rPr lang="ar-LB" sz="3000" dirty="0"/>
              <a:t>نشرَح</a:t>
            </a:r>
            <a:r>
              <a:rPr lang="ar-SA" sz="3000" dirty="0"/>
              <a:t> مَدلولها</a:t>
            </a:r>
            <a:r>
              <a:rPr lang="en-US" sz="3000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8361" y="4827162"/>
            <a:ext cx="8090297" cy="175736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ar-LB" sz="4000" b="1" dirty="0">
                <a:solidFill>
                  <a:schemeClr val="tx2">
                    <a:lumMod val="75000"/>
                  </a:schemeClr>
                </a:solidFill>
              </a:rPr>
              <a:t> نتنبّه  </a:t>
            </a:r>
            <a:r>
              <a:rPr lang="ar-LB" sz="3000" dirty="0">
                <a:solidFill>
                  <a:schemeClr val="tx1"/>
                </a:solidFill>
              </a:rPr>
              <a:t>لَ</a:t>
            </a:r>
            <a:r>
              <a:rPr lang="ar-SA" sz="3000" dirty="0"/>
              <a:t>مَعاني الرُّموز </a:t>
            </a:r>
            <a:r>
              <a:rPr lang="ar-LB" sz="3000" dirty="0"/>
              <a:t>بِ</a:t>
            </a:r>
            <a:r>
              <a:rPr lang="ar-SA" sz="3000" dirty="0"/>
              <a:t>الحَياة المَسيحِيّ</a:t>
            </a:r>
            <a:r>
              <a:rPr lang="ar-LB" sz="3000" dirty="0"/>
              <a:t>ِ</a:t>
            </a:r>
            <a:r>
              <a:rPr lang="ar-SA" sz="3000" dirty="0"/>
              <a:t>ة، و</a:t>
            </a:r>
            <a:r>
              <a:rPr lang="ar-LB" sz="3000" dirty="0"/>
              <a:t>َبِ </a:t>
            </a:r>
            <a:r>
              <a:rPr lang="ar-SA" sz="3000" dirty="0"/>
              <a:t>حَيات</a:t>
            </a:r>
            <a:r>
              <a:rPr lang="ar-LB" sz="3000" dirty="0"/>
              <a:t>نا</a:t>
            </a:r>
            <a:r>
              <a:rPr lang="ar-SA" sz="3000" dirty="0"/>
              <a:t> </a:t>
            </a:r>
            <a:r>
              <a:rPr lang="ar-LB" sz="3000" dirty="0"/>
              <a:t>حتَّى تِنما</a:t>
            </a:r>
            <a:r>
              <a:rPr lang="ar-SA" sz="3000" dirty="0"/>
              <a:t> هَ</a:t>
            </a:r>
            <a:r>
              <a:rPr lang="ar-LB" sz="3000" dirty="0"/>
              <a:t>يدي</a:t>
            </a:r>
            <a:r>
              <a:rPr lang="ar-SA" sz="3000" dirty="0"/>
              <a:t> الحَياة </a:t>
            </a:r>
            <a:r>
              <a:rPr lang="ar-LB" sz="3000" dirty="0"/>
              <a:t>بِ</a:t>
            </a:r>
            <a:r>
              <a:rPr lang="ar-SA" sz="3000" dirty="0"/>
              <a:t>المَسيح</a:t>
            </a:r>
            <a:r>
              <a:rPr lang="en-US" sz="3000" dirty="0"/>
              <a:t>.</a:t>
            </a:r>
          </a:p>
          <a:p>
            <a:pPr algn="r" rtl="1"/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485086" y="417095"/>
            <a:ext cx="5450368" cy="5194911"/>
          </a:xfrm>
          <a:prstGeom prst="cloudCallout">
            <a:avLst>
              <a:gd name="adj1" fmla="val -72308"/>
              <a:gd name="adj2" fmla="val -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b="1" dirty="0">
                <a:solidFill>
                  <a:schemeClr val="tx1"/>
                </a:solidFill>
              </a:rPr>
              <a:t>أَصدِقائي... شو الحالَة الحَياتِيِّة اللي راح نعالجها اليوم؟ هيّي مَوجودِة بِ كتابكُن صَفحَة 31</a:t>
            </a:r>
            <a:endParaRPr lang="en-US" sz="375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295" y="1812758"/>
            <a:ext cx="3288632" cy="5290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0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192505" y="946484"/>
            <a:ext cx="8967537" cy="50051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217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417784" y="429879"/>
            <a:ext cx="5368028" cy="2078831"/>
          </a:xfrm>
          <a:prstGeom prst="cloudCallout">
            <a:avLst>
              <a:gd name="adj1" fmla="val 59969"/>
              <a:gd name="adj2" fmla="val 6231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إِنت مَع مين؟ ولَيش؟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2889" y="2218705"/>
            <a:ext cx="2725490" cy="463929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95" y="3657600"/>
            <a:ext cx="7074568" cy="235667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21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Custom 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5DF0F6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564</TotalTime>
  <Words>676</Words>
  <Application>Microsoft Office PowerPoint</Application>
  <PresentationFormat>On-screen Show (4:3)</PresentationFormat>
  <Paragraphs>127</Paragraphs>
  <Slides>44</Slides>
  <Notes>44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Gothic</vt:lpstr>
      <vt:lpstr>Wingdings</vt:lpstr>
      <vt:lpstr>Wingdings 3</vt:lpstr>
      <vt:lpstr>Wisp</vt:lpstr>
      <vt:lpstr>مَركَزُ التَّربِيَّةِ الدّينِيَّة رُهبانِيَّةُ  القَلبَينِ الأَقدَسَين </vt:lpstr>
      <vt:lpstr>كِتابُ الثّامِنِ أَساسِيّ</vt:lpstr>
      <vt:lpstr>PowerPoint Presentation</vt:lpstr>
      <vt:lpstr>اللِّقاءُ الخامِس </vt:lpstr>
      <vt:lpstr>PowerPoint Presentation</vt:lpstr>
      <vt:lpstr>* نسَمّي مِن دون تَرَدُّد شُروط مَنح سِرِّ المَعمودِيّة، ونْحَدِّد مَعاني الرُّموز المُستَعمَلة فيها ونشرَح مَدلولها.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قِراءات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eb8-renc-05</dc:title>
  <dc:creator>Michel Haddad</dc:creator>
  <cp:lastModifiedBy>Michel Haddad (Prof)</cp:lastModifiedBy>
  <cp:revision>67</cp:revision>
  <dcterms:created xsi:type="dcterms:W3CDTF">2020-07-10T08:51:45Z</dcterms:created>
  <dcterms:modified xsi:type="dcterms:W3CDTF">2021-12-30T18:57:05Z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F8CB76D9-0402-4A69-A493-3D79A305D6B6</vt:lpwstr>
  </property>
  <property fmtid="{D5CDD505-2E9C-101B-9397-08002B2CF9AE}" pid="3" name="ArticulatePath">
    <vt:lpwstr>ok5-لشو بيرمز</vt:lpwstr>
  </property>
</Properties>
</file>