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notesSlides/notesSlide37.xml" ContentType="application/vnd.openxmlformats-officedocument.presentationml.notesSlide+xml"/>
  <Override PartName="/ppt/tags/tag40.xml" ContentType="application/vnd.openxmlformats-officedocument.presentationml.tags+xml"/>
  <Override PartName="/ppt/notesSlides/notesSlide38.xml" ContentType="application/vnd.openxmlformats-officedocument.presentationml.notesSlide+xml"/>
  <Override PartName="/ppt/tags/tag41.xml" ContentType="application/vnd.openxmlformats-officedocument.presentationml.tags+xml"/>
  <Override PartName="/ppt/notesSlides/notesSlide39.xml" ContentType="application/vnd.openxmlformats-officedocument.presentationml.notesSlide+xml"/>
  <Override PartName="/ppt/tags/tag42.xml" ContentType="application/vnd.openxmlformats-officedocument.presentationml.tags+xml"/>
  <Override PartName="/ppt/notesSlides/notesSlide40.xml" ContentType="application/vnd.openxmlformats-officedocument.presentationml.notesSlide+xml"/>
  <Override PartName="/ppt/tags/tag43.xml" ContentType="application/vnd.openxmlformats-officedocument.presentationml.tags+xml"/>
  <Override PartName="/ppt/notesSlides/notesSlide41.xml" ContentType="application/vnd.openxmlformats-officedocument.presentationml.notesSlide+xml"/>
  <Override PartName="/ppt/tags/tag44.xml" ContentType="application/vnd.openxmlformats-officedocument.presentationml.tags+xml"/>
  <Override PartName="/ppt/notesSlides/notesSlide42.xml" ContentType="application/vnd.openxmlformats-officedocument.presentationml.notesSlide+xml"/>
  <Override PartName="/ppt/tags/tag45.xml" ContentType="application/vnd.openxmlformats-officedocument.presentationml.tags+xml"/>
  <Override PartName="/ppt/notesSlides/notesSlide43.xml" ContentType="application/vnd.openxmlformats-officedocument.presentationml.notesSlide+xml"/>
  <Override PartName="/ppt/tags/tag46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47"/>
  </p:notesMasterIdLst>
  <p:sldIdLst>
    <p:sldId id="379" r:id="rId2"/>
    <p:sldId id="380" r:id="rId3"/>
    <p:sldId id="398" r:id="rId4"/>
    <p:sldId id="269" r:id="rId5"/>
    <p:sldId id="312" r:id="rId6"/>
    <p:sldId id="270" r:id="rId7"/>
    <p:sldId id="291" r:id="rId8"/>
    <p:sldId id="313" r:id="rId9"/>
    <p:sldId id="357" r:id="rId10"/>
    <p:sldId id="341" r:id="rId11"/>
    <p:sldId id="386" r:id="rId12"/>
    <p:sldId id="358" r:id="rId13"/>
    <p:sldId id="381" r:id="rId14"/>
    <p:sldId id="359" r:id="rId15"/>
    <p:sldId id="387" r:id="rId16"/>
    <p:sldId id="342" r:id="rId17"/>
    <p:sldId id="389" r:id="rId18"/>
    <p:sldId id="384" r:id="rId19"/>
    <p:sldId id="361" r:id="rId20"/>
    <p:sldId id="369" r:id="rId21"/>
    <p:sldId id="390" r:id="rId22"/>
    <p:sldId id="371" r:id="rId23"/>
    <p:sldId id="391" r:id="rId24"/>
    <p:sldId id="362" r:id="rId25"/>
    <p:sldId id="392" r:id="rId26"/>
    <p:sldId id="373" r:id="rId27"/>
    <p:sldId id="350" r:id="rId28"/>
    <p:sldId id="316" r:id="rId29"/>
    <p:sldId id="393" r:id="rId30"/>
    <p:sldId id="394" r:id="rId31"/>
    <p:sldId id="395" r:id="rId32"/>
    <p:sldId id="376" r:id="rId33"/>
    <p:sldId id="377" r:id="rId34"/>
    <p:sldId id="375" r:id="rId35"/>
    <p:sldId id="355" r:id="rId36"/>
    <p:sldId id="356" r:id="rId37"/>
    <p:sldId id="382" r:id="rId38"/>
    <p:sldId id="340" r:id="rId39"/>
    <p:sldId id="339" r:id="rId40"/>
    <p:sldId id="311" r:id="rId41"/>
    <p:sldId id="388" r:id="rId42"/>
    <p:sldId id="383" r:id="rId43"/>
    <p:sldId id="396" r:id="rId44"/>
    <p:sldId id="378" r:id="rId45"/>
    <p:sldId id="397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83427" autoAdjust="0"/>
  </p:normalViewPr>
  <p:slideViewPr>
    <p:cSldViewPr snapToGrid="0">
      <p:cViewPr varScale="1">
        <p:scale>
          <a:sx n="92" d="100"/>
          <a:sy n="92" d="100"/>
        </p:scale>
        <p:origin x="1470" y="7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AE83-80D6-4937-A5E2-7BFC79B0B3C7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EAA1-93F2-449A-92C4-E628FF6E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5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0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1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25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5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9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41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1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3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72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1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78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65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13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6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61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91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36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7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7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36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41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4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17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04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89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111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9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111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967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111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05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01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38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6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8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3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14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74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9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09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0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5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45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570" y="1548218"/>
            <a:ext cx="6686549" cy="2302259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dirty="0"/>
              <a:t>مَركَزُ التَّربِيَّةِ الدّينِيَّة</a:t>
            </a:r>
            <a:br>
              <a:rPr lang="ar-LB" dirty="0"/>
            </a:br>
            <a:r>
              <a:rPr lang="ar-LB" dirty="0"/>
              <a:t>رُهبانِيَّةُ القَلبَينِ الأَقدَسَين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3201590" cy="1126283"/>
          </a:xfrm>
        </p:spPr>
        <p:txBody>
          <a:bodyPr>
            <a:normAutofit/>
          </a:bodyPr>
          <a:lstStyle/>
          <a:p>
            <a:pPr rtl="1"/>
            <a:r>
              <a:rPr lang="ar-LB" sz="6000" dirty="0"/>
              <a:t>يُقَدِّمُ</a:t>
            </a:r>
            <a:endParaRPr lang="en-US" sz="6000" dirty="0"/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58" y="350501"/>
            <a:ext cx="447009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168368"/>
      </p:ext>
    </p:extLst>
  </p:cSld>
  <p:clrMapOvr>
    <a:masterClrMapping/>
  </p:clrMapOvr>
  <p:transition spd="slow" advTm="30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554706" y="176463"/>
            <a:ext cx="3753852" cy="1796716"/>
          </a:xfrm>
          <a:prstGeom prst="cloudCallout">
            <a:avLst>
              <a:gd name="adj1" fmla="val 47935"/>
              <a:gd name="adj2" fmla="val 7253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b="1" dirty="0">
                <a:solidFill>
                  <a:schemeClr val="tx1"/>
                </a:solidFill>
              </a:rPr>
              <a:t>وإِنتو؟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336" y="2470484"/>
            <a:ext cx="3073615" cy="422095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18" y="3559942"/>
            <a:ext cx="6686550" cy="304312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2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962526" y="593558"/>
            <a:ext cx="4291263" cy="4871034"/>
          </a:xfrm>
          <a:prstGeom prst="cloudCallout">
            <a:avLst>
              <a:gd name="adj1" fmla="val 92548"/>
              <a:gd name="adj2" fmla="val -130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وهَلّق، خَلّونا نِحضَر فِلم مَسحِة المَيرون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25" y="1610349"/>
            <a:ext cx="3559770" cy="4888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0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189" y="2073348"/>
            <a:ext cx="6683765" cy="1280890"/>
          </a:xfrm>
        </p:spPr>
        <p:txBody>
          <a:bodyPr>
            <a:normAutofit/>
          </a:bodyPr>
          <a:lstStyle/>
          <a:p>
            <a:pPr rtl="1"/>
            <a:r>
              <a:rPr lang="ar-LB" sz="6000" dirty="0"/>
              <a:t>فِلم مَسحِة المَيرون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8649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890" y="505157"/>
            <a:ext cx="6683765" cy="128089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b="1" dirty="0">
                <a:solidFill>
                  <a:prstClr val="black"/>
                </a:solidFill>
              </a:rPr>
              <a:t>مَسحِة زَيت المَيرون</a:t>
            </a:r>
            <a:r>
              <a:rPr lang="ar-SA" b="1" dirty="0">
                <a:solidFill>
                  <a:prstClr val="black"/>
                </a:solidFill>
              </a:rPr>
              <a:t> </a:t>
            </a:r>
            <a:r>
              <a:rPr lang="ar-LB" b="1" dirty="0">
                <a:solidFill>
                  <a:prstClr val="black"/>
                </a:solidFill>
              </a:rPr>
              <a:t>هِي</a:t>
            </a:r>
            <a:br>
              <a:rPr lang="en-US" b="1" dirty="0"/>
            </a:br>
            <a:r>
              <a:rPr lang="ar-LB" b="1" dirty="0">
                <a:solidFill>
                  <a:prstClr val="black"/>
                </a:solidFill>
              </a:rPr>
              <a:t>مَ</a:t>
            </a:r>
            <a:r>
              <a:rPr lang="ar-SA" b="1" dirty="0">
                <a:solidFill>
                  <a:prstClr val="black"/>
                </a:solidFill>
              </a:rPr>
              <a:t>سح</a:t>
            </a:r>
            <a:r>
              <a:rPr lang="ar-LB" b="1" dirty="0">
                <a:solidFill>
                  <a:prstClr val="black"/>
                </a:solidFill>
              </a:rPr>
              <a:t>ِ</a:t>
            </a:r>
            <a:r>
              <a:rPr lang="ar-SA" b="1" dirty="0">
                <a:solidFill>
                  <a:prstClr val="black"/>
                </a:solidFill>
              </a:rPr>
              <a:t>ة سِرّ</a:t>
            </a:r>
            <a:r>
              <a:rPr lang="ar-LB" b="1" dirty="0">
                <a:solidFill>
                  <a:prstClr val="black"/>
                </a:solidFill>
              </a:rPr>
              <a:t> </a:t>
            </a:r>
            <a:r>
              <a:rPr lang="ar-SA" b="1" dirty="0">
                <a:solidFill>
                  <a:prstClr val="black"/>
                </a:solidFill>
              </a:rPr>
              <a:t>التَّثبيت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26" y="2470484"/>
            <a:ext cx="6559028" cy="377762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lvl="0" indent="0" algn="r" defTabSz="914400" rtl="1">
              <a:spcBef>
                <a:spcPts val="0"/>
              </a:spcBef>
              <a:buClrTx/>
              <a:buNone/>
            </a:pPr>
            <a:r>
              <a:rPr lang="ar-LB" sz="4000" dirty="0">
                <a:solidFill>
                  <a:prstClr val="black"/>
                </a:solidFill>
              </a:rPr>
              <a:t>	</a:t>
            </a:r>
          </a:p>
          <a:p>
            <a:pPr lvl="0" algn="r" defTabSz="914400" rtl="1"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ar-LB" sz="4000" b="1" dirty="0">
                <a:solidFill>
                  <a:srgbClr val="FF0000"/>
                </a:solidFill>
              </a:rPr>
              <a:t>ب</a:t>
            </a:r>
            <a:r>
              <a:rPr lang="ar-SA" sz="4000" b="1" dirty="0">
                <a:solidFill>
                  <a:srgbClr val="FF0000"/>
                </a:solidFill>
              </a:rPr>
              <a:t>ت</a:t>
            </a:r>
            <a:r>
              <a:rPr lang="ar-LB" sz="4000" b="1" dirty="0">
                <a:solidFill>
                  <a:srgbClr val="FF0000"/>
                </a:solidFill>
              </a:rPr>
              <a:t>ْ</a:t>
            </a:r>
            <a:r>
              <a:rPr lang="ar-SA" sz="4000" b="1" dirty="0">
                <a:solidFill>
                  <a:srgbClr val="FF0000"/>
                </a:solidFill>
              </a:rPr>
              <a:t>رَسِّخ </a:t>
            </a:r>
            <a:r>
              <a:rPr lang="ar-LB" sz="4000" dirty="0">
                <a:solidFill>
                  <a:prstClr val="black"/>
                </a:solidFill>
              </a:rPr>
              <a:t>فينا </a:t>
            </a:r>
            <a:r>
              <a:rPr lang="ar-SA" sz="4000" dirty="0">
                <a:solidFill>
                  <a:prstClr val="black"/>
                </a:solidFill>
              </a:rPr>
              <a:t>نِع</a:t>
            </a:r>
            <a:r>
              <a:rPr lang="ar-LB" sz="4000" dirty="0">
                <a:solidFill>
                  <a:prstClr val="black"/>
                </a:solidFill>
              </a:rPr>
              <a:t>مِة</a:t>
            </a:r>
            <a:r>
              <a:rPr lang="ar-SA" sz="4000" dirty="0">
                <a:solidFill>
                  <a:prstClr val="black"/>
                </a:solidFill>
              </a:rPr>
              <a:t> المَعمودِيّة</a:t>
            </a:r>
            <a:endParaRPr lang="ar-LB" sz="4000" dirty="0">
              <a:solidFill>
                <a:prstClr val="black"/>
              </a:solidFill>
            </a:endParaRPr>
          </a:p>
          <a:p>
            <a:pPr marL="0" lvl="0" indent="0" algn="r" defTabSz="914400" rtl="1">
              <a:spcBef>
                <a:spcPts val="0"/>
              </a:spcBef>
              <a:buClrTx/>
              <a:buNone/>
            </a:pPr>
            <a:r>
              <a:rPr lang="ar-LB" sz="4000" dirty="0">
                <a:solidFill>
                  <a:prstClr val="black"/>
                </a:solidFill>
              </a:rPr>
              <a:t>   أي (الرّوح القُدُس)</a:t>
            </a:r>
            <a:r>
              <a:rPr lang="ar-SA" sz="4000" dirty="0">
                <a:solidFill>
                  <a:prstClr val="black"/>
                </a:solidFill>
              </a:rPr>
              <a:t> </a:t>
            </a:r>
            <a:endParaRPr lang="ar-LB" sz="4000" dirty="0">
              <a:solidFill>
                <a:prstClr val="black"/>
              </a:solidFill>
            </a:endParaRPr>
          </a:p>
          <a:p>
            <a:pPr lvl="0" algn="r" defTabSz="914400" rtl="1"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ar-LB" sz="4000" b="1" dirty="0">
                <a:solidFill>
                  <a:srgbClr val="FF0000"/>
                </a:solidFill>
              </a:rPr>
              <a:t>بِتْنَمِّ</a:t>
            </a:r>
            <a:r>
              <a:rPr lang="ar-SA" sz="4000" b="1" dirty="0">
                <a:solidFill>
                  <a:srgbClr val="FF0000"/>
                </a:solidFill>
              </a:rPr>
              <a:t>ي </a:t>
            </a:r>
            <a:r>
              <a:rPr lang="ar-SA" sz="4000" dirty="0">
                <a:solidFill>
                  <a:prstClr val="black"/>
                </a:solidFill>
              </a:rPr>
              <a:t>في</a:t>
            </a:r>
            <a:r>
              <a:rPr lang="ar-LB" sz="4000" dirty="0">
                <a:solidFill>
                  <a:prstClr val="black"/>
                </a:solidFill>
              </a:rPr>
              <a:t>نا</a:t>
            </a:r>
            <a:r>
              <a:rPr lang="ar-SA" sz="4000" dirty="0">
                <a:solidFill>
                  <a:prstClr val="black"/>
                </a:solidFill>
              </a:rPr>
              <a:t> روح الرِّسال</a:t>
            </a:r>
            <a:r>
              <a:rPr lang="ar-LB" sz="4000" dirty="0">
                <a:solidFill>
                  <a:prstClr val="black"/>
                </a:solidFill>
              </a:rPr>
              <a:t>ِ</a:t>
            </a:r>
            <a:r>
              <a:rPr lang="ar-SA" sz="4000" dirty="0">
                <a:solidFill>
                  <a:prstClr val="black"/>
                </a:solidFill>
              </a:rPr>
              <a:t>ة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  <a:endParaRPr lang="ar-LB" sz="4000" dirty="0">
              <a:solidFill>
                <a:prstClr val="black"/>
              </a:solidFill>
            </a:endParaRPr>
          </a:p>
          <a:p>
            <a:pPr lvl="0" algn="r" defTabSz="914400" rtl="1"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ar-LB" sz="4000" b="1" dirty="0">
                <a:solidFill>
                  <a:srgbClr val="FF0000"/>
                </a:solidFill>
              </a:rPr>
              <a:t>بِتقَوّينا</a:t>
            </a:r>
            <a:r>
              <a:rPr lang="ar-LB" sz="4000" dirty="0">
                <a:solidFill>
                  <a:prstClr val="black"/>
                </a:solidFill>
              </a:rPr>
              <a:t> تَنْقوم بِرِسالِتْنا بِجِرأَة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326105"/>
            <a:ext cx="2417017" cy="4307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77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27897" y="147280"/>
            <a:ext cx="5748839" cy="4566235"/>
          </a:xfrm>
          <a:prstGeom prst="cloudCallout">
            <a:avLst>
              <a:gd name="adj1" fmla="val 61456"/>
              <a:gd name="adj2" fmla="val 260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وهَلَّق خَلّونا نَعمُل سَوا هَالاختِبار.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كِلّ واحَد فيكُن يجَرِّب يحط شوَيّة زَيت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ع </a:t>
            </a:r>
            <a:r>
              <a:rPr lang="ar-SA" sz="3200" dirty="0">
                <a:solidFill>
                  <a:schemeClr val="tx1"/>
                </a:solidFill>
              </a:rPr>
              <a:t>زُجاج </a:t>
            </a:r>
            <a:r>
              <a:rPr lang="ar-LB" sz="3200" dirty="0">
                <a:solidFill>
                  <a:schemeClr val="tx1"/>
                </a:solidFill>
              </a:rPr>
              <a:t>الشّباك</a:t>
            </a:r>
            <a:r>
              <a:rPr lang="ar-SA" sz="3200" dirty="0">
                <a:solidFill>
                  <a:schemeClr val="tx1"/>
                </a:solidFill>
              </a:rPr>
              <a:t>ِ... 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وبَعدَين يجَرِّب يشيلو.</a:t>
            </a:r>
          </a:p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«</a:t>
            </a:r>
            <a:r>
              <a:rPr lang="ar-LB" sz="3200" b="1" dirty="0">
                <a:solidFill>
                  <a:srgbClr val="FF0000"/>
                </a:solidFill>
              </a:rPr>
              <a:t>شو صار </a:t>
            </a:r>
            <a:r>
              <a:rPr lang="ar-SA" sz="3200" b="1" dirty="0">
                <a:solidFill>
                  <a:srgbClr val="FF0000"/>
                </a:solidFill>
              </a:rPr>
              <a:t>»؟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468" y="3208421"/>
            <a:ext cx="2746532" cy="3771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9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450" y="3096126"/>
            <a:ext cx="6411979" cy="399812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518611" y="433136"/>
            <a:ext cx="5374105" cy="1876927"/>
          </a:xfrm>
          <a:prstGeom prst="wedgeRoundRectCallout">
            <a:avLst>
              <a:gd name="adj1" fmla="val -20833"/>
              <a:gd name="adj2" fmla="val 93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/>
              <a:t>إذا بَدْنا فينا نشيل الزَّيت كُليًّا عَن الزُّجاج وننَضْفو مْنيح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702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235242" y="272717"/>
            <a:ext cx="4900863" cy="3850104"/>
          </a:xfrm>
          <a:prstGeom prst="cloudCallout">
            <a:avLst>
              <a:gd name="adj1" fmla="val 68394"/>
              <a:gd name="adj2" fmla="val 3084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وهَلّق، </a:t>
            </a:r>
            <a:r>
              <a:rPr lang="ar-LB" sz="3200" dirty="0">
                <a:solidFill>
                  <a:schemeClr val="tx1"/>
                </a:solidFill>
              </a:rPr>
              <a:t>حِطّوا شوَيّة زَيت ع وَرَقَة بَيضا إِدامكُن</a:t>
            </a:r>
          </a:p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«</a:t>
            </a:r>
            <a:r>
              <a:rPr lang="ar-LB" sz="3200" b="1" dirty="0">
                <a:solidFill>
                  <a:srgbClr val="FF0000"/>
                </a:solidFill>
              </a:rPr>
              <a:t>شو صار؟</a:t>
            </a:r>
            <a:r>
              <a:rPr lang="ar-SA" sz="3200" b="1" dirty="0">
                <a:solidFill>
                  <a:srgbClr val="FF0000"/>
                </a:solidFill>
              </a:rPr>
              <a:t>»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468" y="2903621"/>
            <a:ext cx="2746532" cy="3771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914" y="3192379"/>
            <a:ext cx="6411979" cy="399812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454442" y="513347"/>
            <a:ext cx="5374105" cy="2310063"/>
          </a:xfrm>
          <a:prstGeom prst="wedgeRoundRectCallout">
            <a:avLst>
              <a:gd name="adj1" fmla="val -21430"/>
              <a:gd name="adj2" fmla="val 724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مُستَحيل فينا نْشيل</a:t>
            </a:r>
            <a:r>
              <a:rPr lang="ar-SA" sz="4000" dirty="0"/>
              <a:t> الزَّيت </a:t>
            </a:r>
            <a:r>
              <a:rPr lang="ar-LB" sz="4000" dirty="0"/>
              <a:t>لأنَّو الوَرَقَة شِربِتو </a:t>
            </a:r>
            <a:r>
              <a:rPr lang="ar-SA" sz="4000" dirty="0"/>
              <a:t> </a:t>
            </a:r>
            <a:r>
              <a:rPr lang="ar-LB" sz="4000" dirty="0"/>
              <a:t>وصارِت </a:t>
            </a:r>
            <a:r>
              <a:rPr lang="ar-SA" sz="4000" b="1" dirty="0"/>
              <a:t>ناعم</a:t>
            </a:r>
            <a:r>
              <a:rPr lang="ar-LB" sz="4000" b="1" dirty="0"/>
              <a:t>ِ</a:t>
            </a:r>
            <a:r>
              <a:rPr lang="ar-SA" sz="4000" b="1" dirty="0"/>
              <a:t>ة وشَفّافَة</a:t>
            </a:r>
            <a:r>
              <a:rPr lang="ar-LB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09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 flipH="1">
            <a:off x="385011" y="561475"/>
            <a:ext cx="6866021" cy="5999746"/>
          </a:xfrm>
          <a:prstGeom prst="flowChartInternalStora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tx1"/>
                </a:solidFill>
              </a:rPr>
              <a:t>هَيدا يَلّي رَح نِتعَلَّمُو اليَوم!</a:t>
            </a:r>
          </a:p>
          <a:p>
            <a:pPr algn="ctr" rtl="1"/>
            <a:r>
              <a:rPr lang="ar-LB" sz="3800" dirty="0">
                <a:solidFill>
                  <a:schemeClr val="tx1"/>
                </a:solidFill>
              </a:rPr>
              <a:t>نِحنا كَمان مِنصير </a:t>
            </a:r>
            <a:r>
              <a:rPr lang="ar-SA" sz="3800" dirty="0">
                <a:solidFill>
                  <a:schemeClr val="tx1"/>
                </a:solidFill>
              </a:rPr>
              <a:t>«شَفَّافين</a:t>
            </a:r>
            <a:r>
              <a:rPr lang="ar-LB" sz="3800" dirty="0">
                <a:solidFill>
                  <a:schemeClr val="tx1"/>
                </a:solidFill>
              </a:rPr>
              <a:t>» بَس </a:t>
            </a:r>
            <a:r>
              <a:rPr lang="ar-SA" sz="3800" dirty="0">
                <a:solidFill>
                  <a:schemeClr val="tx1"/>
                </a:solidFill>
              </a:rPr>
              <a:t>نوسَم بِالزَّيتِ المُقَدَّسِ ون</a:t>
            </a:r>
            <a:r>
              <a:rPr lang="ar-LB" sz="3800" dirty="0">
                <a:solidFill>
                  <a:schemeClr val="tx1"/>
                </a:solidFill>
              </a:rPr>
              <a:t>اخُذ</a:t>
            </a:r>
            <a:r>
              <a:rPr lang="ar-SA" sz="3800" dirty="0">
                <a:solidFill>
                  <a:schemeClr val="tx1"/>
                </a:solidFill>
              </a:rPr>
              <a:t> قُوَّة م</a:t>
            </a:r>
            <a:r>
              <a:rPr lang="ar-LB" sz="3800" dirty="0">
                <a:solidFill>
                  <a:schemeClr val="tx1"/>
                </a:solidFill>
              </a:rPr>
              <a:t>ِ</a:t>
            </a:r>
            <a:r>
              <a:rPr lang="ar-SA" sz="3800" dirty="0">
                <a:solidFill>
                  <a:schemeClr val="tx1"/>
                </a:solidFill>
              </a:rPr>
              <a:t>ن الرّوحِ القُدُسِ</a:t>
            </a:r>
            <a:r>
              <a:rPr lang="ar-LB" sz="3800" dirty="0">
                <a:solidFill>
                  <a:schemeClr val="tx1"/>
                </a:solidFill>
              </a:rPr>
              <a:t>!</a:t>
            </a:r>
            <a:r>
              <a:rPr lang="ar-SA" sz="3800" dirty="0">
                <a:solidFill>
                  <a:schemeClr val="tx1"/>
                </a:solidFill>
              </a:rPr>
              <a:t> </a:t>
            </a:r>
            <a:endParaRPr lang="ar-LB" sz="3800" dirty="0">
              <a:solidFill>
                <a:schemeClr val="tx1"/>
              </a:solidFill>
            </a:endParaRPr>
          </a:p>
          <a:p>
            <a:pPr algn="ctr" rtl="1"/>
            <a:r>
              <a:rPr lang="ar-LB" sz="3800" dirty="0">
                <a:solidFill>
                  <a:schemeClr val="tx1"/>
                </a:solidFill>
              </a:rPr>
              <a:t>وما حَدا في يشيلها عَنّا إِذا نِحنا </a:t>
            </a:r>
            <a:r>
              <a:rPr lang="ar-SA" sz="3800" dirty="0">
                <a:solidFill>
                  <a:schemeClr val="tx1"/>
                </a:solidFill>
              </a:rPr>
              <a:t>تم</a:t>
            </a:r>
            <a:r>
              <a:rPr lang="ar-LB" sz="3800" dirty="0">
                <a:solidFill>
                  <a:schemeClr val="tx1"/>
                </a:solidFill>
              </a:rPr>
              <a:t>َ</a:t>
            </a:r>
            <a:r>
              <a:rPr lang="ar-SA" sz="3800" dirty="0">
                <a:solidFill>
                  <a:schemeClr val="tx1"/>
                </a:solidFill>
              </a:rPr>
              <a:t>سَّكْنا </a:t>
            </a:r>
            <a:r>
              <a:rPr lang="ar-LB" sz="3800" dirty="0">
                <a:solidFill>
                  <a:schemeClr val="tx1"/>
                </a:solidFill>
              </a:rPr>
              <a:t>فيها</a:t>
            </a:r>
            <a:r>
              <a:rPr lang="ar-SA" sz="3800" dirty="0">
                <a:solidFill>
                  <a:schemeClr val="tx1"/>
                </a:solidFill>
              </a:rPr>
              <a:t> </a:t>
            </a:r>
            <a:r>
              <a:rPr lang="ar-LB" sz="3800" dirty="0">
                <a:solidFill>
                  <a:schemeClr val="tx1"/>
                </a:solidFill>
              </a:rPr>
              <a:t>حتّى</a:t>
            </a:r>
            <a:r>
              <a:rPr lang="ar-SA" sz="3800" dirty="0">
                <a:solidFill>
                  <a:schemeClr val="tx1"/>
                </a:solidFill>
              </a:rPr>
              <a:t> ت</a:t>
            </a:r>
            <a:r>
              <a:rPr lang="ar-LB" sz="3800" dirty="0">
                <a:solidFill>
                  <a:schemeClr val="tx1"/>
                </a:solidFill>
              </a:rPr>
              <a:t>ِ</a:t>
            </a:r>
            <a:r>
              <a:rPr lang="ar-SA" sz="3800" dirty="0">
                <a:solidFill>
                  <a:schemeClr val="tx1"/>
                </a:solidFill>
              </a:rPr>
              <a:t>فعل </a:t>
            </a:r>
            <a:r>
              <a:rPr lang="ar-LB" sz="3800" dirty="0">
                <a:solidFill>
                  <a:schemeClr val="tx1"/>
                </a:solidFill>
              </a:rPr>
              <a:t>بِ </a:t>
            </a:r>
            <a:r>
              <a:rPr lang="ar-SA" sz="3800" dirty="0">
                <a:solidFill>
                  <a:schemeClr val="tx1"/>
                </a:solidFill>
              </a:rPr>
              <a:t>حَياتنا</a:t>
            </a:r>
            <a:r>
              <a:rPr lang="en-US" sz="3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468" y="2935705"/>
            <a:ext cx="2746532" cy="3771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63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68591" y="240632"/>
            <a:ext cx="5748839" cy="5791200"/>
          </a:xfrm>
          <a:prstGeom prst="cloudCallout">
            <a:avLst>
              <a:gd name="adj1" fmla="val 68137"/>
              <a:gd name="adj2" fmla="val 585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وهَلَّق رَح تشوفوا 4 خانات... قْروا العَناوين يَلّي فيها مْنيح حَتّى تقولولي شو العَناصِر المُشتَرَكة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016" y="2791326"/>
            <a:ext cx="2746532" cy="3771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240016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937" y="0"/>
            <a:ext cx="8160312" cy="2262781"/>
          </a:xfrm>
        </p:spPr>
        <p:txBody>
          <a:bodyPr/>
          <a:lstStyle/>
          <a:p>
            <a:pPr algn="r" rtl="1"/>
            <a:r>
              <a:rPr lang="ar-LB" dirty="0"/>
              <a:t>كِتابُ الثّامِنِ أَساسِيّ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3988" y="4625385"/>
            <a:ext cx="6686549" cy="1580862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/>
              <a:t>حَياةٌ جَديدَةٌ في المَسيحِ</a:t>
            </a:r>
          </a:p>
          <a:p>
            <a:pPr algn="ctr" rtl="1"/>
            <a:r>
              <a:rPr lang="ar-LB" sz="4000" b="1" dirty="0"/>
              <a:t>الأَسرار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0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36">
        <p14:reveal/>
      </p:transition>
    </mc:Choice>
    <mc:Fallback xmlns="">
      <p:transition spd="slow" advTm="4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008" y="527858"/>
            <a:ext cx="6683765" cy="803638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LB" b="1" dirty="0"/>
              <a:t>شو العُنصُر المُشتَرَك بَين نَصَّين؟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44" y="1906892"/>
            <a:ext cx="8289758" cy="33125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2297" y="2980299"/>
            <a:ext cx="2374233" cy="3877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4371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450" y="3096126"/>
            <a:ext cx="6411979" cy="399812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518611" y="433136"/>
            <a:ext cx="4507831" cy="1876927"/>
          </a:xfrm>
          <a:prstGeom prst="wedgeRoundRectCallout">
            <a:avLst>
              <a:gd name="adj1" fmla="val -20833"/>
              <a:gd name="adj2" fmla="val 9326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وَضع الأَيدي</a:t>
            </a:r>
            <a:endParaRPr lang="ar-LB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625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462" y="142847"/>
            <a:ext cx="7237217" cy="80363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b="1" dirty="0"/>
              <a:t>شو العُنصُر المُشتَرَك بَين 4 نُصوص؟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64" y="845390"/>
            <a:ext cx="8666715" cy="60126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9322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450" y="3096126"/>
            <a:ext cx="6411979" cy="399812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518611" y="433136"/>
            <a:ext cx="4507831" cy="1876927"/>
          </a:xfrm>
          <a:prstGeom prst="wedgeRoundRectCallout">
            <a:avLst>
              <a:gd name="adj1" fmla="val -20833"/>
              <a:gd name="adj2" fmla="val 9326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التَّكَلُّم بِاللُّغات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446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75" y="246364"/>
            <a:ext cx="8712680" cy="803638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b="1" dirty="0"/>
              <a:t>شو العَناصِر المُشتَرَكِة بَين النّصوص الأَربَعَة؟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21" y="1106906"/>
            <a:ext cx="8289758" cy="5751095"/>
          </a:xfrm>
        </p:spPr>
      </p:pic>
      <p:sp>
        <p:nvSpPr>
          <p:cNvPr id="3" name="Rectangle 2"/>
          <p:cNvSpPr/>
          <p:nvPr/>
        </p:nvSpPr>
        <p:spPr>
          <a:xfrm>
            <a:off x="3750300" y="3244334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b="1" dirty="0"/>
              <a:t>التَّكَلُّم بِاللُّغات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8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450" y="3096126"/>
            <a:ext cx="6411979" cy="399812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941095" y="352926"/>
            <a:ext cx="5983705" cy="2213811"/>
          </a:xfrm>
          <a:prstGeom prst="wedgeRoundRectCallout">
            <a:avLst>
              <a:gd name="adj1" fmla="val -20833"/>
              <a:gd name="adj2" fmla="val 9326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المَعمودِيّة</a:t>
            </a:r>
          </a:p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ونُزول الرّوح القُدُس أَيّ وَضع الأَيدي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731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73768" y="2014832"/>
            <a:ext cx="4845261" cy="3263021"/>
          </a:xfrm>
          <a:prstGeom prst="cloudCallout">
            <a:avLst>
              <a:gd name="adj1" fmla="val 75497"/>
              <a:gd name="adj2" fmla="val 18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إِنّو المَعمودِيِّة ونُزول الرّوح القُدُس،مرتِبطين بِبَعضُن 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4812633" y="0"/>
            <a:ext cx="4331368" cy="271111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مْنِستَنتِج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185" y="3086222"/>
            <a:ext cx="2746532" cy="3771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0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05852" y="433136"/>
            <a:ext cx="5649453" cy="3561348"/>
          </a:xfrm>
          <a:prstGeom prst="cloudCallout">
            <a:avLst>
              <a:gd name="adj1" fmla="val 63767"/>
              <a:gd name="adj2" fmla="val 2729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بَدْنا نجَرِّب نْجاوِب 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عَ هَالأَسئِلِة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016" y="2791326"/>
            <a:ext cx="2746532" cy="3771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241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689811" y="192505"/>
            <a:ext cx="6673515" cy="36896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800" dirty="0"/>
          </a:p>
          <a:p>
            <a:pPr algn="ctr" rtl="1"/>
            <a:r>
              <a:rPr lang="ar-LB" sz="3800" dirty="0"/>
              <a:t>شو بِتْسَمّي الكنيسِة السِّرّ يلّي مَنَحوا بُطرس ويوحَنّا بِالسّامِرة بِوضع الأيدي؟ 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146" y="2085473"/>
            <a:ext cx="3393486" cy="4660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927222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933263" y="164858"/>
            <a:ext cx="4667552" cy="2281563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dirty="0"/>
              <a:t>سِرّ التَّثبيت.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450" y="2859873"/>
            <a:ext cx="6411979" cy="3998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292023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526" y="0"/>
            <a:ext cx="4806147" cy="6721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400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689811" y="192505"/>
            <a:ext cx="6673515" cy="36896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800" dirty="0"/>
          </a:p>
          <a:p>
            <a:pPr algn="ctr"/>
            <a:r>
              <a:rPr lang="ar-LB" sz="4000" dirty="0"/>
              <a:t>ونِحنا أَيمتين أَخَدناه؟</a:t>
            </a:r>
            <a:br>
              <a:rPr lang="ar-LB" sz="4000" dirty="0"/>
            </a:br>
            <a:r>
              <a:rPr lang="ar-LB" sz="4000" dirty="0"/>
              <a:t> بِشو مَسَحْنا الكاهِن؟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146" y="2085473"/>
            <a:ext cx="3393486" cy="4660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3956514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913" y="2988210"/>
            <a:ext cx="6411979" cy="3998127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1122831" y="192506"/>
            <a:ext cx="7519549" cy="272715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نِحنا الشّرقيين  أَخَدْناه مَع سِرّ المَعمودِيِّة، وَمَسَحْنا الكاهِن بِالمَيرون المُقَدَّس.</a:t>
            </a:r>
          </a:p>
          <a:p>
            <a:pPr algn="ctr" rtl="1"/>
            <a:r>
              <a:rPr lang="ar-LB" sz="3200" dirty="0"/>
              <a:t>أَمّا بِالطَّقس الغَربي بيمْسَح الأُسقُف الولاد بِعُمر 12 سنة وما فوق</a:t>
            </a:r>
          </a:p>
          <a:p>
            <a:pPr algn="ctr" rtl="1"/>
            <a:r>
              <a:rPr lang="ar-LB" sz="3200" dirty="0"/>
              <a:t>بِإِحتِفال خاصّ!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152786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930441" y="0"/>
            <a:ext cx="4973053" cy="6443161"/>
          </a:xfrm>
          <a:prstGeom prst="cloudCallout">
            <a:avLst>
              <a:gd name="adj1" fmla="val 70955"/>
              <a:gd name="adj2" fmla="val -530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tx1"/>
                </a:solidFill>
              </a:rPr>
              <a:t>فتَحوا كُتُب العَهد الجديد عَرسالة القِدّيس بولُس إلى أهل غَلاطيّة </a:t>
            </a:r>
          </a:p>
          <a:p>
            <a:pPr algn="ctr" rtl="1"/>
            <a:r>
              <a:rPr lang="ar-LB" sz="3800" dirty="0">
                <a:solidFill>
                  <a:schemeClr val="tx1"/>
                </a:solidFill>
              </a:rPr>
              <a:t>5/ 22-23 وكْتُبوا ثِمار الرّوح عَ وَرَقَة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230" y="2005263"/>
            <a:ext cx="3393486" cy="4660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430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736" y="158889"/>
            <a:ext cx="3216854" cy="125281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LB" sz="4000" dirty="0">
                <a:solidFill>
                  <a:schemeClr val="accent1">
                    <a:lumMod val="50000"/>
                  </a:schemeClr>
                </a:solidFill>
              </a:rPr>
              <a:t>ثِمارُ الرّوح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85811" y="1283369"/>
            <a:ext cx="2129590" cy="1620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/>
              <a:t>المَحَبّة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3952374" y="1419726"/>
            <a:ext cx="2129590" cy="16202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 الفَرَح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1016666" y="1419725"/>
            <a:ext cx="2135607" cy="1459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/>
              <a:t>السَّلام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6767763" y="3039979"/>
            <a:ext cx="2129590" cy="16202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 الصَّبر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4156910" y="3312696"/>
            <a:ext cx="2129590" cy="16202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اللُّطْف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721894" y="3064044"/>
            <a:ext cx="2442411" cy="16202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كَرَمُ الأَخلاق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1022684" y="5069306"/>
            <a:ext cx="2129590" cy="1620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/>
              <a:t>الإيمان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6731668" y="5029201"/>
            <a:ext cx="2129590" cy="1620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الوَداعَة</a:t>
            </a:r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3958389" y="5021180"/>
            <a:ext cx="2129590" cy="162025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/>
              <a:t>العَفاف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6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411704" y="352927"/>
            <a:ext cx="5033211" cy="6186488"/>
          </a:xfrm>
          <a:prstGeom prst="cloudCallout">
            <a:avLst>
              <a:gd name="adj1" fmla="val 59975"/>
              <a:gd name="adj2" fmla="val -1744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راح نِقرا هَا القِصّة حَتّى نِتعَمّق أَكثَر ونجَرِّب نجاوب عَالأَسئِلِة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146" y="2085473"/>
            <a:ext cx="3393486" cy="4660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628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49" y="1386370"/>
            <a:ext cx="7980101" cy="4085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553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85" y="624110"/>
            <a:ext cx="8424829" cy="5616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552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02105" y="625643"/>
            <a:ext cx="4684295" cy="3240505"/>
          </a:xfrm>
          <a:prstGeom prst="cloudCallout">
            <a:avLst>
              <a:gd name="adj1" fmla="val 71546"/>
              <a:gd name="adj2" fmla="val 10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شو مْنِحفَظ مِن هَاللِّقاء؟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651" y="2021305"/>
            <a:ext cx="3393486" cy="4660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6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76" y="0"/>
            <a:ext cx="907294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259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97306" y="378995"/>
            <a:ext cx="5906942" cy="5331994"/>
          </a:xfrm>
          <a:prstGeom prst="cloudCallout">
            <a:avLst>
              <a:gd name="adj1" fmla="val 64538"/>
              <a:gd name="adj2" fmla="val -4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شو بيعَلِّمْنا كتاب التَّعليم المَسيحي لَلكَنيسِة الكاثوليكِيّة عَن هَالمَوضوع؟ 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89" y="2197768"/>
            <a:ext cx="3393486" cy="4660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3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704" y="-254667"/>
            <a:ext cx="6686549" cy="2262781"/>
          </a:xfrm>
        </p:spPr>
        <p:txBody>
          <a:bodyPr/>
          <a:lstStyle/>
          <a:p>
            <a:pPr algn="r" rtl="1"/>
            <a:r>
              <a:rPr lang="ar-LB" b="1" dirty="0"/>
              <a:t>اللِّقاءُ السّادِس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58" y="3980684"/>
            <a:ext cx="8561783" cy="2586038"/>
          </a:xfrm>
        </p:spPr>
        <p:txBody>
          <a:bodyPr>
            <a:normAutofit/>
          </a:bodyPr>
          <a:lstStyle/>
          <a:p>
            <a:pPr algn="ctr" rtl="1"/>
            <a:r>
              <a:rPr lang="ar-LB" sz="5800" b="1" dirty="0">
                <a:solidFill>
                  <a:schemeClr val="accent1">
                    <a:lumMod val="75000"/>
                  </a:schemeClr>
                </a:solidFill>
              </a:rPr>
              <a:t>شو يَعني تَثبيت؟</a:t>
            </a:r>
          </a:p>
          <a:p>
            <a:pPr algn="ctr" rtl="1"/>
            <a:r>
              <a:rPr lang="ar-LB" sz="4800" b="1" dirty="0"/>
              <a:t>«</a:t>
            </a:r>
            <a:r>
              <a:rPr lang="ar-LB" sz="4200" b="1" dirty="0"/>
              <a:t>أَخَذوا يُعلِنونَ كَلِمَةَ اللهِ بِجُرأَة»</a:t>
            </a:r>
            <a:endParaRPr lang="en-US" sz="4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3104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26" y="288138"/>
            <a:ext cx="8212347" cy="6281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205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19200" y="330868"/>
            <a:ext cx="4523874" cy="2925679"/>
          </a:xfrm>
          <a:prstGeom prst="cloudCallout">
            <a:avLst>
              <a:gd name="adj1" fmla="val 65923"/>
              <a:gd name="adj2" fmla="val 28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ومْنِختُم لِقاءنا بِهَا الصَّلاة!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146" y="2085473"/>
            <a:ext cx="3393486" cy="4660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9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60947" y="268705"/>
            <a:ext cx="8422106" cy="632059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400" dirty="0"/>
              <a:t>يا رَبّ نِحنا صرْنا نَعرف هَلَّق إنّا بِالمَعمودِيَّة نِلنَا نِعمَة الرّوح القدُس، وإنّك بِسرّ التِّثبيت يَعني بِمَسحِة المَيرون بدَّك تبعَتْنا تَ نِحمُل البشارَة، </a:t>
            </a:r>
          </a:p>
          <a:p>
            <a:pPr algn="ctr" rtl="1"/>
            <a:r>
              <a:rPr lang="ar-LB" sz="3400" dirty="0"/>
              <a:t>بنِطلبُ منّك إِنّك تْقَوّينا بِمَواهِبِ الرّوح القُدُس حتّى </a:t>
            </a:r>
            <a:r>
              <a:rPr lang="ar-LB" sz="3400" b="1" dirty="0"/>
              <a:t>نعلِنها بجُرأة</a:t>
            </a:r>
          </a:p>
          <a:p>
            <a:pPr algn="ctr" rtl="1"/>
            <a:r>
              <a:rPr lang="ar-LB" sz="3400" b="1" dirty="0"/>
              <a:t> إِلَك المَجد إلى الأبَد آمين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932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19200" y="427121"/>
            <a:ext cx="4523874" cy="2925679"/>
          </a:xfrm>
          <a:prstGeom prst="cloudCallout">
            <a:avLst>
              <a:gd name="adj1" fmla="val 65923"/>
              <a:gd name="adj2" fmla="val 28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ومْنِطلُب </a:t>
            </a:r>
          </a:p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الرّوح القُدُس مَع هَالتّرتيلِة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146" y="2085473"/>
            <a:ext cx="3393486" cy="4660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43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B8 - 06 06-hallouma-ya-rouha-allah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6585" y="3717925"/>
            <a:ext cx="457200" cy="609600"/>
          </a:xfrm>
        </p:spPr>
      </p:pic>
      <p:sp>
        <p:nvSpPr>
          <p:cNvPr id="5" name="Rectangle 4"/>
          <p:cNvSpPr/>
          <p:nvPr/>
        </p:nvSpPr>
        <p:spPr>
          <a:xfrm>
            <a:off x="1002784" y="1261484"/>
            <a:ext cx="7194732" cy="480131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75000"/>
              </a:lnSpc>
              <a:spcAft>
                <a:spcPts val="0"/>
              </a:spcAft>
            </a:pPr>
            <a:r>
              <a:rPr lang="ar-SA" sz="3600" b="1" dirty="0">
                <a:latin typeface="Times New Roman"/>
                <a:ea typeface="Times New Roman"/>
                <a:cs typeface="Traditional Arabic"/>
              </a:rPr>
              <a:t>ه</a:t>
            </a:r>
            <a:r>
              <a:rPr lang="ar-LB" sz="3600" b="1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b="1" dirty="0">
                <a:latin typeface="Times New Roman"/>
                <a:ea typeface="Times New Roman"/>
                <a:cs typeface="Traditional Arabic"/>
              </a:rPr>
              <a:t>ل</a:t>
            </a:r>
            <a:r>
              <a:rPr lang="ar-LB" sz="3600" b="1" dirty="0">
                <a:latin typeface="Times New Roman"/>
                <a:ea typeface="Times New Roman"/>
                <a:cs typeface="Traditional Arabic"/>
              </a:rPr>
              <a:t>ُ</a:t>
            </a:r>
            <a:r>
              <a:rPr lang="ar-SA" sz="3600" b="1" dirty="0">
                <a:latin typeface="Times New Roman"/>
                <a:ea typeface="Times New Roman"/>
                <a:cs typeface="Traditional Arabic"/>
              </a:rPr>
              <a:t>م</a:t>
            </a:r>
            <a:r>
              <a:rPr lang="ar-LB" sz="3600" b="1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b="1" dirty="0">
                <a:latin typeface="Times New Roman"/>
                <a:ea typeface="Times New Roman"/>
                <a:cs typeface="Traditional Arabic"/>
              </a:rPr>
              <a:t>ّ يا روحَ الله</a:t>
            </a:r>
            <a:endParaRPr lang="en-US" sz="3600" dirty="0">
              <a:latin typeface="Times New Roman"/>
              <a:ea typeface="Times New Roman"/>
            </a:endParaRPr>
          </a:p>
          <a:p>
            <a:pPr algn="r" rtl="1">
              <a:lnSpc>
                <a:spcPct val="75000"/>
              </a:lnSpc>
              <a:spcAft>
                <a:spcPts val="0"/>
              </a:spcAft>
            </a:pPr>
            <a:endParaRPr lang="ar-LB" sz="3600" dirty="0">
              <a:latin typeface="Times New Roman"/>
              <a:ea typeface="Times New Roman"/>
              <a:cs typeface="Traditional Arabic"/>
            </a:endParaRPr>
          </a:p>
          <a:p>
            <a:pPr algn="r" rtl="1">
              <a:lnSpc>
                <a:spcPct val="75000"/>
              </a:lnSpc>
              <a:spcAft>
                <a:spcPts val="0"/>
              </a:spcAft>
            </a:pPr>
            <a:r>
              <a:rPr lang="ar-SA" sz="3600" dirty="0">
                <a:latin typeface="Times New Roman"/>
                <a:ea typeface="Times New Roman"/>
                <a:cs typeface="Traditional Arabic"/>
              </a:rPr>
              <a:t>هلمّ يا روحَ الله		أغمرني ب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ِ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ح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ُ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ضورك</a:t>
            </a:r>
            <a:endParaRPr lang="en-US" sz="3600" dirty="0">
              <a:latin typeface="Times New Roman"/>
              <a:ea typeface="Times New Roman"/>
            </a:endParaRPr>
          </a:p>
          <a:p>
            <a:pPr algn="r" rtl="1">
              <a:lnSpc>
                <a:spcPct val="75000"/>
              </a:lnSpc>
              <a:spcAft>
                <a:spcPts val="0"/>
              </a:spcAft>
            </a:pPr>
            <a:r>
              <a:rPr lang="ar-SA" sz="3600" dirty="0">
                <a:latin typeface="Times New Roman"/>
                <a:ea typeface="Times New Roman"/>
                <a:cs typeface="Traditional Arabic"/>
              </a:rPr>
              <a:t>ج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دّدني يا روح الله	واجعلني أحيا بك</a:t>
            </a:r>
            <a:endParaRPr lang="en-US" sz="3600" dirty="0">
              <a:latin typeface="Times New Roman"/>
              <a:ea typeface="Times New Roman"/>
            </a:endParaRPr>
          </a:p>
          <a:p>
            <a:pPr algn="r" rtl="1">
              <a:lnSpc>
                <a:spcPct val="75000"/>
              </a:lnSpc>
              <a:spcAft>
                <a:spcPts val="0"/>
              </a:spcAft>
            </a:pPr>
            <a:r>
              <a:rPr lang="ar-SA" sz="3600" dirty="0">
                <a:latin typeface="Times New Roman"/>
                <a:ea typeface="Times New Roman"/>
                <a:cs typeface="Traditional Arabic"/>
              </a:rPr>
              <a:t>* قلبي ص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حراءٌ يابسة	جافّة لا ماء فيها</a:t>
            </a:r>
            <a:endParaRPr lang="en-US" sz="3600" dirty="0">
              <a:latin typeface="Times New Roman"/>
              <a:ea typeface="Times New Roman"/>
            </a:endParaRPr>
          </a:p>
          <a:p>
            <a:pPr algn="r" rtl="1">
              <a:lnSpc>
                <a:spcPct val="75000"/>
              </a:lnSpc>
              <a:spcAft>
                <a:spcPts val="0"/>
              </a:spcAft>
            </a:pPr>
            <a:r>
              <a:rPr lang="ar-SA" sz="3600" dirty="0">
                <a:latin typeface="Times New Roman"/>
                <a:ea typeface="Times New Roman"/>
                <a:cs typeface="Traditional Arabic"/>
              </a:rPr>
              <a:t>هبها ماء الحياة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             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فيَفيضَ فيها ويحييها (2)</a:t>
            </a:r>
            <a:endParaRPr lang="en-US" sz="3600" dirty="0">
              <a:latin typeface="Times New Roman"/>
              <a:ea typeface="Times New Roman"/>
            </a:endParaRPr>
          </a:p>
          <a:p>
            <a:pPr algn="r" rtl="1">
              <a:lnSpc>
                <a:spcPct val="75000"/>
              </a:lnSpc>
              <a:spcAft>
                <a:spcPts val="0"/>
              </a:spcAft>
            </a:pPr>
            <a:r>
              <a:rPr lang="ar-SA" sz="3600" dirty="0">
                <a:latin typeface="Times New Roman"/>
                <a:ea typeface="Times New Roman"/>
                <a:cs typeface="Traditional Arabic"/>
              </a:rPr>
              <a:t>* ت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عال في ع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ُ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مق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ِ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 ي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أسي	أ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يّ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ُ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ها الروحُ المعزي</a:t>
            </a:r>
            <a:endParaRPr lang="en-US" sz="3600" dirty="0">
              <a:latin typeface="Times New Roman"/>
              <a:ea typeface="Times New Roman"/>
            </a:endParaRPr>
          </a:p>
          <a:p>
            <a:pPr algn="r" rtl="1">
              <a:lnSpc>
                <a:spcPct val="75000"/>
              </a:lnSpc>
              <a:spcAft>
                <a:spcPts val="0"/>
              </a:spcAft>
            </a:pPr>
            <a:r>
              <a:rPr lang="ar-SA" sz="3600" dirty="0">
                <a:latin typeface="Times New Roman"/>
                <a:ea typeface="Times New Roman"/>
                <a:cs typeface="Traditional Arabic"/>
              </a:rPr>
              <a:t>ح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رّرني ج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دّدني واملأني	فأتهلّلْ بذكر الربّ (2)</a:t>
            </a:r>
            <a:endParaRPr lang="en-US" sz="3600" dirty="0">
              <a:latin typeface="Times New Roman"/>
              <a:ea typeface="Times New Roman"/>
            </a:endParaRPr>
          </a:p>
          <a:p>
            <a:pPr algn="r" rtl="1">
              <a:lnSpc>
                <a:spcPct val="75000"/>
              </a:lnSpc>
              <a:spcAft>
                <a:spcPts val="0"/>
              </a:spcAft>
            </a:pPr>
            <a:r>
              <a:rPr lang="ar-SA" sz="3600" dirty="0">
                <a:latin typeface="Times New Roman"/>
                <a:ea typeface="Times New Roman"/>
                <a:cs typeface="Traditional Arabic"/>
              </a:rPr>
              <a:t>* أستسلم بين يد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يك	يا روح الله الحي</a:t>
            </a:r>
            <a:endParaRPr lang="en-US" sz="3600" dirty="0">
              <a:latin typeface="Times New Roman"/>
              <a:ea typeface="Times New Roman"/>
            </a:endParaRPr>
          </a:p>
          <a:p>
            <a:pPr algn="r" rtl="1">
              <a:lnSpc>
                <a:spcPct val="75000"/>
              </a:lnSpc>
              <a:spcAft>
                <a:spcPts val="0"/>
              </a:spcAft>
            </a:pPr>
            <a:r>
              <a:rPr lang="ar-SA" sz="3600" dirty="0">
                <a:latin typeface="Times New Roman"/>
                <a:ea typeface="Times New Roman"/>
                <a:cs typeface="Traditional Arabic"/>
              </a:rPr>
              <a:t>هلمّ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 وانفخ في روحي	فأعلن أنّ يسوع</a:t>
            </a:r>
            <a:r>
              <a:rPr lang="ar-LB" sz="3600" dirty="0">
                <a:latin typeface="Times New Roman"/>
                <a:ea typeface="Times New Roman"/>
                <a:cs typeface="Traditional Arabic"/>
              </a:rPr>
              <a:t>َ</a:t>
            </a:r>
            <a:r>
              <a:rPr lang="ar-SA" sz="3600" dirty="0">
                <a:latin typeface="Times New Roman"/>
                <a:ea typeface="Times New Roman"/>
                <a:cs typeface="Traditional Arabic"/>
              </a:rPr>
              <a:t> حيّ (2)</a:t>
            </a:r>
            <a:endParaRPr lang="en-US" sz="3600" dirty="0"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r>
              <a:rPr lang="fr-FR" sz="3600" dirty="0">
                <a:latin typeface="Times New Roman"/>
                <a:ea typeface="Times New Roman"/>
              </a:rPr>
              <a:t> 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9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395663" y="459206"/>
            <a:ext cx="4523874" cy="2925679"/>
          </a:xfrm>
          <a:prstGeom prst="cloudCallout">
            <a:avLst>
              <a:gd name="adj1" fmla="val 65923"/>
              <a:gd name="adj2" fmla="val 28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مْنِلتِقي الجُمعَة الجايي</a:t>
            </a:r>
          </a:p>
          <a:p>
            <a:pPr algn="ctr" rtl="1"/>
            <a:r>
              <a:rPr lang="ar-LB" sz="4000" b="1">
                <a:solidFill>
                  <a:schemeClr val="bg1"/>
                </a:solidFill>
              </a:rPr>
              <a:t>باي </a:t>
            </a:r>
            <a:r>
              <a:rPr lang="ar-LB" sz="4000" b="1" dirty="0">
                <a:solidFill>
                  <a:schemeClr val="bg1"/>
                </a:solidFill>
              </a:rPr>
              <a:t>باي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146" y="2085473"/>
            <a:ext cx="3393486" cy="4660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7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033" y="0"/>
            <a:ext cx="5394472" cy="68190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419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38990" y="3930316"/>
            <a:ext cx="7700816" cy="2696890"/>
          </a:xfrm>
        </p:spPr>
        <p:txBody>
          <a:bodyPr>
            <a:normAutofit fontScale="90000"/>
          </a:bodyPr>
          <a:lstStyle/>
          <a:p>
            <a:pPr algn="ctr" rtl="1"/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r>
              <a:rPr lang="ar-LB" sz="4400" b="1" dirty="0">
                <a:solidFill>
                  <a:srgbClr val="FF0000"/>
                </a:solidFill>
              </a:rPr>
              <a:t> </a:t>
            </a: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r>
              <a:rPr lang="ar-LB" sz="4400" b="1" dirty="0">
                <a:solidFill>
                  <a:srgbClr val="FF0000"/>
                </a:solidFill>
              </a:rPr>
              <a:t>نِحفَظ</a:t>
            </a:r>
            <a:r>
              <a:rPr lang="ar-SA" sz="4400" b="1" dirty="0">
                <a:solidFill>
                  <a:srgbClr val="FF0000"/>
                </a:solidFill>
              </a:rPr>
              <a:t> </a:t>
            </a:r>
            <a:r>
              <a:rPr lang="ar-SA" sz="4400" dirty="0"/>
              <a:t>العَلامات </a:t>
            </a:r>
            <a:r>
              <a:rPr lang="ar-LB" sz="4400" dirty="0"/>
              <a:t>يَلّي بِ</a:t>
            </a:r>
            <a:r>
              <a:rPr lang="ar-SA" sz="4400" dirty="0"/>
              <a:t>ت</a:t>
            </a:r>
            <a:r>
              <a:rPr lang="ar-LB" sz="4400" dirty="0"/>
              <a:t>ْ</a:t>
            </a:r>
            <a:r>
              <a:rPr lang="ar-SA" sz="4400" dirty="0"/>
              <a:t>مَيِّز سِرّ التَّثبيت</a:t>
            </a:r>
            <a:r>
              <a:rPr lang="ar-LB" sz="4400" dirty="0"/>
              <a:t> </a:t>
            </a:r>
            <a:r>
              <a:rPr lang="ar-SA" sz="4400" dirty="0"/>
              <a:t>مَواهِب الرّوح، </a:t>
            </a:r>
            <a:r>
              <a:rPr lang="ar-LB" sz="4400" dirty="0"/>
              <a:t>مِن بَعد ما نِفْهَمْها منيح</a:t>
            </a:r>
            <a:r>
              <a:rPr lang="en-US" sz="4000" dirty="0"/>
              <a:t>.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40" y="0"/>
            <a:ext cx="3270032" cy="2904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3930316" y="657726"/>
            <a:ext cx="5053263" cy="2101516"/>
          </a:xfrm>
          <a:prstGeom prst="cloudCallout">
            <a:avLst>
              <a:gd name="adj1" fmla="val -61785"/>
              <a:gd name="adj2" fmla="val -17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بَدنا نعمل بهاللقاء؟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13784" y="1812758"/>
            <a:ext cx="5370974" cy="4172200"/>
          </a:xfrm>
          <a:prstGeom prst="cloudCallout">
            <a:avLst>
              <a:gd name="adj1" fmla="val 66299"/>
              <a:gd name="adj2" fmla="val -113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أَصدِقائي... 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نِلتوا شي سِرّ التّثبيت؟ </a:t>
            </a: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تَعوا نْشوف شَباب وصَبايا مِتْلكُن شو جاوَبو عَ هَالسُّؤال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363" y="164251"/>
            <a:ext cx="7192995" cy="116955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r"/>
            <a:r>
              <a:rPr lang="ar-LB" sz="7000" b="1" dirty="0">
                <a:solidFill>
                  <a:schemeClr val="bg1"/>
                </a:solidFill>
              </a:rPr>
              <a:t>شو يَعني تِثبيت؟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262" y="2887579"/>
            <a:ext cx="2751001" cy="3777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0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552" y="-192505"/>
            <a:ext cx="6073448" cy="37782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8875"/>
            <a:ext cx="5972175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81"/>
          <a:stretch/>
        </p:blipFill>
        <p:spPr>
          <a:xfrm>
            <a:off x="-228305" y="0"/>
            <a:ext cx="4723809" cy="3225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622" y="3802771"/>
            <a:ext cx="1900398" cy="2845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21707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7" y="2843213"/>
            <a:ext cx="4849622" cy="3565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72" r="-8941"/>
          <a:stretch/>
        </p:blipFill>
        <p:spPr>
          <a:xfrm flipH="1">
            <a:off x="3882190" y="0"/>
            <a:ext cx="4965026" cy="4876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430228"/>
      </p:ext>
    </p:ext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720</TotalTime>
  <Words>628</Words>
  <Application>Microsoft Office PowerPoint</Application>
  <PresentationFormat>On-screen Show (4:3)</PresentationFormat>
  <Paragraphs>134</Paragraphs>
  <Slides>45</Slides>
  <Notes>44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مَركَزُ التَّربِيَّةِ الدّينِيَّة رُهبانِيَّةُ القَلبَينِ الأَقدَسَين </vt:lpstr>
      <vt:lpstr>كِتابُ الثّامِنِ أَساسِيّ</vt:lpstr>
      <vt:lpstr>PowerPoint Presentation</vt:lpstr>
      <vt:lpstr>اللِّقاءُ السّادِس </vt:lpstr>
      <vt:lpstr>PowerPoint Presentation</vt:lpstr>
      <vt:lpstr>           نِحفَظ العَلامات يَلّي بِتْمَيِّز سِرّ التَّثبيت مَواهِب الرّوح، مِن بَعد ما نِفْهَمْها منيح.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فِلم مَسحِة المَيرون</vt:lpstr>
      <vt:lpstr>مَسحِة زَيت المَيرون هِي مَسحِة سِرّ التَّثبيت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شو العُنصُر المُشتَرَك بَين نَصَّين؟</vt:lpstr>
      <vt:lpstr>PowerPoint Presentation</vt:lpstr>
      <vt:lpstr>شو العُنصُر المُشتَرَك بَين 4 نُصوص؟</vt:lpstr>
      <vt:lpstr>PowerPoint Presentation</vt:lpstr>
      <vt:lpstr>شو العَناصِر المُشتَرَكِة بَين النّصوص الأَربَعَة؟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ثِمارُ الرّوح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eb8-renc-06</dc:title>
  <dc:creator>Michel Haddad</dc:creator>
  <cp:lastModifiedBy>Michel Haddad (Prof)</cp:lastModifiedBy>
  <cp:revision>81</cp:revision>
  <dcterms:created xsi:type="dcterms:W3CDTF">2020-07-10T08:51:45Z</dcterms:created>
  <dcterms:modified xsi:type="dcterms:W3CDTF">2021-12-30T18:59:56Z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F7803B27-AEF0-4A25-85B3-C911360D6F27</vt:lpwstr>
  </property>
  <property fmtid="{D5CDD505-2E9C-101B-9397-08002B2CF9AE}" pid="3" name="ArticulatePath">
    <vt:lpwstr>ok6-شو يعني تثبيت</vt:lpwstr>
  </property>
</Properties>
</file>