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1"/>
  </p:notesMasterIdLst>
  <p:sldIdLst>
    <p:sldId id="379" r:id="rId2"/>
    <p:sldId id="380" r:id="rId3"/>
    <p:sldId id="269" r:id="rId4"/>
    <p:sldId id="312" r:id="rId5"/>
    <p:sldId id="270" r:id="rId6"/>
    <p:sldId id="291" r:id="rId7"/>
    <p:sldId id="398" r:id="rId8"/>
    <p:sldId id="313" r:id="rId9"/>
    <p:sldId id="399" r:id="rId10"/>
    <p:sldId id="400" r:id="rId11"/>
    <p:sldId id="357" r:id="rId12"/>
    <p:sldId id="401" r:id="rId13"/>
    <p:sldId id="381" r:id="rId14"/>
    <p:sldId id="359" r:id="rId15"/>
    <p:sldId id="402" r:id="rId16"/>
    <p:sldId id="403" r:id="rId17"/>
    <p:sldId id="405" r:id="rId18"/>
    <p:sldId id="406" r:id="rId19"/>
    <p:sldId id="382" r:id="rId20"/>
    <p:sldId id="409" r:id="rId21"/>
    <p:sldId id="384" r:id="rId22"/>
    <p:sldId id="410" r:id="rId23"/>
    <p:sldId id="411" r:id="rId24"/>
    <p:sldId id="404" r:id="rId25"/>
    <p:sldId id="412" r:id="rId26"/>
    <p:sldId id="388" r:id="rId27"/>
    <p:sldId id="383" r:id="rId28"/>
    <p:sldId id="407" r:id="rId29"/>
    <p:sldId id="39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162" autoAdjust="0"/>
  </p:normalViewPr>
  <p:slideViewPr>
    <p:cSldViewPr snapToGrid="0">
      <p:cViewPr varScale="1">
        <p:scale>
          <a:sx n="104" d="100"/>
          <a:sy n="104" d="100"/>
        </p:scale>
        <p:origin x="1140" y="10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E83-80D6-4937-A5E2-7BFC79B0B3C7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EAA1-93F2-449A-92C4-E628FF6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0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1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11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80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1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2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3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1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0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6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9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6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5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1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74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09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0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5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0401" y="1820934"/>
            <a:ext cx="6686549" cy="230225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/>
              <a:t>مَركَزُ التَّربِيَّةِ الدّينِيَّة</a:t>
            </a:r>
            <a:br>
              <a:rPr lang="ar-LB" dirty="0"/>
            </a:br>
            <a:r>
              <a:rPr lang="ar-LB" dirty="0"/>
              <a:t>رُهبانِيَّةُ القَلبَينِ الأَقدَسَين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3201590" cy="1126283"/>
          </a:xfrm>
        </p:spPr>
        <p:txBody>
          <a:bodyPr>
            <a:normAutofit/>
          </a:bodyPr>
          <a:lstStyle/>
          <a:p>
            <a:pPr rtl="1"/>
            <a:r>
              <a:rPr lang="ar-LB" sz="6000" dirty="0"/>
              <a:t>يُقَدِّمُ</a:t>
            </a:r>
            <a:endParaRPr lang="en-US" sz="6000" dirty="0"/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521" y="0"/>
            <a:ext cx="447009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168368"/>
      </p:ext>
    </p:extLst>
  </p:cSld>
  <p:clrMapOvr>
    <a:masterClrMapping/>
  </p:clrMapOvr>
  <p:transition spd="slow" advTm="30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04800" y="176463"/>
            <a:ext cx="6256421" cy="4172200"/>
          </a:xfrm>
          <a:prstGeom prst="cloudCallout">
            <a:avLst>
              <a:gd name="adj1" fmla="val 28641"/>
              <a:gd name="adj2" fmla="val 602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rgbClr val="002060"/>
              </a:solidFill>
            </a:endParaRPr>
          </a:p>
          <a:p>
            <a:pPr algn="ctr" rtl="1"/>
            <a:r>
              <a:rPr lang="ar-LB" sz="3600" b="1" dirty="0">
                <a:solidFill>
                  <a:srgbClr val="002060"/>
                </a:solidFill>
              </a:rPr>
              <a:t>رَح مِنْشوف سَوا </a:t>
            </a:r>
          </a:p>
          <a:p>
            <a:pPr algn="ctr" rtl="1"/>
            <a:r>
              <a:rPr lang="ar-LB" sz="3600" b="1" dirty="0">
                <a:solidFill>
                  <a:srgbClr val="002060"/>
                </a:solidFill>
              </a:rPr>
              <a:t>فيلم </a:t>
            </a:r>
            <a:r>
              <a:rPr lang="ar-SA" sz="3600" b="1" dirty="0">
                <a:solidFill>
                  <a:srgbClr val="002060"/>
                </a:solidFill>
              </a:rPr>
              <a:t>«ما هي</a:t>
            </a:r>
            <a:r>
              <a:rPr lang="ar-LB" sz="3600" b="1" dirty="0">
                <a:solidFill>
                  <a:srgbClr val="002060"/>
                </a:solidFill>
              </a:rPr>
              <a:t>َ</a:t>
            </a:r>
            <a:r>
              <a:rPr lang="ar-SA" sz="3600" b="1" dirty="0">
                <a:solidFill>
                  <a:srgbClr val="002060"/>
                </a:solidFill>
              </a:rPr>
              <a:t> الخَطيئَة؟» و</a:t>
            </a:r>
            <a:r>
              <a:rPr lang="ar-LB" sz="3600" b="1" dirty="0">
                <a:solidFill>
                  <a:srgbClr val="002060"/>
                </a:solidFill>
              </a:rPr>
              <a:t>نِتْناقَش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 rtl="1"/>
            <a:endParaRPr lang="ar-LB" sz="36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6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351" y="2133600"/>
            <a:ext cx="6686550" cy="2582779"/>
          </a:xfrm>
        </p:spPr>
        <p:txBody>
          <a:bodyPr>
            <a:normAutofit/>
          </a:bodyPr>
          <a:lstStyle/>
          <a:p>
            <a:pPr algn="ctr" rtl="1"/>
            <a:r>
              <a:rPr lang="ar-LB" sz="6000" dirty="0"/>
              <a:t>عَرض فيلْم </a:t>
            </a:r>
          </a:p>
          <a:p>
            <a:pPr marL="0" indent="0" algn="ctr" rtl="1">
              <a:buNone/>
            </a:pPr>
            <a:r>
              <a:rPr lang="ar-LB" sz="6000" dirty="0"/>
              <a:t>«ما هِيَ الخَطيئَة»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43022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04800" y="176463"/>
            <a:ext cx="6256421" cy="4172200"/>
          </a:xfrm>
          <a:prstGeom prst="cloudCallout">
            <a:avLst>
              <a:gd name="adj1" fmla="val 30265"/>
              <a:gd name="adj2" fmla="val 569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rgbClr val="002060"/>
              </a:solidFill>
            </a:endParaRPr>
          </a:p>
          <a:p>
            <a:pPr algn="ctr" rtl="1"/>
            <a:r>
              <a:rPr lang="ar-LB" sz="3600" b="1" dirty="0">
                <a:solidFill>
                  <a:srgbClr val="002060"/>
                </a:solidFill>
              </a:rPr>
              <a:t>وهَلَّق كِلّ واحَد ياخُد مَرجَع </a:t>
            </a:r>
          </a:p>
          <a:p>
            <a:pPr algn="ctr" rtl="1"/>
            <a:r>
              <a:rPr lang="ar-LB" sz="3600" b="1" dirty="0">
                <a:solidFill>
                  <a:srgbClr val="002060"/>
                </a:solidFill>
              </a:rPr>
              <a:t>ويِفتَحو ويْقِلّي شو الخَطيئَة المَذكورَة  فيه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 rtl="1"/>
            <a:endParaRPr lang="ar-LB" sz="36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8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213686" y="128336"/>
            <a:ext cx="3545304" cy="1620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dirty="0"/>
              <a:t>متّى 23/ 12</a:t>
            </a:r>
            <a:endParaRPr lang="en-US" sz="3500" dirty="0"/>
          </a:p>
        </p:txBody>
      </p:sp>
      <p:sp>
        <p:nvSpPr>
          <p:cNvPr id="8" name="Oval 7"/>
          <p:cNvSpPr/>
          <p:nvPr/>
        </p:nvSpPr>
        <p:spPr>
          <a:xfrm>
            <a:off x="617622" y="208548"/>
            <a:ext cx="3681663" cy="16202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dirty="0"/>
              <a:t>لوقا12 /16 </a:t>
            </a:r>
          </a:p>
          <a:p>
            <a:pPr algn="ctr"/>
            <a:r>
              <a:rPr lang="ar-LB" sz="3500" dirty="0"/>
              <a:t>و21</a:t>
            </a:r>
            <a:endParaRPr lang="en-US" sz="3500" dirty="0"/>
          </a:p>
        </p:txBody>
      </p:sp>
      <p:sp>
        <p:nvSpPr>
          <p:cNvPr id="9" name="Oval 8"/>
          <p:cNvSpPr/>
          <p:nvPr/>
        </p:nvSpPr>
        <p:spPr>
          <a:xfrm>
            <a:off x="5245769" y="1876925"/>
            <a:ext cx="3577392" cy="16202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لوقا12 /34 </a:t>
            </a:r>
          </a:p>
        </p:txBody>
      </p:sp>
      <p:sp>
        <p:nvSpPr>
          <p:cNvPr id="10" name="Oval 9"/>
          <p:cNvSpPr/>
          <p:nvPr/>
        </p:nvSpPr>
        <p:spPr>
          <a:xfrm>
            <a:off x="5366083" y="3537283"/>
            <a:ext cx="3577392" cy="162025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طيطس 3 /3</a:t>
            </a:r>
          </a:p>
        </p:txBody>
      </p:sp>
      <p:sp>
        <p:nvSpPr>
          <p:cNvPr id="11" name="Oval 10"/>
          <p:cNvSpPr/>
          <p:nvPr/>
        </p:nvSpPr>
        <p:spPr>
          <a:xfrm>
            <a:off x="561473" y="1909009"/>
            <a:ext cx="4026570" cy="162025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/>
              <a:t>لوقا 13 / 6-9</a:t>
            </a:r>
          </a:p>
        </p:txBody>
      </p:sp>
      <p:sp>
        <p:nvSpPr>
          <p:cNvPr id="12" name="Oval 11"/>
          <p:cNvSpPr/>
          <p:nvPr/>
        </p:nvSpPr>
        <p:spPr>
          <a:xfrm>
            <a:off x="336884" y="3617493"/>
            <a:ext cx="4612108" cy="162025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متّى 18/ 23-35 </a:t>
            </a:r>
          </a:p>
        </p:txBody>
      </p:sp>
      <p:sp>
        <p:nvSpPr>
          <p:cNvPr id="13" name="Oval 12"/>
          <p:cNvSpPr/>
          <p:nvPr/>
        </p:nvSpPr>
        <p:spPr>
          <a:xfrm>
            <a:off x="2935703" y="4957010"/>
            <a:ext cx="4283243" cy="1620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dirty="0"/>
              <a:t>متّى 5/ 27-28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77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9853" y="577516"/>
            <a:ext cx="5358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ar-LB" dirty="0"/>
              <a:t> 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algn="ctr"/>
            <a:endParaRPr lang="en-US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ar-LB" dirty="0"/>
          </a:p>
          <a:p>
            <a:pPr algn="ctr" rtl="1"/>
            <a:endParaRPr lang="en-US" dirty="0"/>
          </a:p>
        </p:txBody>
      </p:sp>
      <p:sp>
        <p:nvSpPr>
          <p:cNvPr id="6" name="Bevel 5"/>
          <p:cNvSpPr/>
          <p:nvPr/>
        </p:nvSpPr>
        <p:spPr>
          <a:xfrm>
            <a:off x="0" y="0"/>
            <a:ext cx="9144001" cy="6858000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متّى 23/ 12 : </a:t>
            </a:r>
            <a:r>
              <a:rPr lang="ar-LB" sz="3000" b="1" dirty="0">
                <a:solidFill>
                  <a:srgbClr val="002060"/>
                </a:solidFill>
              </a:rPr>
              <a:t>الكبرياء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لوقا12 /16 و 21 : </a:t>
            </a:r>
            <a:r>
              <a:rPr lang="ar-LB" sz="2800" b="1" dirty="0">
                <a:solidFill>
                  <a:srgbClr val="002060"/>
                </a:solidFill>
              </a:rPr>
              <a:t>البخل و رفض المُشاركة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لوقا12 /34 : </a:t>
            </a:r>
            <a:r>
              <a:rPr lang="ar-LB" sz="3000" b="1" dirty="0">
                <a:solidFill>
                  <a:srgbClr val="002060"/>
                </a:solidFill>
              </a:rPr>
              <a:t>الشّراهة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طيطس 3 /3: </a:t>
            </a:r>
            <a:r>
              <a:rPr lang="ar-LB" sz="3000" b="1" dirty="0">
                <a:solidFill>
                  <a:srgbClr val="002060"/>
                </a:solidFill>
              </a:rPr>
              <a:t>الحسد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لوقا 13 / 6-9: (مثل التينة) </a:t>
            </a:r>
            <a:r>
              <a:rPr lang="ar-LB" sz="3000" b="1" dirty="0">
                <a:solidFill>
                  <a:srgbClr val="002060"/>
                </a:solidFill>
              </a:rPr>
              <a:t>الكَسَل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متّى 18/ 23-35: </a:t>
            </a:r>
            <a:r>
              <a:rPr lang="ar-LB" sz="3000" b="1" dirty="0">
                <a:solidFill>
                  <a:srgbClr val="002060"/>
                </a:solidFill>
              </a:rPr>
              <a:t>الغضَب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3000" dirty="0">
                <a:solidFill>
                  <a:srgbClr val="002060"/>
                </a:solidFill>
              </a:rPr>
              <a:t>متّى 5/ 27-28: </a:t>
            </a:r>
            <a:r>
              <a:rPr lang="ar-LB" sz="3000" b="1" dirty="0">
                <a:solidFill>
                  <a:srgbClr val="002060"/>
                </a:solidFill>
              </a:rPr>
              <a:t>الشّهوَة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01853" y="128337"/>
            <a:ext cx="2069432" cy="994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/>
              <a:t>الأَجوِبَة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9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588" y="2951746"/>
            <a:ext cx="4981552" cy="417896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251159" y="368969"/>
            <a:ext cx="4555958" cy="2584032"/>
          </a:xfrm>
          <a:prstGeom prst="cloudCallout">
            <a:avLst>
              <a:gd name="adj1" fmla="val -85588"/>
              <a:gd name="adj2" fmla="val 8915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rgbClr val="002060"/>
                </a:solidFill>
              </a:rPr>
              <a:t>وهَلَّق جَربوا جاوبُني عَ هَالاسئِلِة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8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mhaddad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530225"/>
            <a:ext cx="8929687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628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363" y="2809857"/>
            <a:ext cx="4981552" cy="41789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42900" y="185738"/>
            <a:ext cx="6229350" cy="3798504"/>
          </a:xfrm>
          <a:prstGeom prst="cloudCallout">
            <a:avLst>
              <a:gd name="adj1" fmla="val 35024"/>
              <a:gd name="adj2" fmla="val 60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bg1"/>
                </a:solidFill>
              </a:rPr>
              <a:t>شو بيقول القِدّيس بولُس عَن أعمال الجَسَد وثِمار الرّوح؟</a:t>
            </a:r>
            <a:endParaRPr lang="en-US" sz="3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5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95" y="0"/>
            <a:ext cx="7168733" cy="700201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6419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08366" y="483753"/>
            <a:ext cx="4684295" cy="3240505"/>
          </a:xfrm>
          <a:prstGeom prst="cloudCallout">
            <a:avLst>
              <a:gd name="adj1" fmla="val -68524"/>
              <a:gd name="adj2" fmla="val 60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منحفَظ مِن هَاللِّقاء؟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6338"/>
            <a:ext cx="4635062" cy="3811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6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4303" y="496113"/>
            <a:ext cx="6053314" cy="2262781"/>
          </a:xfrm>
        </p:spPr>
        <p:txBody>
          <a:bodyPr/>
          <a:lstStyle/>
          <a:p>
            <a:pPr algn="r" rtl="1"/>
            <a:r>
              <a:rPr lang="ar-LB" dirty="0"/>
              <a:t>كِتابُ الثّامِنِ</a:t>
            </a:r>
            <a:br>
              <a:rPr lang="fr-FR" dirty="0"/>
            </a:br>
            <a:r>
              <a:rPr lang="ar-LB" dirty="0"/>
              <a:t> أَساسِيّ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988" y="4625385"/>
            <a:ext cx="6686549" cy="1580862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/>
              <a:t>حَياةٌ جَديدَةٌ في المَسيحِ</a:t>
            </a:r>
          </a:p>
          <a:p>
            <a:pPr algn="ctr" rtl="1"/>
            <a:r>
              <a:rPr lang="ar-LB" sz="4000" b="1" dirty="0"/>
              <a:t>الأَسرار</a:t>
            </a:r>
            <a:endParaRPr lang="en-US" sz="4000" b="1" dirty="0"/>
          </a:p>
        </p:txBody>
      </p:sp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3390" y="0"/>
            <a:ext cx="3108182" cy="4346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0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36">
        <p14:reveal/>
      </p:transition>
    </mc:Choice>
    <mc:Fallback xmlns="">
      <p:transition spd="slow" advTm="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 flipH="1">
            <a:off x="0" y="0"/>
            <a:ext cx="9002108" cy="6858000"/>
          </a:xfrm>
          <a:prstGeom prst="flowChartInternal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1200151" y="200025"/>
            <a:ext cx="6300787" cy="17145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1"/>
                </a:solidFill>
              </a:rPr>
              <a:t>نحفظ أنَّ </a:t>
            </a:r>
            <a:r>
              <a:rPr lang="ar-SA" sz="3000" b="1" dirty="0">
                <a:solidFill>
                  <a:schemeClr val="bg1"/>
                </a:solidFill>
              </a:rPr>
              <a:t>الخَطايا الرَّئيسَةُ سَبعٌ</a:t>
            </a:r>
            <a:r>
              <a:rPr lang="ar-LB" sz="3000" b="1" dirty="0">
                <a:solidFill>
                  <a:schemeClr val="bg1"/>
                </a:solidFill>
              </a:rPr>
              <a:t>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43150" y="1856631"/>
            <a:ext cx="4572000" cy="50013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الكبرياء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البخل و رفض المُشاركة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الشّراهة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الحسد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الكَسَل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الغضَب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LB" sz="2900" dirty="0">
                <a:solidFill>
                  <a:srgbClr val="002060"/>
                </a:solidFill>
              </a:rPr>
              <a:t>الشّهوَة</a:t>
            </a:r>
          </a:p>
          <a:p>
            <a:pPr algn="ctr" rtl="1"/>
            <a:endParaRPr lang="ar-LB" sz="2900" b="1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r>
              <a:rPr lang="ar-SA" sz="2900" b="1" dirty="0">
                <a:solidFill>
                  <a:srgbClr val="002060"/>
                </a:solidFill>
              </a:rPr>
              <a:t>وَتُسَمّى كَذَلِكَ لأَنَّ مِنها تَتَفَرَّعُ سائِرُ الخَطايا</a:t>
            </a:r>
            <a:r>
              <a:rPr lang="en-US" sz="2900" b="1" dirty="0">
                <a:solidFill>
                  <a:srgbClr val="002060"/>
                </a:solidFill>
              </a:rPr>
              <a:t>.</a:t>
            </a:r>
            <a:endParaRPr lang="ar-LB" sz="29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2952750"/>
            <a:ext cx="4410075" cy="2295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78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994" y="700088"/>
            <a:ext cx="4397593" cy="6017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500" dirty="0">
                <a:solidFill>
                  <a:srgbClr val="002060"/>
                </a:solidFill>
              </a:rPr>
              <a:t>الخ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طيئَةُ ه</a:t>
            </a:r>
            <a:r>
              <a:rPr lang="ar-LB" sz="3500" dirty="0">
                <a:solidFill>
                  <a:srgbClr val="002060"/>
                </a:solidFill>
              </a:rPr>
              <a:t>ِ</a:t>
            </a:r>
            <a:r>
              <a:rPr lang="ar-SA" sz="3500" dirty="0">
                <a:solidFill>
                  <a:srgbClr val="002060"/>
                </a:solidFill>
              </a:rPr>
              <a:t>ي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 حال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ةٌ وفِعل. </a:t>
            </a:r>
            <a:endParaRPr lang="ar-LB" sz="3500" dirty="0">
              <a:solidFill>
                <a:srgbClr val="002060"/>
              </a:solidFill>
            </a:endParaRPr>
          </a:p>
          <a:p>
            <a:pPr algn="ctr" rtl="1"/>
            <a:r>
              <a:rPr lang="ar-SA" sz="3500" dirty="0">
                <a:solidFill>
                  <a:srgbClr val="002060"/>
                </a:solidFill>
              </a:rPr>
              <a:t>هي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 حال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ةُ الإنسانِ ع</a:t>
            </a:r>
            <a:r>
              <a:rPr lang="ar-LB" sz="3500" dirty="0">
                <a:solidFill>
                  <a:srgbClr val="002060"/>
                </a:solidFill>
              </a:rPr>
              <a:t>ِ</a:t>
            </a:r>
            <a:r>
              <a:rPr lang="ar-SA" sz="3500" dirty="0">
                <a:solidFill>
                  <a:srgbClr val="002060"/>
                </a:solidFill>
              </a:rPr>
              <a:t>ندَما يَبتَعِدُ عنِ اللّهِ فَيقَومُ ب</a:t>
            </a:r>
            <a:r>
              <a:rPr lang="ar-LB" sz="3500" dirty="0">
                <a:solidFill>
                  <a:srgbClr val="002060"/>
                </a:solidFill>
              </a:rPr>
              <a:t>ِ</a:t>
            </a:r>
            <a:r>
              <a:rPr lang="ar-SA" sz="3500" dirty="0">
                <a:solidFill>
                  <a:srgbClr val="002060"/>
                </a:solidFill>
              </a:rPr>
              <a:t>أعمالٍ مُناقِضَةٍ للحُبّ «أعمالُ الجسدِ». </a:t>
            </a:r>
            <a:endParaRPr lang="ar-LB" sz="3500" dirty="0">
              <a:solidFill>
                <a:srgbClr val="002060"/>
              </a:solidFill>
            </a:endParaRPr>
          </a:p>
          <a:p>
            <a:pPr algn="ctr" rtl="1"/>
            <a:r>
              <a:rPr lang="ar-SA" sz="3500" dirty="0">
                <a:solidFill>
                  <a:srgbClr val="002060"/>
                </a:solidFill>
              </a:rPr>
              <a:t>وه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ذ</a:t>
            </a:r>
            <a:r>
              <a:rPr lang="ar-LB" sz="3500" dirty="0">
                <a:solidFill>
                  <a:srgbClr val="002060"/>
                </a:solidFill>
              </a:rPr>
              <a:t>ِ</a:t>
            </a:r>
            <a:r>
              <a:rPr lang="ar-SA" sz="3500" dirty="0">
                <a:solidFill>
                  <a:srgbClr val="002060"/>
                </a:solidFill>
              </a:rPr>
              <a:t>ه الحالةُ لا</a:t>
            </a:r>
            <a:endParaRPr lang="ar-LB" sz="3500" dirty="0">
              <a:solidFill>
                <a:srgbClr val="002060"/>
              </a:solidFill>
            </a:endParaRPr>
          </a:p>
          <a:p>
            <a:pPr algn="ctr" rtl="1"/>
            <a:r>
              <a:rPr lang="ar-SA" sz="3500" dirty="0">
                <a:solidFill>
                  <a:srgbClr val="002060"/>
                </a:solidFill>
              </a:rPr>
              <a:t> تَظهرُ لنا ت</a:t>
            </a:r>
            <a:r>
              <a:rPr lang="ar-LB" sz="3500" dirty="0">
                <a:solidFill>
                  <a:srgbClr val="002060"/>
                </a:solidFill>
              </a:rPr>
              <a:t>َ</a:t>
            </a:r>
            <a:r>
              <a:rPr lang="ar-SA" sz="3500" dirty="0">
                <a:solidFill>
                  <a:srgbClr val="002060"/>
                </a:solidFill>
              </a:rPr>
              <a:t>مام</a:t>
            </a:r>
            <a:r>
              <a:rPr lang="ar-LB" sz="3500" dirty="0">
                <a:solidFill>
                  <a:srgbClr val="002060"/>
                </a:solidFill>
              </a:rPr>
              <a:t>ً</a:t>
            </a:r>
            <a:r>
              <a:rPr lang="ar-SA" sz="3500" dirty="0">
                <a:solidFill>
                  <a:srgbClr val="002060"/>
                </a:solidFill>
              </a:rPr>
              <a:t>ا إلّا</a:t>
            </a:r>
            <a:endParaRPr lang="en-US" sz="3500" dirty="0">
              <a:solidFill>
                <a:srgbClr val="002060"/>
              </a:solidFill>
            </a:endParaRPr>
          </a:p>
          <a:p>
            <a:pPr algn="ctr" rtl="1"/>
            <a:r>
              <a:rPr lang="ar-SA" sz="3500" dirty="0">
                <a:solidFill>
                  <a:srgbClr val="002060"/>
                </a:solidFill>
              </a:rPr>
              <a:t> في ضَوءِ صَليبِ المسيح</a:t>
            </a:r>
            <a:r>
              <a:rPr lang="en-US" sz="3500" dirty="0">
                <a:solidFill>
                  <a:srgbClr val="002060"/>
                </a:solidFill>
              </a:rPr>
              <a:t>.</a:t>
            </a:r>
            <a:endParaRPr lang="ar-LB" sz="35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3380211"/>
            <a:ext cx="2586038" cy="3377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6"/>
          <a:stretch/>
        </p:blipFill>
        <p:spPr>
          <a:xfrm>
            <a:off x="4814888" y="414337"/>
            <a:ext cx="4075429" cy="5772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636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295" y="5172076"/>
            <a:ext cx="662644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solidFill>
                  <a:srgbClr val="002060"/>
                </a:solidFill>
              </a:rPr>
              <a:t>ومَنْ آم</a:t>
            </a:r>
            <a:r>
              <a:rPr lang="ar-LB" sz="4000" dirty="0">
                <a:solidFill>
                  <a:srgbClr val="002060"/>
                </a:solidFill>
              </a:rPr>
              <a:t>َ</a:t>
            </a:r>
            <a:r>
              <a:rPr lang="ar-SA" sz="4000" dirty="0">
                <a:solidFill>
                  <a:srgbClr val="002060"/>
                </a:solidFill>
              </a:rPr>
              <a:t>ن</a:t>
            </a:r>
            <a:r>
              <a:rPr lang="ar-LB" sz="4000" dirty="0">
                <a:solidFill>
                  <a:srgbClr val="002060"/>
                </a:solidFill>
              </a:rPr>
              <a:t>َ</a:t>
            </a:r>
            <a:r>
              <a:rPr lang="ar-SA" sz="4000" dirty="0">
                <a:solidFill>
                  <a:srgbClr val="002060"/>
                </a:solidFill>
              </a:rPr>
              <a:t> وتحرَّرَ من الشَّهواتِ، </a:t>
            </a:r>
            <a:endParaRPr lang="ar-LB" sz="4000" dirty="0">
              <a:solidFill>
                <a:srgbClr val="002060"/>
              </a:solidFill>
            </a:endParaRPr>
          </a:p>
          <a:p>
            <a:pPr algn="ctr" rtl="1"/>
            <a:r>
              <a:rPr lang="ar-SA" sz="4000" dirty="0">
                <a:solidFill>
                  <a:srgbClr val="002060"/>
                </a:solidFill>
              </a:rPr>
              <a:t>ي</a:t>
            </a:r>
            <a:r>
              <a:rPr lang="ar-LB" sz="4000" dirty="0">
                <a:solidFill>
                  <a:srgbClr val="002060"/>
                </a:solidFill>
              </a:rPr>
              <a:t>َ</a:t>
            </a:r>
            <a:r>
              <a:rPr lang="ar-SA" sz="4000" dirty="0">
                <a:solidFill>
                  <a:srgbClr val="002060"/>
                </a:solidFill>
              </a:rPr>
              <a:t>قومُ ب</a:t>
            </a:r>
            <a:r>
              <a:rPr lang="ar-LB" sz="4000" dirty="0">
                <a:solidFill>
                  <a:srgbClr val="002060"/>
                </a:solidFill>
              </a:rPr>
              <a:t>ِ</a:t>
            </a:r>
            <a:r>
              <a:rPr lang="ar-SA" sz="4000" dirty="0">
                <a:solidFill>
                  <a:srgbClr val="002060"/>
                </a:solidFill>
              </a:rPr>
              <a:t>الأ</a:t>
            </a:r>
            <a:r>
              <a:rPr lang="ar-LB" sz="4000" dirty="0">
                <a:solidFill>
                  <a:srgbClr val="002060"/>
                </a:solidFill>
              </a:rPr>
              <a:t>َ</a:t>
            </a:r>
            <a:r>
              <a:rPr lang="ar-SA" sz="4000" dirty="0">
                <a:solidFill>
                  <a:srgbClr val="002060"/>
                </a:solidFill>
              </a:rPr>
              <a:t>عمالِ الصّالحة</a:t>
            </a:r>
            <a:r>
              <a:rPr lang="ar-LB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85"/>
          <a:stretch/>
        </p:blipFill>
        <p:spPr>
          <a:xfrm>
            <a:off x="1109663" y="0"/>
            <a:ext cx="7148513" cy="4569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813" y="4197238"/>
            <a:ext cx="2314575" cy="2660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8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476" y="615839"/>
            <a:ext cx="4200524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 rtl="1">
              <a:buFont typeface="Arial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الخَطيئَةُ هِيَ بُعدٌ عَنِ اللّهِ وَانْفِصالٌ عَن مَحَبَّتِهِ وَهِيَ تَقودُنا إلى المَوت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3" y="1262569"/>
            <a:ext cx="4186237" cy="4910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714" y="3480224"/>
            <a:ext cx="2938300" cy="3377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52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 flipH="1">
            <a:off x="0" y="0"/>
            <a:ext cx="9002108" cy="6858000"/>
          </a:xfrm>
          <a:prstGeom prst="flowChartInternal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b="1" dirty="0">
              <a:solidFill>
                <a:srgbClr val="002060"/>
              </a:solidFill>
            </a:endParaRPr>
          </a:p>
          <a:p>
            <a:pPr algn="ctr" rtl="1"/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571500" indent="-571500" algn="ctr" rtl="1">
              <a:buFontTx/>
              <a:buChar char="-"/>
            </a:pPr>
            <a:endParaRPr lang="ar-LB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186" y="2826127"/>
            <a:ext cx="3954189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</a:rPr>
              <a:t>الخَطيئَةُ هِيَ مَوتُ المَحَبَّةِ</a:t>
            </a:r>
            <a:endParaRPr lang="ar-LB" sz="3200" b="1" dirty="0">
              <a:solidFill>
                <a:srgbClr val="002060"/>
              </a:solidFill>
            </a:endParaRPr>
          </a:p>
          <a:p>
            <a:pPr algn="ctr" rtl="1"/>
            <a:r>
              <a:rPr lang="ar-SA" sz="3200" dirty="0">
                <a:solidFill>
                  <a:srgbClr val="002060"/>
                </a:solidFill>
              </a:rPr>
              <a:t> وَتَأخُذُ عِدَّةَ أَوجُه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endParaRPr lang="ar-LB" sz="3200" dirty="0">
              <a:solidFill>
                <a:srgbClr val="002060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SA" sz="3200" dirty="0">
                <a:solidFill>
                  <a:srgbClr val="002060"/>
                </a:solidFill>
              </a:rPr>
              <a:t>هِيَ انْفِصالُ الإِنسانِ عَنِ اللّه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457200" indent="-457200" algn="r" rtl="1">
              <a:buFontTx/>
              <a:buChar char="-"/>
            </a:pPr>
            <a:r>
              <a:rPr lang="ar-SA" sz="3200" dirty="0">
                <a:solidFill>
                  <a:srgbClr val="002060"/>
                </a:solidFill>
              </a:rPr>
              <a:t>وَبِالتّالي انْفِصالُ الإِنسانِ عَنِ الآخَرين</a:t>
            </a:r>
            <a:endParaRPr lang="ar-LB" sz="3200" dirty="0">
              <a:solidFill>
                <a:srgbClr val="002060"/>
              </a:solidFill>
            </a:endParaRPr>
          </a:p>
          <a:p>
            <a:pPr marL="571500" indent="-571500" algn="r" rtl="1">
              <a:buFontTx/>
              <a:buChar char="-"/>
            </a:pPr>
            <a:endParaRPr lang="ar-LB" sz="3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28589"/>
            <a:ext cx="2328863" cy="2300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871538"/>
            <a:ext cx="5734050" cy="508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16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 flipH="1">
            <a:off x="0" y="0"/>
            <a:ext cx="9002108" cy="6858000"/>
          </a:xfrm>
          <a:prstGeom prst="flowChartInternalStorag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b="1" dirty="0">
              <a:solidFill>
                <a:srgbClr val="002060"/>
              </a:solidFill>
            </a:endParaRPr>
          </a:p>
          <a:p>
            <a:pPr algn="ctr" rtl="1"/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571500" indent="-571500" algn="ctr" rtl="1">
              <a:buFontTx/>
              <a:buChar char="-"/>
            </a:pPr>
            <a:endParaRPr lang="ar-LB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025" y="223867"/>
            <a:ext cx="832419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 rtl="1">
              <a:buFontTx/>
              <a:buChar char="-"/>
            </a:pPr>
            <a:r>
              <a:rPr lang="ar-SA" sz="3200" dirty="0">
                <a:solidFill>
                  <a:srgbClr val="002060"/>
                </a:solidFill>
              </a:rPr>
              <a:t>جَميع</a:t>
            </a:r>
            <a:r>
              <a:rPr lang="ar-LB" sz="3200" dirty="0">
                <a:solidFill>
                  <a:srgbClr val="002060"/>
                </a:solidFill>
              </a:rPr>
              <a:t>ُن</a:t>
            </a:r>
            <a:r>
              <a:rPr lang="ar-SA" sz="3200" dirty="0">
                <a:solidFill>
                  <a:srgbClr val="002060"/>
                </a:solidFill>
              </a:rPr>
              <a:t>ا مُعَرَّضونَ لِلخَطيئَةِ، </a:t>
            </a:r>
            <a:endParaRPr lang="ar-LB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r>
              <a:rPr lang="ar-SA" sz="3200" dirty="0">
                <a:solidFill>
                  <a:srgbClr val="002060"/>
                </a:solidFill>
              </a:rPr>
              <a:t>وَمِن هُنا نَحنُ بِحاجَةٍ إلى مَغفِرَةٍ مُستَمِرَّةٍ </a:t>
            </a:r>
            <a:endParaRPr lang="ar-LB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r>
              <a:rPr lang="ar-SA" sz="3200" dirty="0">
                <a:solidFill>
                  <a:srgbClr val="002060"/>
                </a:solidFill>
              </a:rPr>
              <a:t>«سَبعينَ مَرَّةٍ سَبعَ مَرّات»،</a:t>
            </a:r>
            <a:endParaRPr lang="ar-LB" sz="3200" dirty="0">
              <a:solidFill>
                <a:srgbClr val="002060"/>
              </a:solidFill>
            </a:endParaRPr>
          </a:p>
          <a:p>
            <a:pPr marL="571500" indent="-571500" algn="ctr" rtl="1">
              <a:buFontTx/>
              <a:buChar char="-"/>
            </a:pPr>
            <a:r>
              <a:rPr lang="ar-SA" sz="3200" b="1" dirty="0">
                <a:solidFill>
                  <a:srgbClr val="002060"/>
                </a:solidFill>
              </a:rPr>
              <a:t>وَإلى أَن نَشعُرَ بأَنَّ اللّهَ يُحِبُّنا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571626"/>
            <a:ext cx="6800851" cy="591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796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57448" y="488731"/>
            <a:ext cx="4523874" cy="2925679"/>
          </a:xfrm>
          <a:prstGeom prst="cloudCallout">
            <a:avLst>
              <a:gd name="adj1" fmla="val -70529"/>
              <a:gd name="adj2" fmla="val 72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ومنِختُم لِقاءنا بِها الصّلاة!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6338"/>
            <a:ext cx="4635062" cy="3811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9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6"/>
          <a:stretch/>
        </p:blipFill>
        <p:spPr>
          <a:xfrm>
            <a:off x="267809" y="189185"/>
            <a:ext cx="8876191" cy="558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93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haddad\Desktop\Pictur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4938"/>
            <a:ext cx="9144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942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38863" y="222723"/>
            <a:ext cx="4523874" cy="3261456"/>
          </a:xfrm>
          <a:prstGeom prst="cloudCallout">
            <a:avLst>
              <a:gd name="adj1" fmla="val -59884"/>
              <a:gd name="adj2" fmla="val 51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منِلتِقي الجُمعَة الجايي</a:t>
            </a:r>
          </a:p>
          <a:p>
            <a:pPr algn="ctr" rtl="1"/>
            <a:r>
              <a:rPr lang="ar-LB" sz="4000" b="1">
                <a:solidFill>
                  <a:schemeClr val="bg1"/>
                </a:solidFill>
              </a:rPr>
              <a:t>باي باي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6338"/>
            <a:ext cx="4635062" cy="3811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7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210" y="433136"/>
            <a:ext cx="6617369" cy="1013504"/>
          </a:xfrm>
        </p:spPr>
        <p:txBody>
          <a:bodyPr/>
          <a:lstStyle/>
          <a:p>
            <a:pPr algn="r" rtl="1"/>
            <a:r>
              <a:rPr lang="ar-LB" b="1" dirty="0"/>
              <a:t>اللِّقاءُ الثّامِن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217" y="5231968"/>
            <a:ext cx="8561783" cy="1040495"/>
          </a:xfrm>
        </p:spPr>
        <p:txBody>
          <a:bodyPr>
            <a:normAutofit/>
          </a:bodyPr>
          <a:lstStyle/>
          <a:p>
            <a:pPr algn="ctr" rtl="1"/>
            <a:r>
              <a:rPr lang="ar-LB" sz="4800" b="1" dirty="0"/>
              <a:t>سَبيلُ الرّوحِ أَم شَهوَةُ الجَسَد 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2499260" y="2779113"/>
            <a:ext cx="406714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LB" sz="5000" b="1" dirty="0">
                <a:solidFill>
                  <a:schemeClr val="accent1">
                    <a:lumMod val="75000"/>
                  </a:schemeClr>
                </a:solidFill>
              </a:rPr>
              <a:t>شو خَطِيْتي؟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310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63" y="0"/>
            <a:ext cx="5109516" cy="673768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1996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06905" y="3936522"/>
            <a:ext cx="7700816" cy="2696890"/>
          </a:xfrm>
        </p:spPr>
        <p:txBody>
          <a:bodyPr>
            <a:normAutofit fontScale="90000"/>
          </a:bodyPr>
          <a:lstStyle/>
          <a:p>
            <a:pPr algn="ctr" rtl="1"/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br>
              <a:rPr lang="ar-LB" sz="4400" dirty="0"/>
            </a:br>
            <a:r>
              <a:rPr lang="ar-LB" sz="4400" b="1" dirty="0">
                <a:solidFill>
                  <a:srgbClr val="FF0000"/>
                </a:solidFill>
              </a:rPr>
              <a:t> </a:t>
            </a: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br>
              <a:rPr lang="ar-LB" sz="4400" b="1" dirty="0">
                <a:solidFill>
                  <a:srgbClr val="FF0000"/>
                </a:solidFill>
              </a:rPr>
            </a:br>
            <a:r>
              <a:rPr lang="ar-LB" sz="4400" b="1" dirty="0">
                <a:solidFill>
                  <a:srgbClr val="FF0000"/>
                </a:solidFill>
              </a:rPr>
              <a:t>نِمَيّز</a:t>
            </a:r>
            <a:r>
              <a:rPr lang="ar-SA" sz="4400" b="1" dirty="0">
                <a:solidFill>
                  <a:srgbClr val="FF0000"/>
                </a:solidFill>
              </a:rPr>
              <a:t> </a:t>
            </a:r>
            <a:r>
              <a:rPr lang="ar-SA" sz="4400" dirty="0"/>
              <a:t>بَينَ الخَطَأ وَالخَطيئَة و</a:t>
            </a:r>
            <a:r>
              <a:rPr lang="ar-LB" sz="4400" dirty="0"/>
              <a:t>ن</a:t>
            </a:r>
            <a:r>
              <a:rPr lang="ar-SA" sz="4400" dirty="0"/>
              <a:t>شرَح الفَرق بَي</a:t>
            </a:r>
            <a:r>
              <a:rPr lang="ar-LB" sz="4400" dirty="0"/>
              <a:t>ناتُن</a:t>
            </a:r>
            <a:r>
              <a:rPr lang="ar-SA" sz="4400" dirty="0"/>
              <a:t> </a:t>
            </a:r>
            <a:r>
              <a:rPr lang="ar-LB" sz="4400" dirty="0"/>
              <a:t>ونْعَبّر </a:t>
            </a:r>
            <a:r>
              <a:rPr lang="ar-SA" sz="4400" dirty="0"/>
              <a:t>عَن </a:t>
            </a:r>
            <a:r>
              <a:rPr lang="ar-LB" sz="4400" dirty="0"/>
              <a:t>إ</a:t>
            </a:r>
            <a:r>
              <a:rPr lang="ar-SA" sz="4400" dirty="0"/>
              <a:t>نَّ</a:t>
            </a:r>
            <a:r>
              <a:rPr lang="ar-LB" sz="4400" dirty="0"/>
              <a:t>و</a:t>
            </a:r>
            <a:r>
              <a:rPr lang="ar-SA" sz="4400" dirty="0"/>
              <a:t> الخَطيئَة ه</a:t>
            </a:r>
            <a:r>
              <a:rPr lang="ar-LB" sz="4400" dirty="0"/>
              <a:t>ِيّ</a:t>
            </a:r>
            <a:r>
              <a:rPr lang="ar-SA" sz="4400" dirty="0"/>
              <a:t>ي م</a:t>
            </a:r>
            <a:r>
              <a:rPr lang="ar-LB" sz="4400" dirty="0"/>
              <a:t>ِ</a:t>
            </a:r>
            <a:r>
              <a:rPr lang="ar-SA" sz="4400" dirty="0"/>
              <a:t>ن أعْمال الجَس</a:t>
            </a:r>
            <a:r>
              <a:rPr lang="ar-LB" sz="4400" dirty="0"/>
              <a:t>َ</a:t>
            </a:r>
            <a:r>
              <a:rPr lang="ar-SA" sz="4400" dirty="0"/>
              <a:t>د </a:t>
            </a:r>
            <a:br>
              <a:rPr lang="ar-LB" sz="4400" dirty="0"/>
            </a:br>
            <a:r>
              <a:rPr lang="ar-LB" sz="4400" dirty="0"/>
              <a:t>مِش</a:t>
            </a:r>
            <a:r>
              <a:rPr lang="ar-SA" sz="4400" dirty="0"/>
              <a:t> م</a:t>
            </a:r>
            <a:r>
              <a:rPr lang="ar-LB" sz="4400" dirty="0"/>
              <a:t>ِ</a:t>
            </a:r>
            <a:r>
              <a:rPr lang="ar-SA" sz="4400" dirty="0"/>
              <a:t>ن أَعْمَال الرّوح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9190" y="4124637"/>
            <a:ext cx="8558399" cy="20854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4000" dirty="0"/>
          </a:p>
        </p:txBody>
      </p:sp>
      <p:sp>
        <p:nvSpPr>
          <p:cNvPr id="3" name="Cloud Callout 2"/>
          <p:cNvSpPr/>
          <p:nvPr/>
        </p:nvSpPr>
        <p:spPr>
          <a:xfrm>
            <a:off x="2454443" y="240632"/>
            <a:ext cx="5053263" cy="2101516"/>
          </a:xfrm>
          <a:prstGeom prst="cloudCallout">
            <a:avLst>
              <a:gd name="adj1" fmla="val 4565"/>
              <a:gd name="adj2" fmla="val 73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شو بَدْنا نَعمِل بَهَاللّقاء؟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580" y="1362133"/>
            <a:ext cx="5098832" cy="3411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176463"/>
            <a:ext cx="6256421" cy="4172200"/>
          </a:xfrm>
          <a:prstGeom prst="cloudCallout">
            <a:avLst>
              <a:gd name="adj1" fmla="val 26131"/>
              <a:gd name="adj2" fmla="val 469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اليَوم رَح مِنْكَفي مَسيرِة التّعليم الإلكترونِي عَلى أمَل اللّقاء الفِعلِيّ قَريبًا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176463"/>
            <a:ext cx="6256421" cy="4172200"/>
          </a:xfrm>
          <a:prstGeom prst="cloudCallout">
            <a:avLst>
              <a:gd name="adj1" fmla="val 25836"/>
              <a:gd name="adj2" fmla="val 4251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بِالبِدايِة، رَح أُطلُب مِن حَدا فيكُن يِقْرا قِصّة ميرا لَ حَتّى نِتحاوَر حَولَها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411" y="2967788"/>
            <a:ext cx="4981552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8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7"/>
          <a:stretch/>
        </p:blipFill>
        <p:spPr>
          <a:xfrm>
            <a:off x="388678" y="328863"/>
            <a:ext cx="8073835" cy="64649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21707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587" y="190511"/>
            <a:ext cx="8927577" cy="4172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90" y="3930316"/>
            <a:ext cx="3645315" cy="2927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888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Custom 55">
      <a:dk1>
        <a:srgbClr val="002060"/>
      </a:dk1>
      <a:lt1>
        <a:sysClr val="window" lastClr="FFFFFF"/>
      </a:lt1>
      <a:dk2>
        <a:srgbClr val="0070C0"/>
      </a:dk2>
      <a:lt2>
        <a:srgbClr val="FBEEC9"/>
      </a:lt2>
      <a:accent1>
        <a:srgbClr val="00B0F0"/>
      </a:accent1>
      <a:accent2>
        <a:srgbClr val="4DF9FD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903</TotalTime>
  <Words>431</Words>
  <Application>Microsoft Office PowerPoint</Application>
  <PresentationFormat>On-screen Show (4:3)</PresentationFormat>
  <Paragraphs>119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3</vt:lpstr>
      <vt:lpstr>Wisp</vt:lpstr>
      <vt:lpstr>مَركَزُ التَّربِيَّةِ الدّينِيَّة رُهبانِيَّةُ القَلبَينِ الأَقدَسَين </vt:lpstr>
      <vt:lpstr>كِتابُ الثّامِنِ  أَساسِيّ</vt:lpstr>
      <vt:lpstr>اللِّقاءُ الثّامِن</vt:lpstr>
      <vt:lpstr>PowerPoint Presentation</vt:lpstr>
      <vt:lpstr>           نِمَيّز بَينَ الخَطَأ وَالخَطيئَة ونشرَح الفَرق بَيناتُن ونْعَبّر عَن إنَّو الخَطيئَة هِيّي مِن أعْمال الجَسَد  مِش مِن أَعْمَال الرّوح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الثامن شو خطيتي</dc:title>
  <dc:creator>Michel Haddad</dc:creator>
  <cp:lastModifiedBy>Michel Haddad (Prof)</cp:lastModifiedBy>
  <cp:revision>95</cp:revision>
  <dcterms:created xsi:type="dcterms:W3CDTF">2020-07-10T08:51:45Z</dcterms:created>
  <dcterms:modified xsi:type="dcterms:W3CDTF">2022-02-04T21:14:13Z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F7803B27-AEF0-4A25-85B3-C911360D6F27</vt:lpwstr>
  </property>
  <property fmtid="{D5CDD505-2E9C-101B-9397-08002B2CF9AE}" pid="3" name="ArticulatePath">
    <vt:lpwstr>ok6-شو يعني تثبيت</vt:lpwstr>
  </property>
</Properties>
</file>