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3" r:id="rId2"/>
    <p:sldId id="264" r:id="rId3"/>
    <p:sldId id="312" r:id="rId4"/>
    <p:sldId id="265" r:id="rId5"/>
    <p:sldId id="266" r:id="rId6"/>
    <p:sldId id="269" r:id="rId7"/>
    <p:sldId id="271" r:id="rId8"/>
    <p:sldId id="273" r:id="rId9"/>
    <p:sldId id="274" r:id="rId10"/>
    <p:sldId id="275" r:id="rId11"/>
    <p:sldId id="258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59" r:id="rId21"/>
    <p:sldId id="305" r:id="rId22"/>
    <p:sldId id="308" r:id="rId23"/>
    <p:sldId id="313" r:id="rId24"/>
    <p:sldId id="310" r:id="rId25"/>
    <p:sldId id="311" r:id="rId26"/>
    <p:sldId id="297" r:id="rId27"/>
    <p:sldId id="304" r:id="rId28"/>
    <p:sldId id="261" r:id="rId29"/>
    <p:sldId id="298" r:id="rId30"/>
    <p:sldId id="299" r:id="rId31"/>
    <p:sldId id="300" r:id="rId32"/>
    <p:sldId id="301" r:id="rId33"/>
    <p:sldId id="302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E058-C7A6-409F-8700-D449DAFB8907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795AA-EB39-4BAE-B3E3-85F2850E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0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0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85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9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3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1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6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84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7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4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7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3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2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4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4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8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95AA-EB39-4BAE-B3E3-85F2850E9B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2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7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01A8EE-700B-4B16-BB4F-6C712B1D0D9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8D20DE-D9E5-4765-829E-CAD7D7F53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51414" cy="230225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التَّربِيَّةِ الدّينِيَّة</a:t>
            </a:r>
            <a:br>
              <a:rPr lang="ar-LB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رُهبانِيَّةُ القَلبَينِ الأَقدَسَين </a:t>
            </a:r>
            <a:endParaRPr lang="en-US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3201590" cy="1126283"/>
          </a:xfrm>
        </p:spPr>
        <p:txBody>
          <a:bodyPr>
            <a:normAutofit/>
          </a:bodyPr>
          <a:lstStyle/>
          <a:p>
            <a:pPr rtl="1"/>
            <a:r>
              <a:rPr lang="ar-LB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يُقَدِّمُ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8507" y="224913"/>
            <a:ext cx="3023622" cy="9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838363"/>
      </p:ext>
    </p:extLst>
  </p:cSld>
  <p:clrMapOvr>
    <a:masterClrMapping/>
  </p:clrMapOvr>
  <p:transition spd="slow" advTm="3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23528" y="476672"/>
            <a:ext cx="6768752" cy="3407496"/>
          </a:xfrm>
          <a:prstGeom prst="cloudCallout">
            <a:avLst>
              <a:gd name="adj1" fmla="val 21451"/>
              <a:gd name="adj2" fmla="val 451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أيّ حدَث بالإنجيل بتشبَه هيدي القصّة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وبتخلّيني فكّر؟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تعوا نشوف</a:t>
            </a:r>
            <a:r>
              <a:rPr lang="fr-FR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صَار!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4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94" y="476671"/>
            <a:ext cx="7611722" cy="58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757238"/>
            <a:ext cx="82391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4725144"/>
            <a:ext cx="5040560" cy="1152128"/>
          </a:xfrm>
          <a:prstGeom prst="rect">
            <a:avLst/>
          </a:prstGeom>
          <a:solidFill>
            <a:srgbClr val="FFFF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ودخ</a:t>
            </a:r>
            <a:r>
              <a:rPr lang="ar-LB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</a:t>
            </a:r>
            <a:r>
              <a:rPr lang="ar-LB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َ يسوع </a:t>
            </a:r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أريحا وأخذ</a:t>
            </a:r>
            <a:r>
              <a:rPr lang="ar-LB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يجتاز</a:t>
            </a:r>
            <a:r>
              <a:rPr lang="ar-LB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ها</a:t>
            </a:r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87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548680"/>
            <a:ext cx="2962672" cy="25202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620688"/>
            <a:ext cx="2894439" cy="50193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LB" sz="3200" dirty="0"/>
          </a:p>
          <a:p>
            <a:pPr marL="0" indent="0" algn="ctr">
              <a:buNone/>
            </a:pPr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فاذا رجلٌ يُدعى زكَّا وهو رَئيسٌ للعشارِين غَنيّ</a:t>
            </a:r>
          </a:p>
          <a:p>
            <a:pPr marL="0" indent="0" algn="ctr">
              <a:buNone/>
            </a:pPr>
            <a:r>
              <a:rPr lang="ar-S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 جاء ي</a:t>
            </a:r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حاو</a:t>
            </a:r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 يرى من هو يسوع</a:t>
            </a:r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" y="113729"/>
            <a:ext cx="5367063" cy="671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26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01065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589240"/>
            <a:ext cx="777686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فلم ي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ست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طع لكثرة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ِ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 الز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ّ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حام،</a:t>
            </a:r>
            <a:endParaRPr lang="ar-LB" sz="3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 لأن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ّ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ه كان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 قصير</a:t>
            </a:r>
            <a:r>
              <a:rPr lang="ar-LB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 القامة</a:t>
            </a:r>
            <a:endParaRPr lang="en-US" sz="3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24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387424"/>
            <a:ext cx="9144000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81488" cy="13326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b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فتقد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سرع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وصع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ج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يزة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ليراه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لأن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أوش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 يمر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01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49720" cy="688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61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فلما و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يسوع إلى ذلك المكان، رفع ط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رف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 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وقال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له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301208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فنزل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على ع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 وأضاف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سرور</a:t>
            </a:r>
            <a:r>
              <a:rPr lang="ar-LB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en-US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03848" y="3140968"/>
            <a:ext cx="3456384" cy="2232248"/>
          </a:xfrm>
          <a:prstGeom prst="wedgeEllipseCallout">
            <a:avLst>
              <a:gd name="adj1" fmla="val 54813"/>
              <a:gd name="adj2" fmla="val -5014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زكا انز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ع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ل، فيج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علي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ًّ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 أ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قيم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اليوم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 بيت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َ!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54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79" y="0"/>
            <a:ext cx="89867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188640"/>
            <a:ext cx="7632848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فلما رأوا ذلك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ق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الوا كل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ُّ</a:t>
            </a:r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هم م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ذم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رين:</a:t>
            </a:r>
            <a:endParaRPr lang="en-US" sz="3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99592" y="3645024"/>
            <a:ext cx="4536504" cy="1512168"/>
          </a:xfrm>
          <a:prstGeom prst="wedgeRoundRectCallout">
            <a:avLst>
              <a:gd name="adj1" fmla="val 84662"/>
              <a:gd name="adj2" fmla="val -59917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 م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نزل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رج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خاط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ئ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لي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بيت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عند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12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9" y="-12576"/>
            <a:ext cx="9139237" cy="68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dirty="0"/>
              <a:t>"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99792" y="260648"/>
            <a:ext cx="40238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فوق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زك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ف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قال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للر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ب: 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71600" y="4509120"/>
            <a:ext cx="6840760" cy="1800200"/>
          </a:xfrm>
          <a:prstGeom prst="wedgeRoundRectCallout">
            <a:avLst>
              <a:gd name="adj1" fmla="val 12189"/>
              <a:gd name="adj2" fmla="val -13455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رب، ها إن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 أ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عطي الفقراء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صف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أموالي، وإذا ك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ظ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أحد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شيئا، أرد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ُّ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 عليه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أربع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أضعاف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35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1" y="13146"/>
            <a:ext cx="9119849" cy="684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171400"/>
            <a:ext cx="8229600" cy="1143000"/>
          </a:xfrm>
        </p:spPr>
        <p:txBody>
          <a:bodyPr/>
          <a:lstStyle/>
          <a:p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فق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يسوع</a:t>
            </a: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فيه: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67544" y="3789040"/>
            <a:ext cx="3456384" cy="2232248"/>
          </a:xfrm>
          <a:prstGeom prst="wedgeEllipseCallout">
            <a:avLst>
              <a:gd name="adj1" fmla="val 27531"/>
              <a:gd name="adj2" fmla="val -9879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اليوم ح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الخ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لاص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هذا البيت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19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6682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11760" y="188640"/>
            <a:ext cx="5760640" cy="2232248"/>
          </a:xfrm>
          <a:prstGeom prst="wedgeEllipseCallout">
            <a:avLst>
              <a:gd name="adj1" fmla="val -47122"/>
              <a:gd name="adj2" fmla="val 580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ف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هو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أيض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ً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ا ابن إبراهيم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لأن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ّ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ابن الإنسان جاء ليبح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ث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عن الهال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ِ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ك في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ُ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خل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ِّ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صه</a:t>
            </a:r>
            <a:r>
              <a:rPr lang="ar-L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8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6113"/>
            <a:ext cx="8118065" cy="2262781"/>
          </a:xfrm>
        </p:spPr>
        <p:txBody>
          <a:bodyPr>
            <a:normAutofit/>
          </a:bodyPr>
          <a:lstStyle/>
          <a:p>
            <a:pPr algn="r" rtl="1"/>
            <a:r>
              <a:rPr lang="ar-LB" sz="7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كِتابُ الثّامِنِ أَساسِيّ</a:t>
            </a:r>
            <a:endParaRPr lang="en-US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686549" cy="1580862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حَياةٌ جَديدَةٌ في المَسيحِ</a:t>
            </a:r>
          </a:p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الأَسرار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7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876854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9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484784"/>
            <a:ext cx="8496944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LB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 هي المراحِلُ الّتي مَرَّ بها زكَّا العشَّار ؟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/>
            <a:r>
              <a:rPr lang="ar-L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زكَّا حاوَلَ أن يَرَى يَسوع.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/>
            <a:r>
              <a:rPr lang="ar-L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لَم يَستَطِع ، تقدَّمَ مُسرِعًا وصَعِدَ جُميّزَةً لِيراه.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/>
            <a:r>
              <a:rPr lang="ar-L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نَظَرَ إليهِ يسوعُ وطَلَبَ إليهِ أن يَستضيفَهُ، فَنَزَلَ على عَجلٍ وأَضافَهُ مسرورًا.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L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- قَرَّرَ إعطاءَ الفُقراءِ نِصفَ أموالِهِ وأَن يَترُكَ لِمَنْ ظَلَمَهُ أَربعةَ أَضعاف.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L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- نالَ الغُفرانَ بِقولِ يَسوعَ له: "اليومَ حَصَلَ الخلاصُ لِهَذا البيت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2267744" y="116632"/>
            <a:ext cx="4392488" cy="10801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الأجوبة</a:t>
            </a:r>
            <a:endParaRPr lang="en-US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36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9"/>
            <a:ext cx="8892480" cy="273630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LB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هل كانَ زكَّا رَجُلاً مُعتَبَرًا مِنَ الشَّعبِ ؟ لِمَ ؟ (راجع فهِرِس: "شُّروح تاريخيَّة لِبَعضِ الألفاظ") </a:t>
            </a:r>
            <a:endParaRPr lang="fr-FR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ar-L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لَمْ يَكُن زَكَّا رَجُلاً مُعتيرًا مِنَ الشَّعبِ، لِأنَّهُ كانَ عشَّارًا يَجمَعُ الضّرائِبَ لِمَصلَحَةِ الرّومانيين ويَزيدُ نِسبَةً كبيرةً لِزيادةِ ثَروَتِهِ الشَّخصيَّة</a:t>
            </a:r>
            <a:r>
              <a:rPr lang="ar-LB" sz="2800" b="1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3645024"/>
            <a:ext cx="8460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sz="2800" dirty="0">
                <a:solidFill>
                  <a:srgbClr val="FF0000"/>
                </a:solidFill>
              </a:rPr>
              <a:t>ما الّذي حَرَّكَ ضميَر زَكَّا كي يُقِرَّ بِخَطاياه ويُقرِّرَ أن يتوبَ عنها ؟</a:t>
            </a:r>
            <a:endParaRPr lang="en-US" sz="2800" dirty="0"/>
          </a:p>
          <a:p>
            <a:r>
              <a:rPr lang="ar-LB" sz="2800" b="1" dirty="0"/>
              <a:t>المحبَّةُ الّتي أبداها يسوعُ نَحوَهُ بعدَ أن تَخَطَّى كُلَّ المقاييسِ البَشَريَّةِ ودَخَلَ بيتَه</a:t>
            </a:r>
            <a:r>
              <a:rPr lang="ar-LB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ar-LB" dirty="0"/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28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864096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LB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هل مِن الطبيعيّ أن يَذهَبَ يسوعُ لِتَناوُلِ الغذاءِ عِندَ هذا الخاطِئِ ، وبَلدَةُ أريحا لا تَخلو مِنَ الصّالِحين ؟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r" rtl="1">
              <a:buFontTx/>
              <a:buChar char="-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LB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في نَظَرِ النّاسِ ليسَ طبيعيًّا أن يَدخُلَ يسوعُ بيتَ خاطِئ، لأنَّ الخاطِئَ، كانَ يُعتَبَرُ إنسانًا نَجِسًا ومَرذولاً.</a:t>
            </a:r>
            <a:endParaRPr lang="ar-L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3717032"/>
            <a:ext cx="8820472" cy="23042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ar-LB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هُو الحَدَثُ المُهمُّ الّذي غَيَّرَ حياةَ زَكَّا العشَّارِ وَجَعَلَهُ كَريمًا ؟ هَل طَلَبَ إليه يسوعُ ذلِكَ ؟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L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الحَدَثُ هُوَ قرارُ يَسوع بالنُّزولِ في بيتِ زّكَّا . أمَّا تغييرُ حياةِ زكَّا فجاءَ نتيجةَ هذا الحَدَث.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24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982" y="188640"/>
            <a:ext cx="730738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24" t="9926" r="3618" b="40471"/>
          <a:stretch/>
        </p:blipFill>
        <p:spPr bwMode="auto">
          <a:xfrm>
            <a:off x="6588224" y="0"/>
            <a:ext cx="2016224" cy="8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0066" y="908720"/>
            <a:ext cx="1223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نَملأ </a:t>
            </a:r>
          </a:p>
          <a:p>
            <a:pPr algn="ctr" rtl="1"/>
            <a:r>
              <a:rPr lang="ar-L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الجَدول</a:t>
            </a:r>
          </a:p>
          <a:p>
            <a:pPr algn="ctr" rtl="1"/>
            <a:r>
              <a:rPr lang="ar-L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بمَا</a:t>
            </a:r>
          </a:p>
          <a:p>
            <a:pPr algn="ctr" rtl="1"/>
            <a:r>
              <a:rPr lang="ar-L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يُناسِبُ </a:t>
            </a:r>
          </a:p>
          <a:p>
            <a:pPr algn="ctr" rtl="1"/>
            <a:r>
              <a:rPr lang="ar-L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كلّ </a:t>
            </a:r>
          </a:p>
          <a:p>
            <a:pPr algn="ctr" rtl="1"/>
            <a:r>
              <a:rPr lang="ar-L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مشهد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174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950"/>
            <a:ext cx="7007845" cy="670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ألاجوبة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03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7543800" cy="1450757"/>
          </a:xfrm>
        </p:spPr>
        <p:txBody>
          <a:bodyPr/>
          <a:lstStyle/>
          <a:p>
            <a:pPr algn="l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نُجيبُ (ص. 79)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LB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ماذا حلَّ بِكُلِّ هَؤُلاءِ الأشخاصِ مِن جرَّاءِ موقِف يسوع ؟</a:t>
            </a:r>
            <a:endParaRPr lang="en-US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LB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تَغيَّرَت حياةُ كُلّ هَؤُلاءِ الأشخاص.</a:t>
            </a:r>
          </a:p>
          <a:p>
            <a:pPr marL="0" lvl="0" indent="0" algn="r" rtl="1">
              <a:buNone/>
            </a:pPr>
            <a:r>
              <a:rPr lang="ar-LB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ما هُوَ موقِفُ يسوعَ مِنَ الخاطئين ؟ وما هُوَ مَوقِفُهُ مِنَ الخّطيئة ؟</a:t>
            </a:r>
            <a:endParaRPr lang="en-US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ar-LB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يسوعُ يُحِبُّ الإنسانَ الخاطِئَ ويَفرَحُ بِتَوبَتِهِ. غير أنَّهُ لا يُحِبُّ الخطيئةَ وَيُردِّدُ ذَلِكّ عِدَّةَ مَرَّات.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ar-LB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ما هُوَ موقِفُنا نَحنُ مِنَ الخاطئين ؟ ماذا نَقولُ فيهِم ؟ ماذا نَفعَلُ بِهِم ؟</a:t>
            </a:r>
            <a:endParaRPr lang="en-US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LB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غالبًا ما يَكونُ موقِفُنا الحُكمَ على الخاطئِ وَرَذلَه، فَنُطلِقُ التُّهَمَ عَلَيهِ ونَقولُ كلماتٍ تُحَقِّرُ مِن شأنِهِ، نَتَعامَلُ مَعَهُ بِتعالٍ واستِخفافٍ، وكثيرًا ما نَنبُذُه...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365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951" y="764877"/>
            <a:ext cx="7488098" cy="489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16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33" y="836712"/>
            <a:ext cx="8746123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307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16632"/>
            <a:ext cx="6768752" cy="66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96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0"/>
            <a:ext cx="4608512" cy="6444969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70" y="980728"/>
            <a:ext cx="8848630" cy="38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85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2185"/>
            <a:ext cx="7128792" cy="62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86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06787"/>
            <a:ext cx="3438442" cy="2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564904"/>
            <a:ext cx="3396343" cy="39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43" y="34482"/>
            <a:ext cx="3077307" cy="35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511" y="548680"/>
            <a:ext cx="23336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332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559" y="620688"/>
            <a:ext cx="915354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2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210" y="433136"/>
            <a:ext cx="6617369" cy="1013504"/>
          </a:xfrm>
        </p:spPr>
        <p:txBody>
          <a:bodyPr>
            <a:normAutofit/>
          </a:bodyPr>
          <a:lstStyle/>
          <a:p>
            <a:pPr algn="r" rtl="1"/>
            <a:r>
              <a:rPr lang="ar-LB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التّاسع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217" y="4797152"/>
            <a:ext cx="8561783" cy="1040495"/>
          </a:xfrm>
        </p:spPr>
        <p:txBody>
          <a:bodyPr>
            <a:noAutofit/>
          </a:bodyPr>
          <a:lstStyle/>
          <a:p>
            <a:pPr algn="ctr"/>
            <a:r>
              <a:rPr lang="ar-LB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ar-SA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اليوم ح</a:t>
            </a:r>
            <a:r>
              <a:rPr lang="ar-LB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</a:t>
            </a:r>
            <a:r>
              <a:rPr lang="ar-LB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الخ</a:t>
            </a:r>
            <a:r>
              <a:rPr lang="ar-LB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لاص</a:t>
            </a:r>
            <a:endParaRPr lang="ar-LB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SA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لهذا البيت</a:t>
            </a:r>
            <a:r>
              <a:rPr lang="ar-LB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260" y="2779113"/>
            <a:ext cx="55258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مِيْن بِيحاكِمْ مِين</a:t>
            </a:r>
            <a:r>
              <a:rPr lang="ar-SA" sz="5400" b="1" dirty="0">
                <a:solidFill>
                  <a:srgbClr val="FF0000"/>
                </a:solidFill>
              </a:rPr>
              <a:t>؟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376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24" y="179730"/>
            <a:ext cx="4968552" cy="649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60299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6905" y="3936522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1763688" y="9748"/>
            <a:ext cx="5616624" cy="2101516"/>
          </a:xfrm>
          <a:prstGeom prst="cloudCallout">
            <a:avLst>
              <a:gd name="adj1" fmla="val 4565"/>
              <a:gd name="adj2" fmla="val 73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بَدْنا نَعمِل بَهَاللّقاء؟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124744"/>
            <a:ext cx="4479596" cy="2997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861048"/>
            <a:ext cx="85689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بدنا نْشوف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إِنَّ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التَّوبَةَ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بتصير 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إِلاّ بَعد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قاء يَسوع لأَنَّ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لِقا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ؤو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بيغيّر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الحَياة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متل ما صار مع 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ْتَوبَة زَكَّا، وَكَيفَ تَغَيَّرَتْ حَياتُ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 rtl="1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r" rtl="1"/>
            <a:r>
              <a:rPr lang="ar-LB" sz="2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وبَدنا نت</a:t>
            </a:r>
            <a:r>
              <a:rPr lang="ar-SA" sz="2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ذَوَّق 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الحَياة وَالفَرَح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يلّي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يَمنَحنا إِيَّاهُما الآب،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بس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يَغفِرلنا. اللّهُ 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َتوقَّف عِند الخَطيئَة، بَل ي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َبحَث عَن الخاطِئِ لِيخَلص</a:t>
            </a:r>
            <a:r>
              <a:rPr lang="ar-L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23528" y="548680"/>
            <a:ext cx="6283424" cy="3511951"/>
          </a:xfrm>
          <a:prstGeom prst="cloudCallout">
            <a:avLst>
              <a:gd name="adj1" fmla="val 23059"/>
              <a:gd name="adj2" fmla="val 508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بِالبِدايِة، رَح أُطلُب مِن حَدا فيكُن يِقْرا قِصّة ميرا لَ حَتّى نِتحاوَر حَولَها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88640"/>
            <a:ext cx="7178652" cy="669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0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72816"/>
            <a:ext cx="8319887" cy="29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791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</TotalTime>
  <Words>819</Words>
  <Application>Microsoft Office PowerPoint</Application>
  <PresentationFormat>On-screen Show (4:3)</PresentationFormat>
  <Paragraphs>100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Retrospect</vt:lpstr>
      <vt:lpstr>مَركَزُ التَّربِيَّةِ الدّينِيَّة رُهبانِيَّةُ القَلبَينِ الأَقدَسَين </vt:lpstr>
      <vt:lpstr>كِتابُ الثّامِنِ أَساسِيّ</vt:lpstr>
      <vt:lpstr>PowerPoint Presentation</vt:lpstr>
      <vt:lpstr>اللِّقاءُ التّاسع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فتقدّمَ مُسرعًا وصعِدَ جُمّيزةً ليراهُ، لأنّهُ أوشَكَ أن يمرَّ بِها</vt:lpstr>
      <vt:lpstr>فلما وَصَلَ يسوع إلى ذلك المكان، رفع طَرفَهُ وقالَ له:</vt:lpstr>
      <vt:lpstr>PowerPoint Presentation</vt:lpstr>
      <vt:lpstr>PowerPoint Presentation</vt:lpstr>
      <vt:lpstr>فقَالَ يسوعُ فيه: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نُجيبُ (ص. 79)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 اللقاء التاسع</dc:title>
  <dc:creator>Michel Haddad</dc:creator>
  <cp:lastModifiedBy>Michel Haddad (Prof)</cp:lastModifiedBy>
  <cp:revision>23</cp:revision>
  <dcterms:created xsi:type="dcterms:W3CDTF">2021-02-03T07:27:41Z</dcterms:created>
  <dcterms:modified xsi:type="dcterms:W3CDTF">2022-02-04T21:17:08Z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DB167F71-0CBC-427C-BB62-BB66491ACABB</vt:lpwstr>
  </property>
  <property fmtid="{D5CDD505-2E9C-101B-9397-08002B2CF9AE}" pid="3" name="ArticulatePath">
    <vt:lpwstr>EB8 اللقاء التاسع</vt:lpwstr>
  </property>
</Properties>
</file>