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73" r:id="rId2"/>
    <p:sldId id="274" r:id="rId3"/>
    <p:sldId id="275" r:id="rId4"/>
    <p:sldId id="257" r:id="rId5"/>
    <p:sldId id="276" r:id="rId6"/>
    <p:sldId id="277" r:id="rId7"/>
    <p:sldId id="278" r:id="rId8"/>
    <p:sldId id="279" r:id="rId9"/>
    <p:sldId id="282" r:id="rId10"/>
    <p:sldId id="281" r:id="rId11"/>
    <p:sldId id="283" r:id="rId12"/>
    <p:sldId id="286" r:id="rId13"/>
    <p:sldId id="285" r:id="rId14"/>
    <p:sldId id="284" r:id="rId15"/>
    <p:sldId id="287" r:id="rId16"/>
    <p:sldId id="259" r:id="rId17"/>
    <p:sldId id="272" r:id="rId18"/>
    <p:sldId id="260" r:id="rId19"/>
    <p:sldId id="262" r:id="rId20"/>
    <p:sldId id="264" r:id="rId21"/>
    <p:sldId id="265" r:id="rId22"/>
    <p:sldId id="288" r:id="rId23"/>
    <p:sldId id="289" r:id="rId24"/>
    <p:sldId id="263" r:id="rId25"/>
    <p:sldId id="266" r:id="rId26"/>
    <p:sldId id="267" r:id="rId27"/>
    <p:sldId id="268" r:id="rId28"/>
    <p:sldId id="29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F703-3544-45C8-93B7-5FFC78CB0A98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E164-250C-4DB5-BB1F-CCD9EDC28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9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9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8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8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8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8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2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45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3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E164-250C-4DB5-BB1F-CCD9EDC286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AF5978-843D-4A0D-83C2-7698F1CA2D5E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DFC4D7-7F99-483A-B682-E197E955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>
                <a:cs typeface="+mj-cs"/>
              </a:rPr>
              <a:t>يُقَدِّمُ</a:t>
            </a:r>
            <a:endParaRPr lang="en-US" sz="60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6686549" cy="2302259"/>
          </a:xfrm>
        </p:spPr>
        <p:txBody>
          <a:bodyPr>
            <a:normAutofit/>
          </a:bodyPr>
          <a:lstStyle/>
          <a:p>
            <a:pPr algn="ctr" rtl="1"/>
            <a:r>
              <a:rPr lang="ar-LB" dirty="0"/>
              <a:t>مَركَزُ التَّربِيَّةِ الدّينِيَّة</a:t>
            </a:r>
            <a:br>
              <a:rPr lang="ar-LB" dirty="0"/>
            </a:br>
            <a:r>
              <a:rPr lang="ar-LB" dirty="0"/>
              <a:t>رُهبانِيَّةُ القَلبَينِ الأَقدَسَين </a:t>
            </a:r>
            <a:endParaRPr lang="en-US" dirty="0"/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9476" y="116632"/>
            <a:ext cx="3023622" cy="9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838363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59632" y="332656"/>
            <a:ext cx="7128792" cy="3036513"/>
          </a:xfrm>
          <a:prstGeom prst="cloudCallout">
            <a:avLst>
              <a:gd name="adj1" fmla="val 33885"/>
              <a:gd name="adj2" fmla="val 730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شو يلّي مُمكِن يعملو غيرنا ويِجْرَح قَلبْنا ويخَلّيه حَزِين ومِليان خطوط سودا متل هَالقلب؟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296" y="4085456"/>
            <a:ext cx="5184576" cy="27069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56992"/>
            <a:ext cx="3456384" cy="3253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611560" y="332656"/>
            <a:ext cx="7056784" cy="2924944"/>
          </a:xfrm>
          <a:prstGeom prst="cloudCallout">
            <a:avLst>
              <a:gd name="adj1" fmla="val 4837"/>
              <a:gd name="adj2" fmla="val 10254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cs typeface="+mj-cs"/>
              </a:rPr>
              <a:t>إ</a:t>
            </a:r>
            <a:r>
              <a:rPr lang="ar-SA" sz="3500" dirty="0">
                <a:cs typeface="+mj-cs"/>
              </a:rPr>
              <a:t>ن</a:t>
            </a:r>
            <a:r>
              <a:rPr lang="ar-LB" sz="3500" dirty="0">
                <a:cs typeface="+mj-cs"/>
              </a:rPr>
              <a:t>ّن</a:t>
            </a:r>
            <a:r>
              <a:rPr lang="ar-SA" sz="3500" dirty="0">
                <a:cs typeface="+mj-cs"/>
              </a:rPr>
              <a:t> يسخَروا مِنّا، يك</a:t>
            </a:r>
            <a:r>
              <a:rPr lang="ar-LB" sz="3500" dirty="0">
                <a:cs typeface="+mj-cs"/>
              </a:rPr>
              <a:t>َ</a:t>
            </a:r>
            <a:r>
              <a:rPr lang="ar-SA" sz="3500" dirty="0">
                <a:cs typeface="+mj-cs"/>
              </a:rPr>
              <a:t>ذ</a:t>
            </a:r>
            <a:r>
              <a:rPr lang="ar-LB" sz="3500" dirty="0">
                <a:cs typeface="+mj-cs"/>
              </a:rPr>
              <a:t>ْ</a:t>
            </a:r>
            <a:r>
              <a:rPr lang="ar-SA" sz="3500" dirty="0">
                <a:cs typeface="+mj-cs"/>
              </a:rPr>
              <a:t>بوا علَينا، يهينونا،  يخونوا ثِقَت</a:t>
            </a:r>
            <a:r>
              <a:rPr lang="ar-LB" sz="3500" dirty="0">
                <a:cs typeface="+mj-cs"/>
              </a:rPr>
              <a:t>ْ</a:t>
            </a:r>
            <a:r>
              <a:rPr lang="ar-SA" sz="3500" dirty="0">
                <a:cs typeface="+mj-cs"/>
              </a:rPr>
              <a:t>نا، يفشوا </a:t>
            </a:r>
            <a:r>
              <a:rPr lang="ar-LB" sz="3500" dirty="0">
                <a:cs typeface="+mj-cs"/>
              </a:rPr>
              <a:t>أسرارنا</a:t>
            </a:r>
            <a:r>
              <a:rPr lang="en-US" sz="3500" dirty="0">
                <a:cs typeface="+mj-cs"/>
              </a:rPr>
              <a:t>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501008"/>
            <a:ext cx="5256584" cy="351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31640" y="188640"/>
            <a:ext cx="6120680" cy="2852936"/>
          </a:xfrm>
          <a:prstGeom prst="cloudCallout">
            <a:avLst>
              <a:gd name="adj1" fmla="val 45173"/>
              <a:gd name="adj2" fmla="val 709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وكيف مُمكن ننضِّف قلبنا ونْغَسلُو تيِرجَع متل ما كان؟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4149080"/>
            <a:ext cx="3419872" cy="22832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356992"/>
            <a:ext cx="4968552" cy="3248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827584" y="188640"/>
            <a:ext cx="7056784" cy="3257600"/>
          </a:xfrm>
          <a:prstGeom prst="cloudCallout">
            <a:avLst>
              <a:gd name="adj1" fmla="val 4837"/>
              <a:gd name="adj2" fmla="val 10254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cs typeface="+mj-cs"/>
              </a:rPr>
              <a:t>ب</a:t>
            </a:r>
            <a:r>
              <a:rPr lang="ar-SA" sz="3600" dirty="0">
                <a:cs typeface="+mj-cs"/>
              </a:rPr>
              <a:t>المُسامَحَةَ </a:t>
            </a:r>
            <a:r>
              <a:rPr lang="ar-LB" sz="3600" dirty="0">
                <a:cs typeface="+mj-cs"/>
              </a:rPr>
              <a:t>لأنّها وحدا ب</a:t>
            </a:r>
            <a:r>
              <a:rPr lang="ar-SA" sz="3600" dirty="0">
                <a:cs typeface="+mj-cs"/>
              </a:rPr>
              <a:t>تَغس</a:t>
            </a:r>
            <a:r>
              <a:rPr lang="ar-LB" sz="3600" dirty="0">
                <a:cs typeface="+mj-cs"/>
              </a:rPr>
              <a:t>ِّ</a:t>
            </a:r>
            <a:r>
              <a:rPr lang="ar-SA" sz="3600" dirty="0">
                <a:cs typeface="+mj-cs"/>
              </a:rPr>
              <a:t>ل القُلوب</a:t>
            </a:r>
            <a:r>
              <a:rPr lang="ar-LB" sz="3600" dirty="0">
                <a:cs typeface="+mj-cs"/>
              </a:rPr>
              <a:t>.</a:t>
            </a:r>
            <a:r>
              <a:rPr lang="ar-SA" sz="3600" dirty="0">
                <a:cs typeface="+mj-cs"/>
              </a:rPr>
              <a:t> </a:t>
            </a:r>
            <a:r>
              <a:rPr lang="ar-LB" sz="3600" dirty="0">
                <a:cs typeface="+mj-cs"/>
              </a:rPr>
              <a:t>و</a:t>
            </a:r>
            <a:r>
              <a:rPr lang="ar-SA" sz="3600" dirty="0">
                <a:cs typeface="+mj-cs"/>
              </a:rPr>
              <a:t>الإِنسان المُحِب </a:t>
            </a:r>
            <a:r>
              <a:rPr lang="ar-LB" sz="3600" dirty="0">
                <a:cs typeface="+mj-cs"/>
              </a:rPr>
              <a:t>بي</a:t>
            </a:r>
            <a:r>
              <a:rPr lang="ar-SA" sz="3600" dirty="0">
                <a:cs typeface="+mj-cs"/>
              </a:rPr>
              <a:t>غف</a:t>
            </a:r>
            <a:r>
              <a:rPr lang="ar-LB" sz="3600" dirty="0">
                <a:cs typeface="+mj-cs"/>
              </a:rPr>
              <a:t>ُ</a:t>
            </a:r>
            <a:r>
              <a:rPr lang="ar-SA" sz="3600" dirty="0">
                <a:cs typeface="+mj-cs"/>
              </a:rPr>
              <a:t>ر </a:t>
            </a:r>
            <a:r>
              <a:rPr lang="ar-LB" sz="3600" dirty="0">
                <a:cs typeface="+mj-cs"/>
              </a:rPr>
              <a:t>لينغَفرلو</a:t>
            </a:r>
          </a:p>
          <a:p>
            <a:pPr algn="ctr" rtl="1"/>
            <a:r>
              <a:rPr lang="ar-SA" sz="3600" dirty="0">
                <a:cs typeface="+mj-cs"/>
              </a:rPr>
              <a:t>و</a:t>
            </a:r>
            <a:r>
              <a:rPr lang="ar-LB" sz="3600" dirty="0">
                <a:cs typeface="+mj-cs"/>
              </a:rPr>
              <a:t>ب</a:t>
            </a:r>
            <a:r>
              <a:rPr lang="ar-SA" sz="3600" dirty="0">
                <a:cs typeface="+mj-cs"/>
              </a:rPr>
              <a:t>يغفِر لأنّ</a:t>
            </a:r>
            <a:r>
              <a:rPr lang="ar-LB" sz="3600" dirty="0">
                <a:cs typeface="+mj-cs"/>
              </a:rPr>
              <a:t>و</a:t>
            </a:r>
            <a:r>
              <a:rPr lang="ar-SA" sz="3600" dirty="0">
                <a:cs typeface="+mj-cs"/>
              </a:rPr>
              <a:t> اللّه غَفَر</a:t>
            </a:r>
            <a:r>
              <a:rPr lang="ar-LB" sz="3600" dirty="0">
                <a:cs typeface="+mj-cs"/>
              </a:rPr>
              <a:t>لو</a:t>
            </a:r>
            <a:r>
              <a:rPr lang="en-US" sz="3600" dirty="0"/>
              <a:t>...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501008"/>
            <a:ext cx="5688632" cy="351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31640" y="188640"/>
            <a:ext cx="6120680" cy="2852936"/>
          </a:xfrm>
          <a:prstGeom prst="cloudCallout">
            <a:avLst>
              <a:gd name="adj1" fmla="val 45173"/>
              <a:gd name="adj2" fmla="val 709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رح منشُوف مونتاج بيعبّر عن هالموضوع!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933056"/>
            <a:ext cx="4427036" cy="27153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09634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1520" y="0"/>
            <a:ext cx="6120680" cy="5085184"/>
          </a:xfrm>
          <a:prstGeom prst="cloudCallout">
            <a:avLst>
              <a:gd name="adj1" fmla="val 61366"/>
              <a:gd name="adj2" fmla="val 300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  <a:cs typeface="+mj-cs"/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  <a:cs typeface="+mj-cs"/>
              </a:rPr>
              <a:t>وهلق جربوا لاقوا تلات آيات عن المسامحة بهالجدول..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  <a:cs typeface="+mj-cs"/>
              </a:rPr>
              <a:t>لازم تجمعوا كلّ القطع لبتحمل الرقم 1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  <a:cs typeface="+mj-cs"/>
              </a:rPr>
              <a:t> وبعدين لبتحمل الرقم 2،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  <a:cs typeface="+mj-cs"/>
              </a:rPr>
              <a:t>وبالآخر لبتحمل الرقم 3 .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  <a:cs typeface="+mj-cs"/>
              </a:rPr>
              <a:t>يلا تنشوف مين الاسرع!</a:t>
            </a:r>
          </a:p>
          <a:p>
            <a:pPr algn="ctr" rtl="1"/>
            <a:endParaRPr lang="ar-LB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4221088"/>
            <a:ext cx="3949581" cy="2636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0"/>
            <a:ext cx="8982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87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39752" y="260648"/>
            <a:ext cx="48965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200" dirty="0">
                <a:cs typeface="+mj-cs"/>
              </a:rPr>
              <a:t>الآيات هِ</a:t>
            </a:r>
            <a:r>
              <a:rPr lang="ar-LB" sz="4200" dirty="0">
                <a:cs typeface="+mj-cs"/>
              </a:rPr>
              <a:t>يّي</a:t>
            </a:r>
            <a:endParaRPr lang="en-US" sz="4200" dirty="0">
              <a:cs typeface="+mj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539552" y="1124744"/>
            <a:ext cx="7848872" cy="2088232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5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2500" dirty="0">
                <a:solidFill>
                  <a:schemeClr val="tx1"/>
                </a:solidFill>
                <a:cs typeface="+mj-cs"/>
              </a:rPr>
              <a:t>لِيَكُنْ بَعضُكُم لِبَعضٍ مُلاطِفًا، مُشفِقًا، وَليَصفَحْ بَعضُكُم عَن بَعضٍ كَما صَفَحَ اللّه عَنكُم في المَسيحِ</a:t>
            </a:r>
            <a:r>
              <a:rPr lang="en-US" sz="2500" dirty="0">
                <a:solidFill>
                  <a:schemeClr val="tx1"/>
                </a:solidFill>
                <a:cs typeface="+mj-cs"/>
              </a:rPr>
              <a:t>. </a:t>
            </a:r>
            <a:r>
              <a:rPr lang="ar-LB" sz="2500" dirty="0">
                <a:solidFill>
                  <a:schemeClr val="tx1"/>
                </a:solidFill>
                <a:cs typeface="+mj-cs"/>
              </a:rPr>
              <a:t>(</a:t>
            </a:r>
            <a:r>
              <a:rPr lang="ar-SA" sz="2500" dirty="0">
                <a:solidFill>
                  <a:schemeClr val="tx1"/>
                </a:solidFill>
                <a:cs typeface="+mj-cs"/>
              </a:rPr>
              <a:t>أَفَسُس 4/32</a:t>
            </a:r>
            <a:r>
              <a:rPr lang="ar-LB" sz="2500" dirty="0">
                <a:solidFill>
                  <a:schemeClr val="tx1"/>
                </a:solidFill>
                <a:cs typeface="+mj-cs"/>
              </a:rPr>
              <a:t> )</a:t>
            </a:r>
            <a:endParaRPr lang="en-US" sz="25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Wave 5"/>
          <p:cNvSpPr/>
          <p:nvPr/>
        </p:nvSpPr>
        <p:spPr>
          <a:xfrm>
            <a:off x="611560" y="2708920"/>
            <a:ext cx="7848872" cy="2088232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solidFill>
                  <a:schemeClr val="tx1"/>
                </a:solidFill>
                <a:cs typeface="+mj-cs"/>
              </a:rPr>
              <a:t>إِنْ تَغفِروا لِلنّاسِ زَلاّتِهم يَغفِرْ لَكُم أَبوكُم السَّماوِيُّ، وَإِن لم تَغفِروا لا يَغفُرْ لَكُم أَبوكُم زَلاّتِكُم</a:t>
            </a:r>
            <a:r>
              <a:rPr lang="en-US" sz="2800" dirty="0">
                <a:solidFill>
                  <a:schemeClr val="tx1"/>
                </a:solidFill>
                <a:cs typeface="+mj-cs"/>
              </a:rPr>
              <a:t>. </a:t>
            </a:r>
            <a:r>
              <a:rPr lang="ar-LB" sz="2800" dirty="0">
                <a:solidFill>
                  <a:schemeClr val="tx1"/>
                </a:solidFill>
                <a:cs typeface="+mj-cs"/>
              </a:rPr>
              <a:t>(</a:t>
            </a:r>
            <a:r>
              <a:rPr lang="ar-SA" sz="2600" dirty="0">
                <a:solidFill>
                  <a:schemeClr val="tx1"/>
                </a:solidFill>
                <a:cs typeface="+mj-cs"/>
              </a:rPr>
              <a:t>متّى 6/14-15</a:t>
            </a:r>
            <a:r>
              <a:rPr lang="ar-LB" sz="2600" dirty="0">
                <a:solidFill>
                  <a:schemeClr val="tx1"/>
                </a:solidFill>
                <a:cs typeface="+mj-cs"/>
              </a:rPr>
              <a:t> )</a:t>
            </a:r>
            <a:endParaRPr lang="en-US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Wave 6"/>
          <p:cNvSpPr/>
          <p:nvPr/>
        </p:nvSpPr>
        <p:spPr>
          <a:xfrm>
            <a:off x="611560" y="4293096"/>
            <a:ext cx="7992888" cy="223224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cs typeface="+mj-cs"/>
              </a:rPr>
              <a:t>احتَمِلوا بَعضُكُم بَعضًا وَاصفَحوا بَعضُكُم عَن بَعضٍ إِذا كانَتْ لأَحَدٍ شَكْوَى مِنَ الآخَر. فَكَما صَفَحَ الرَّبُّ عَنكُم اصفَحوا أَنتُم أَيضًا. (قولسي 3/13</a:t>
            </a:r>
            <a:r>
              <a:rPr lang="ar-LB" sz="2800" dirty="0">
                <a:cs typeface="+mj-cs"/>
              </a:rPr>
              <a:t>)</a:t>
            </a:r>
            <a:endParaRPr lang="en-US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8028384" y="1268760"/>
            <a:ext cx="648072" cy="504056"/>
          </a:xfrm>
          <a:prstGeom prst="flowChartPreparati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1</a:t>
            </a:r>
            <a:endParaRPr lang="en-US" sz="4000" dirty="0"/>
          </a:p>
        </p:txBody>
      </p:sp>
      <p:sp>
        <p:nvSpPr>
          <p:cNvPr id="10" name="Flowchart: Preparation 9"/>
          <p:cNvSpPr/>
          <p:nvPr/>
        </p:nvSpPr>
        <p:spPr>
          <a:xfrm>
            <a:off x="8244408" y="2924944"/>
            <a:ext cx="648072" cy="504056"/>
          </a:xfrm>
          <a:prstGeom prst="flowChartPreparat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2</a:t>
            </a:r>
            <a:endParaRPr lang="en-US" sz="4000" dirty="0"/>
          </a:p>
        </p:txBody>
      </p:sp>
      <p:sp>
        <p:nvSpPr>
          <p:cNvPr id="11" name="Flowchart: Preparation 10"/>
          <p:cNvSpPr/>
          <p:nvPr/>
        </p:nvSpPr>
        <p:spPr>
          <a:xfrm>
            <a:off x="8316416" y="4365104"/>
            <a:ext cx="648072" cy="504056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3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19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8712968" cy="62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12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3861048"/>
            <a:ext cx="7056784" cy="22523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br>
              <a:rPr lang="en-US" sz="3200" dirty="0">
                <a:cs typeface="+mj-cs"/>
              </a:rPr>
            </a:br>
            <a:r>
              <a:rPr lang="ar-SA" sz="3200" dirty="0">
                <a:cs typeface="+mj-cs"/>
              </a:rPr>
              <a:t>تَكونُ التَّوبَةُ الحَقيقِيَّةُ عِندَما يَشعُرُ الإِنسانُ بِأَنَّهُ مَغمورٌ بِمَحَبَّةِ اللّه (الابن الضّالّ بَينَ أَحضان أَبيه) (بُطرُس لمّا نظَرَ إِلَيهِ يَسوع) فَيَعتَرِفُ الإِنسانُ بِخَطيئَتِهِ لأَنَّهُ نالَ الغُفْران</a:t>
            </a:r>
            <a:r>
              <a:rPr lang="en-US" sz="3200" dirty="0">
                <a:cs typeface="+mj-cs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7434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09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cs typeface="+mj-cs"/>
              </a:rPr>
              <a:t>حَياةٌ جَديدَةٌ في المَسيحِ</a:t>
            </a:r>
          </a:p>
          <a:p>
            <a:pPr algn="ctr" rtl="1"/>
            <a:r>
              <a:rPr lang="ar-LB" sz="4000" b="1" dirty="0">
                <a:cs typeface="+mj-cs"/>
              </a:rPr>
              <a:t>الأَسرار</a:t>
            </a:r>
            <a:endParaRPr lang="en-US" sz="4000" b="1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2262781"/>
          </a:xfrm>
        </p:spPr>
        <p:txBody>
          <a:bodyPr/>
          <a:lstStyle/>
          <a:p>
            <a:pPr algn="r" rtl="1"/>
            <a:r>
              <a:rPr lang="ar-LB" dirty="0"/>
              <a:t>كِتابُ الثّامِنِ أَساسِيّ</a:t>
            </a:r>
            <a:endParaRPr lang="en-US" dirty="0"/>
          </a:p>
        </p:txBody>
      </p:sp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540" y="173880"/>
            <a:ext cx="3384376" cy="4733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7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73593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16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74638"/>
            <a:ext cx="8640960" cy="639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04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2400" cy="792088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 </a:t>
            </a:r>
            <a:r>
              <a:rPr lang="ar-SA" b="1" dirty="0"/>
              <a:t>كَيفَ تَكونُ التَّوبَة؟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179512" y="1412776"/>
            <a:ext cx="8352928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أَرَى مَحَبَّةَ اللّه </a:t>
            </a:r>
            <a:r>
              <a:rPr lang="ar-LB" sz="2800" dirty="0">
                <a:solidFill>
                  <a:schemeClr val="tx1"/>
                </a:solidFill>
                <a:cs typeface="+mj-cs"/>
              </a:rPr>
              <a:t>  </a:t>
            </a:r>
            <a:r>
              <a:rPr lang="ar-SA" sz="2800" dirty="0">
                <a:solidFill>
                  <a:schemeClr val="tx1"/>
                </a:solidFill>
                <a:cs typeface="+mj-cs"/>
              </a:rPr>
              <a:t> هَذِهِ المَحَبَّةُ تَكشِفُ لي عَن ذاتي         أَرَى في ضَوْئِها خَطيئَتي</a:t>
            </a:r>
            <a:r>
              <a:rPr lang="en-US" dirty="0"/>
              <a:t> .</a:t>
            </a:r>
          </a:p>
        </p:txBody>
      </p:sp>
      <p:sp>
        <p:nvSpPr>
          <p:cNvPr id="6" name="Left Arrow 5"/>
          <p:cNvSpPr/>
          <p:nvPr/>
        </p:nvSpPr>
        <p:spPr>
          <a:xfrm>
            <a:off x="323528" y="3933056"/>
            <a:ext cx="8352928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أَلمِسُ مَغفِرَةَ اللّه      أُقِرُّ لَهُ بِخَطيئَتي     </a:t>
            </a:r>
            <a:endParaRPr lang="ar-LB" sz="2800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 أَتَصالَحُ مَعَ اللّهِ وَالآخَرين</a:t>
            </a:r>
            <a:r>
              <a:rPr lang="en-US" sz="2800" dirty="0">
                <a:solidFill>
                  <a:schemeClr val="tx1"/>
                </a:solidFill>
                <a:cs typeface="+mj-cs"/>
              </a:rPr>
              <a:t>. </a:t>
            </a:r>
          </a:p>
          <a:p>
            <a:pPr algn="ctr"/>
            <a:r>
              <a:rPr lang="en-US" dirty="0"/>
              <a:t>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89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404664"/>
            <a:ext cx="7200800" cy="352839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dirty="0"/>
              <a:t>		</a:t>
            </a:r>
          </a:p>
          <a:p>
            <a:pPr algn="r" rtl="1"/>
            <a:r>
              <a:rPr lang="en-US" dirty="0"/>
              <a:t> </a:t>
            </a:r>
            <a:r>
              <a:rPr lang="ar-SA" dirty="0">
                <a:cs typeface="+mj-cs"/>
              </a:rPr>
              <a:t>إِنَّ الاعْتِرافَ إلى الكاهِنِ لا يُفهَمُ إِلاّ في نِطاقِ سِرِّ الكَنيسَةِ وَدَورِها لإيصالِ الخَلاصِ إلى النّاس</a:t>
            </a:r>
            <a:r>
              <a:rPr lang="en-US" dirty="0">
                <a:cs typeface="+mj-cs"/>
              </a:rPr>
              <a:t>.</a:t>
            </a:r>
          </a:p>
          <a:p>
            <a:pPr algn="r" rtl="1"/>
            <a:r>
              <a:rPr lang="en-US" dirty="0">
                <a:cs typeface="+mj-cs"/>
              </a:rPr>
              <a:t> </a:t>
            </a:r>
            <a:r>
              <a:rPr lang="ar-SA" dirty="0">
                <a:cs typeface="+mj-cs"/>
              </a:rPr>
              <a:t>بَذَلَ يَسوعُ ذاتَهُ مِن أَجلِ المَغفِرَةِ أَوَّلاً في العَشاءِ السِّرِّيّ: «هَذا هُوَ جَسَدي الّذي يُبذَلُ لأَجلِكُم لِمَغفِرَةِ الخَطايا» وَثانِيًا على الصَّليبِ عِندَما قال: </a:t>
            </a:r>
            <a:r>
              <a:rPr lang="ar-SA" b="1" dirty="0">
                <a:cs typeface="+mj-cs"/>
              </a:rPr>
              <a:t>«اغفِرْ لَهُم يا أَبَتِ لأَنَّهُم لا يَعرِفونَ ماذا يَفعَلون؟</a:t>
            </a:r>
            <a:endParaRPr lang="ar-LB" b="1" dirty="0">
              <a:cs typeface="+mj-cs"/>
            </a:endParaRPr>
          </a:p>
        </p:txBody>
      </p:sp>
      <p:pic>
        <p:nvPicPr>
          <p:cNvPr id="1027" name="Picture 3" descr="C:\Users\Liliane\Desktop\work from home\EB8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3600400" cy="26048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28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8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385594" cy="65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59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99392"/>
            <a:ext cx="6037659" cy="65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87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890722" cy="45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500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02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176463"/>
            <a:ext cx="6256421" cy="3108521"/>
          </a:xfrm>
          <a:prstGeom prst="cloudCallout">
            <a:avLst>
              <a:gd name="adj1" fmla="val 56522"/>
              <a:gd name="adj2" fmla="val 6108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  <a:cs typeface="+mj-cs"/>
              </a:rPr>
              <a:t>إلى الملتقى في الأسبوع القادم!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3717032"/>
            <a:ext cx="4932040" cy="2931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9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561783" cy="1832583"/>
          </a:xfrm>
        </p:spPr>
        <p:txBody>
          <a:bodyPr>
            <a:normAutofit/>
          </a:bodyPr>
          <a:lstStyle/>
          <a:p>
            <a:pPr rtl="1"/>
            <a:r>
              <a:rPr lang="ar-LB" sz="4800" dirty="0">
                <a:solidFill>
                  <a:schemeClr val="tx1"/>
                </a:solidFill>
                <a:cs typeface="+mj-cs"/>
              </a:rPr>
              <a:t>”</a:t>
            </a:r>
            <a:r>
              <a:rPr lang="ar-LB" sz="4200" b="1" dirty="0">
                <a:solidFill>
                  <a:schemeClr val="tx1"/>
                </a:solidFill>
                <a:cs typeface="+mj-cs"/>
              </a:rPr>
              <a:t>ألا تعلم أن لطف الله يحملك</a:t>
            </a:r>
          </a:p>
          <a:p>
            <a:pPr rtl="1"/>
            <a:r>
              <a:rPr lang="ar-LB" sz="4200" b="1" dirty="0">
                <a:solidFill>
                  <a:schemeClr val="tx1"/>
                </a:solidFill>
                <a:cs typeface="+mj-cs"/>
              </a:rPr>
              <a:t>على التّوبة “</a:t>
            </a:r>
            <a:endParaRPr lang="en-US" sz="4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210" y="433136"/>
            <a:ext cx="6617369" cy="1013504"/>
          </a:xfrm>
        </p:spPr>
        <p:txBody>
          <a:bodyPr/>
          <a:lstStyle/>
          <a:p>
            <a:pPr algn="r" rtl="1"/>
            <a:r>
              <a:rPr lang="ar-L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اللِّقاءُ العاشر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1844824"/>
            <a:ext cx="52196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400" b="1" dirty="0">
                <a:solidFill>
                  <a:schemeClr val="bg1"/>
                </a:solidFill>
                <a:cs typeface="+mj-cs"/>
              </a:rPr>
              <a:t>ليش بدّي أغفر</a:t>
            </a:r>
            <a:r>
              <a:rPr lang="ar-SA" sz="5400" b="1" dirty="0">
                <a:solidFill>
                  <a:schemeClr val="bg1"/>
                </a:solidFill>
                <a:cs typeface="+mj-cs"/>
              </a:rPr>
              <a:t>؟</a:t>
            </a:r>
            <a:endParaRPr lang="en-US" sz="5400" b="1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376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24" y="273502"/>
            <a:ext cx="49685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02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3933056"/>
            <a:ext cx="5184576" cy="270694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51520" y="332656"/>
            <a:ext cx="6256421" cy="4172200"/>
          </a:xfrm>
          <a:prstGeom prst="cloudCallout">
            <a:avLst>
              <a:gd name="adj1" fmla="val 59564"/>
              <a:gd name="adj2" fmla="val 444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سَلام المَسيح أَصدِقائي...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اليَوم رَح مِنْكَفي مَسيرِة التّعليم الإلكترونِي عَلى أمَل اللّقاء الفِعلِيّ قَريبًا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9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1763688" y="404664"/>
            <a:ext cx="5184576" cy="1480828"/>
          </a:xfrm>
          <a:prstGeom prst="cloudCallout">
            <a:avLst>
              <a:gd name="adj1" fmla="val 1852"/>
              <a:gd name="adj2" fmla="val 929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cs typeface="+mj-cs"/>
              </a:rPr>
              <a:t>شو بَدْنا نَعمِل بَهَاللّقاء؟</a:t>
            </a:r>
            <a:endParaRPr lang="en-US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268760"/>
            <a:ext cx="4479596" cy="2997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861048"/>
            <a:ext cx="8820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r>
              <a:rPr lang="ar-LB" sz="2600" b="1" dirty="0">
                <a:cs typeface="+mj-cs"/>
              </a:rPr>
              <a:t>نفسّر </a:t>
            </a:r>
            <a:r>
              <a:rPr lang="ar-LB" sz="2800" dirty="0">
                <a:cs typeface="+mj-cs"/>
              </a:rPr>
              <a:t>منيح العبارة يلّي منقولها ب</a:t>
            </a:r>
            <a:r>
              <a:rPr lang="ar-SA" sz="2800" dirty="0">
                <a:cs typeface="+mj-cs"/>
              </a:rPr>
              <a:t>الصَّلاةِ الرَّبِيَّة: «اغفِرْ لَنا ذُنوبَنا كَما نَحنُ نَغفِرُ لِمَن أَساءَ إِلَينا»، </a:t>
            </a:r>
            <a:r>
              <a:rPr lang="ar-LB" sz="2800" dirty="0">
                <a:cs typeface="+mj-cs"/>
              </a:rPr>
              <a:t>ونستنتج إنّو </a:t>
            </a:r>
            <a:r>
              <a:rPr lang="ar-SA" sz="2800" dirty="0">
                <a:cs typeface="+mj-cs"/>
              </a:rPr>
              <a:t>مسامَحَةَ بَعضنا ه</a:t>
            </a:r>
            <a:r>
              <a:rPr lang="ar-LB" sz="2800" dirty="0">
                <a:cs typeface="+mj-cs"/>
              </a:rPr>
              <a:t>يّي</a:t>
            </a:r>
            <a:r>
              <a:rPr lang="ar-SA" sz="2800" dirty="0">
                <a:cs typeface="+mj-cs"/>
              </a:rPr>
              <a:t> الوج </a:t>
            </a:r>
            <a:r>
              <a:rPr lang="ar-LB" sz="2800" dirty="0">
                <a:cs typeface="+mj-cs"/>
              </a:rPr>
              <a:t>التّاني</a:t>
            </a:r>
            <a:r>
              <a:rPr lang="ar-SA" sz="2800" dirty="0">
                <a:cs typeface="+mj-cs"/>
              </a:rPr>
              <a:t> لِلتَّو</a:t>
            </a:r>
            <a:r>
              <a:rPr lang="ar-LB" sz="2800" dirty="0">
                <a:cs typeface="+mj-cs"/>
              </a:rPr>
              <a:t>ب</a:t>
            </a:r>
            <a:r>
              <a:rPr lang="ar-SA" sz="2800" dirty="0">
                <a:cs typeface="+mj-cs"/>
              </a:rPr>
              <a:t>ة</a:t>
            </a:r>
            <a:r>
              <a:rPr lang="ar-LB" sz="2800" dirty="0">
                <a:cs typeface="+mj-cs"/>
              </a:rPr>
              <a:t> يعني </a:t>
            </a:r>
            <a:r>
              <a:rPr lang="ar-SA" sz="2800" dirty="0">
                <a:cs typeface="+mj-cs"/>
              </a:rPr>
              <a:t>الرُّجوع</a:t>
            </a:r>
            <a:r>
              <a:rPr lang="ar-LB" sz="2800" dirty="0">
                <a:cs typeface="+mj-cs"/>
              </a:rPr>
              <a:t> لَ </a:t>
            </a:r>
            <a:r>
              <a:rPr lang="ar-SA" sz="2800" dirty="0">
                <a:cs typeface="+mj-cs"/>
              </a:rPr>
              <a:t>اللّه</a:t>
            </a:r>
            <a:r>
              <a:rPr lang="en-US" sz="2800" dirty="0">
                <a:cs typeface="+mj-cs"/>
              </a:rPr>
              <a:t>.</a:t>
            </a:r>
            <a:endParaRPr lang="ar-LB" sz="2800" dirty="0">
              <a:cs typeface="+mj-cs"/>
            </a:endParaRPr>
          </a:p>
          <a:p>
            <a:pPr algn="r" rtl="1">
              <a:buFontTx/>
              <a:buChar char="-"/>
            </a:pPr>
            <a:endParaRPr lang="en-US" sz="2600" dirty="0">
              <a:cs typeface="+mj-cs"/>
            </a:endParaRPr>
          </a:p>
          <a:p>
            <a:pPr algn="r" rtl="1"/>
            <a:r>
              <a:rPr lang="ar-LB" sz="2600" dirty="0">
                <a:cs typeface="+mj-cs"/>
              </a:rPr>
              <a:t>-</a:t>
            </a:r>
            <a:r>
              <a:rPr lang="ar-LB" sz="2600" b="1" dirty="0">
                <a:cs typeface="+mj-cs"/>
              </a:rPr>
              <a:t>نعرف</a:t>
            </a:r>
            <a:r>
              <a:rPr lang="ar-SA" sz="2600" dirty="0">
                <a:cs typeface="+mj-cs"/>
              </a:rPr>
              <a:t> </a:t>
            </a:r>
            <a:r>
              <a:rPr lang="ar-LB" sz="2600" dirty="0">
                <a:cs typeface="+mj-cs"/>
              </a:rPr>
              <a:t>إنّو </a:t>
            </a:r>
            <a:r>
              <a:rPr lang="ar-SA" sz="2800" dirty="0">
                <a:cs typeface="+mj-cs"/>
              </a:rPr>
              <a:t>غايةَ حَياتنا هِ</a:t>
            </a:r>
            <a:r>
              <a:rPr lang="ar-LB" sz="2800" dirty="0">
                <a:cs typeface="+mj-cs"/>
              </a:rPr>
              <a:t>يّي</a:t>
            </a:r>
            <a:r>
              <a:rPr lang="ar-SA" sz="2800" dirty="0">
                <a:cs typeface="+mj-cs"/>
              </a:rPr>
              <a:t> أَن</a:t>
            </a:r>
            <a:r>
              <a:rPr lang="ar-LB" sz="2800" dirty="0">
                <a:cs typeface="+mj-cs"/>
              </a:rPr>
              <a:t>و</a:t>
            </a:r>
            <a:r>
              <a:rPr lang="ar-SA" sz="2800" dirty="0">
                <a:cs typeface="+mj-cs"/>
              </a:rPr>
              <a:t> نَعيش مَع اللّه </a:t>
            </a:r>
            <a:r>
              <a:rPr lang="ar-LB" sz="2800" dirty="0">
                <a:cs typeface="+mj-cs"/>
              </a:rPr>
              <a:t>متل </a:t>
            </a:r>
            <a:r>
              <a:rPr lang="ar-SA" sz="2800" dirty="0">
                <a:cs typeface="+mj-cs"/>
              </a:rPr>
              <a:t>الأَبناء</a:t>
            </a:r>
            <a:r>
              <a:rPr lang="ar-LB" sz="2800" dirty="0">
                <a:cs typeface="+mj-cs"/>
              </a:rPr>
              <a:t> ومع </a:t>
            </a:r>
            <a:r>
              <a:rPr lang="ar-SA" sz="2800" dirty="0">
                <a:cs typeface="+mj-cs"/>
              </a:rPr>
              <a:t>الآخَرين </a:t>
            </a:r>
            <a:r>
              <a:rPr lang="ar-LB" sz="2800" dirty="0">
                <a:cs typeface="+mj-cs"/>
              </a:rPr>
              <a:t>متل </a:t>
            </a:r>
            <a:r>
              <a:rPr lang="ar-SA" sz="2800" dirty="0">
                <a:cs typeface="+mj-cs"/>
              </a:rPr>
              <a:t>الإِخوة</a:t>
            </a:r>
            <a:endParaRPr lang="en-US" sz="2600" dirty="0">
              <a:cs typeface="+mj-cs"/>
            </a:endParaRPr>
          </a:p>
          <a:p>
            <a:pPr algn="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176463"/>
            <a:ext cx="6256421" cy="3684585"/>
          </a:xfrm>
          <a:prstGeom prst="cloudCallout">
            <a:avLst>
              <a:gd name="adj1" fmla="val 61059"/>
              <a:gd name="adj2" fmla="val 508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  <a:cs typeface="+mj-cs"/>
              </a:rPr>
              <a:t>بِالبِدايِة، رَح أُطلُب منكن تِطلّعوا بهالقلوب وتقولولي قلوب مين بتمثّل؟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296" y="4085456"/>
            <a:ext cx="5184576" cy="2706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76672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4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1691680" y="692696"/>
            <a:ext cx="5184576" cy="2232248"/>
          </a:xfrm>
          <a:prstGeom prst="cloudCallout">
            <a:avLst>
              <a:gd name="adj1" fmla="val 4837"/>
              <a:gd name="adj2" fmla="val 10254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cs typeface="+mj-cs"/>
              </a:rPr>
              <a:t>هيدي</a:t>
            </a:r>
            <a:r>
              <a:rPr lang="ar-SA" sz="4000" dirty="0">
                <a:cs typeface="+mj-cs"/>
              </a:rPr>
              <a:t> القَلْ</a:t>
            </a:r>
            <a:r>
              <a:rPr lang="ar-LB" sz="4000" dirty="0">
                <a:cs typeface="+mj-cs"/>
              </a:rPr>
              <a:t>وب</a:t>
            </a:r>
            <a:r>
              <a:rPr lang="ar-SA" sz="4000" dirty="0">
                <a:cs typeface="+mj-cs"/>
              </a:rPr>
              <a:t> </a:t>
            </a:r>
            <a:r>
              <a:rPr lang="ar-LB" sz="4000" dirty="0">
                <a:cs typeface="+mj-cs"/>
              </a:rPr>
              <a:t>بتمثّل</a:t>
            </a:r>
            <a:r>
              <a:rPr lang="ar-SA" sz="4000" dirty="0">
                <a:cs typeface="+mj-cs"/>
              </a:rPr>
              <a:t> قَلب كل واحد مِنّا</a:t>
            </a:r>
            <a:endParaRPr lang="en-US" sz="40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58"/>
          <a:stretch>
            <a:fillRect/>
          </a:stretch>
        </p:blipFill>
        <p:spPr>
          <a:xfrm>
            <a:off x="1691680" y="3573016"/>
            <a:ext cx="5976664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FFC0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</TotalTime>
  <Words>523</Words>
  <Application>Microsoft Office PowerPoint</Application>
  <PresentationFormat>On-screen Show (4:3)</PresentationFormat>
  <Paragraphs>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Franklin Gothic Book</vt:lpstr>
      <vt:lpstr>Perpetua</vt:lpstr>
      <vt:lpstr>Wingdings 2</vt:lpstr>
      <vt:lpstr>Equity</vt:lpstr>
      <vt:lpstr>مَركَزُ التَّربِيَّةِ الدّينِيَّة رُهبانِيَّةُ القَلبَينِ الأَقدَسَين </vt:lpstr>
      <vt:lpstr>كِتابُ الثّامِنِ أَساسِيّ</vt:lpstr>
      <vt:lpstr>اللِّقاءُ العاشر</vt:lpstr>
      <vt:lpstr>PowerPoint Presentation</vt:lpstr>
      <vt:lpstr>PowerPoint Presentation</vt:lpstr>
      <vt:lpstr>           </vt:lpstr>
      <vt:lpstr>PowerPoint Presentation</vt:lpstr>
      <vt:lpstr>PowerPoint Presentation</vt:lpstr>
      <vt:lpstr>           </vt:lpstr>
      <vt:lpstr>PowerPoint Presentation</vt:lpstr>
      <vt:lpstr>           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 كَيفَ تَكونُ التَّوبَة؟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 اللقاء العاشر</dc:title>
  <dc:creator>Michel Haddad</dc:creator>
  <cp:lastModifiedBy>Michel Haddad (Prof)</cp:lastModifiedBy>
  <cp:revision>9</cp:revision>
  <dcterms:created xsi:type="dcterms:W3CDTF">2021-02-03T10:52:59Z</dcterms:created>
  <dcterms:modified xsi:type="dcterms:W3CDTF">2022-04-16T19:04:32Z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85FD4F4A-EF7C-4DE8-AE8F-F12EFACD0DC4</vt:lpwstr>
  </property>
  <property fmtid="{D5CDD505-2E9C-101B-9397-08002B2CF9AE}" pid="3" name="ArticulatePath">
    <vt:lpwstr>EB8 اللقاء العاشرx</vt:lpwstr>
  </property>
</Properties>
</file>