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notesSlides/notesSlide29.xml" ContentType="application/vnd.openxmlformats-officedocument.presentationml.notesSlide+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ppt/tags/tag44.xml" ContentType="application/vnd.openxmlformats-officedocument.presentationml.tags+xml"/>
  <Override PartName="/ppt/notesSlides/notesSlide33.xml" ContentType="application/vnd.openxmlformats-officedocument.presentationml.notesSlide+xml"/>
  <Override PartName="/ppt/tags/tag45.xml" ContentType="application/vnd.openxmlformats-officedocument.presentationml.tags+xml"/>
  <Override PartName="/ppt/notesSlides/notesSlide34.xml" ContentType="application/vnd.openxmlformats-officedocument.presentationml.notesSlide+xml"/>
  <Override PartName="/ppt/tags/tag46.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64" r:id="rId2"/>
    <p:sldId id="265" r:id="rId3"/>
    <p:sldId id="266" r:id="rId4"/>
    <p:sldId id="294" r:id="rId5"/>
    <p:sldId id="301" r:id="rId6"/>
    <p:sldId id="267" r:id="rId7"/>
    <p:sldId id="269" r:id="rId8"/>
    <p:sldId id="257" r:id="rId9"/>
    <p:sldId id="312" r:id="rId10"/>
    <p:sldId id="302" r:id="rId11"/>
    <p:sldId id="303" r:id="rId12"/>
    <p:sldId id="304" r:id="rId13"/>
    <p:sldId id="305" r:id="rId14"/>
    <p:sldId id="307" r:id="rId15"/>
    <p:sldId id="308" r:id="rId16"/>
    <p:sldId id="309" r:id="rId17"/>
    <p:sldId id="310" r:id="rId18"/>
    <p:sldId id="311" r:id="rId19"/>
    <p:sldId id="295" r:id="rId20"/>
    <p:sldId id="260" r:id="rId21"/>
    <p:sldId id="261" r:id="rId22"/>
    <p:sldId id="296" r:id="rId23"/>
    <p:sldId id="259" r:id="rId24"/>
    <p:sldId id="297" r:id="rId25"/>
    <p:sldId id="262" r:id="rId26"/>
    <p:sldId id="271" r:id="rId27"/>
    <p:sldId id="272" r:id="rId28"/>
    <p:sldId id="287" r:id="rId29"/>
    <p:sldId id="273" r:id="rId30"/>
    <p:sldId id="298" r:id="rId31"/>
    <p:sldId id="299" r:id="rId32"/>
    <p:sldId id="275" r:id="rId33"/>
    <p:sldId id="276" r:id="rId34"/>
    <p:sldId id="277" r:id="rId35"/>
    <p:sldId id="278" r:id="rId36"/>
    <p:sldId id="280" r:id="rId37"/>
    <p:sldId id="281" r:id="rId38"/>
    <p:sldId id="284" r:id="rId39"/>
    <p:sldId id="285" r:id="rId40"/>
    <p:sldId id="288" r:id="rId41"/>
    <p:sldId id="291" r:id="rId42"/>
    <p:sldId id="292" r:id="rId43"/>
    <p:sldId id="286" r:id="rId44"/>
    <p:sldId id="293" r:id="rId45"/>
    <p:sldId id="300" r:id="rId46"/>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6F8"/>
    <a:srgbClr val="E29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05" d="100"/>
          <a:sy n="105" d="100"/>
        </p:scale>
        <p:origin x="1146" y="96"/>
      </p:cViewPr>
      <p:guideLst>
        <p:guide orient="horz" pos="2160"/>
        <p:guide pos="2880"/>
      </p:guideLst>
    </p:cSldViewPr>
  </p:slideViewPr>
  <p:outlineViewPr>
    <p:cViewPr>
      <p:scale>
        <a:sx n="33" d="100"/>
        <a:sy n="33" d="100"/>
      </p:scale>
      <p:origin x="0" y="7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BD340-E05E-4283-B19B-4647B9189FC6}" type="datetimeFigureOut">
              <a:rPr lang="en-US" smtClean="0"/>
              <a:pPr/>
              <a:t>16-Apr-22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C25CC-97A4-4C7E-8E34-30C281D4C431}" type="slidenum">
              <a:rPr lang="en-US" smtClean="0"/>
              <a:pPr/>
              <a:t>‹#›</a:t>
            </a:fld>
            <a:endParaRPr lang="en-US"/>
          </a:p>
        </p:txBody>
      </p:sp>
    </p:spTree>
    <p:extLst>
      <p:ext uri="{BB962C8B-B14F-4D97-AF65-F5344CB8AC3E}">
        <p14:creationId xmlns:p14="http://schemas.microsoft.com/office/powerpoint/2010/main" val="167518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pPr/>
              <a:t>1</a:t>
            </a:fld>
            <a:endParaRPr lang="en-US"/>
          </a:p>
        </p:txBody>
      </p:sp>
    </p:spTree>
    <p:extLst>
      <p:ext uri="{BB962C8B-B14F-4D97-AF65-F5344CB8AC3E}">
        <p14:creationId xmlns:p14="http://schemas.microsoft.com/office/powerpoint/2010/main" val="229626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20</a:t>
            </a:fld>
            <a:endParaRPr lang="en-US"/>
          </a:p>
        </p:txBody>
      </p:sp>
    </p:spTree>
    <p:extLst>
      <p:ext uri="{BB962C8B-B14F-4D97-AF65-F5344CB8AC3E}">
        <p14:creationId xmlns:p14="http://schemas.microsoft.com/office/powerpoint/2010/main" val="1448601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21</a:t>
            </a:fld>
            <a:endParaRPr lang="en-US"/>
          </a:p>
        </p:txBody>
      </p:sp>
    </p:spTree>
    <p:extLst>
      <p:ext uri="{BB962C8B-B14F-4D97-AF65-F5344CB8AC3E}">
        <p14:creationId xmlns:p14="http://schemas.microsoft.com/office/powerpoint/2010/main" val="3563477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22</a:t>
            </a:fld>
            <a:endParaRPr lang="en-US"/>
          </a:p>
        </p:txBody>
      </p:sp>
    </p:spTree>
    <p:extLst>
      <p:ext uri="{BB962C8B-B14F-4D97-AF65-F5344CB8AC3E}">
        <p14:creationId xmlns:p14="http://schemas.microsoft.com/office/powerpoint/2010/main" val="6920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23</a:t>
            </a:fld>
            <a:endParaRPr lang="en-US"/>
          </a:p>
        </p:txBody>
      </p:sp>
    </p:spTree>
    <p:extLst>
      <p:ext uri="{BB962C8B-B14F-4D97-AF65-F5344CB8AC3E}">
        <p14:creationId xmlns:p14="http://schemas.microsoft.com/office/powerpoint/2010/main" val="97412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24</a:t>
            </a:fld>
            <a:endParaRPr lang="en-US"/>
          </a:p>
        </p:txBody>
      </p:sp>
    </p:spTree>
    <p:extLst>
      <p:ext uri="{BB962C8B-B14F-4D97-AF65-F5344CB8AC3E}">
        <p14:creationId xmlns:p14="http://schemas.microsoft.com/office/powerpoint/2010/main" val="6920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25</a:t>
            </a:fld>
            <a:endParaRPr lang="en-US"/>
          </a:p>
        </p:txBody>
      </p:sp>
    </p:spTree>
    <p:extLst>
      <p:ext uri="{BB962C8B-B14F-4D97-AF65-F5344CB8AC3E}">
        <p14:creationId xmlns:p14="http://schemas.microsoft.com/office/powerpoint/2010/main" val="158730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26</a:t>
            </a:fld>
            <a:endParaRPr lang="en-US"/>
          </a:p>
        </p:txBody>
      </p:sp>
    </p:spTree>
    <p:extLst>
      <p:ext uri="{BB962C8B-B14F-4D97-AF65-F5344CB8AC3E}">
        <p14:creationId xmlns:p14="http://schemas.microsoft.com/office/powerpoint/2010/main" val="156054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27</a:t>
            </a:fld>
            <a:endParaRPr lang="en-US"/>
          </a:p>
        </p:txBody>
      </p:sp>
    </p:spTree>
    <p:extLst>
      <p:ext uri="{BB962C8B-B14F-4D97-AF65-F5344CB8AC3E}">
        <p14:creationId xmlns:p14="http://schemas.microsoft.com/office/powerpoint/2010/main" val="1587379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28</a:t>
            </a:fld>
            <a:endParaRPr lang="en-US"/>
          </a:p>
        </p:txBody>
      </p:sp>
    </p:spTree>
    <p:extLst>
      <p:ext uri="{BB962C8B-B14F-4D97-AF65-F5344CB8AC3E}">
        <p14:creationId xmlns:p14="http://schemas.microsoft.com/office/powerpoint/2010/main" val="369127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29</a:t>
            </a:fld>
            <a:endParaRPr lang="en-US"/>
          </a:p>
        </p:txBody>
      </p:sp>
    </p:spTree>
    <p:extLst>
      <p:ext uri="{BB962C8B-B14F-4D97-AF65-F5344CB8AC3E}">
        <p14:creationId xmlns:p14="http://schemas.microsoft.com/office/powerpoint/2010/main" val="264370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6EAA1-93F2-449A-92C4-E628FF6E9591}" type="slidenum">
              <a:rPr lang="en-US" smtClean="0"/>
              <a:pPr/>
              <a:t>2</a:t>
            </a:fld>
            <a:endParaRPr lang="en-US"/>
          </a:p>
        </p:txBody>
      </p:sp>
    </p:spTree>
    <p:extLst>
      <p:ext uri="{BB962C8B-B14F-4D97-AF65-F5344CB8AC3E}">
        <p14:creationId xmlns:p14="http://schemas.microsoft.com/office/powerpoint/2010/main" val="1357188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30</a:t>
            </a:fld>
            <a:endParaRPr lang="en-US"/>
          </a:p>
        </p:txBody>
      </p:sp>
    </p:spTree>
    <p:extLst>
      <p:ext uri="{BB962C8B-B14F-4D97-AF65-F5344CB8AC3E}">
        <p14:creationId xmlns:p14="http://schemas.microsoft.com/office/powerpoint/2010/main" val="2192548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31</a:t>
            </a:fld>
            <a:endParaRPr lang="en-US"/>
          </a:p>
        </p:txBody>
      </p:sp>
    </p:spTree>
    <p:extLst>
      <p:ext uri="{BB962C8B-B14F-4D97-AF65-F5344CB8AC3E}">
        <p14:creationId xmlns:p14="http://schemas.microsoft.com/office/powerpoint/2010/main" val="219254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32</a:t>
            </a:fld>
            <a:endParaRPr lang="en-US"/>
          </a:p>
        </p:txBody>
      </p:sp>
    </p:spTree>
    <p:extLst>
      <p:ext uri="{BB962C8B-B14F-4D97-AF65-F5344CB8AC3E}">
        <p14:creationId xmlns:p14="http://schemas.microsoft.com/office/powerpoint/2010/main" val="1042946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33</a:t>
            </a:fld>
            <a:endParaRPr lang="en-US"/>
          </a:p>
        </p:txBody>
      </p:sp>
    </p:spTree>
    <p:extLst>
      <p:ext uri="{BB962C8B-B14F-4D97-AF65-F5344CB8AC3E}">
        <p14:creationId xmlns:p14="http://schemas.microsoft.com/office/powerpoint/2010/main" val="2547036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34</a:t>
            </a:fld>
            <a:endParaRPr lang="en-US"/>
          </a:p>
        </p:txBody>
      </p:sp>
    </p:spTree>
    <p:extLst>
      <p:ext uri="{BB962C8B-B14F-4D97-AF65-F5344CB8AC3E}">
        <p14:creationId xmlns:p14="http://schemas.microsoft.com/office/powerpoint/2010/main" val="207842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35</a:t>
            </a:fld>
            <a:endParaRPr lang="en-US"/>
          </a:p>
        </p:txBody>
      </p:sp>
    </p:spTree>
    <p:extLst>
      <p:ext uri="{BB962C8B-B14F-4D97-AF65-F5344CB8AC3E}">
        <p14:creationId xmlns:p14="http://schemas.microsoft.com/office/powerpoint/2010/main" val="1243131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36</a:t>
            </a:fld>
            <a:endParaRPr lang="en-US"/>
          </a:p>
        </p:txBody>
      </p:sp>
    </p:spTree>
    <p:extLst>
      <p:ext uri="{BB962C8B-B14F-4D97-AF65-F5344CB8AC3E}">
        <p14:creationId xmlns:p14="http://schemas.microsoft.com/office/powerpoint/2010/main" val="484283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37</a:t>
            </a:fld>
            <a:endParaRPr lang="en-US"/>
          </a:p>
        </p:txBody>
      </p:sp>
    </p:spTree>
    <p:extLst>
      <p:ext uri="{BB962C8B-B14F-4D97-AF65-F5344CB8AC3E}">
        <p14:creationId xmlns:p14="http://schemas.microsoft.com/office/powerpoint/2010/main" val="2636979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38</a:t>
            </a:fld>
            <a:endParaRPr lang="en-US"/>
          </a:p>
        </p:txBody>
      </p:sp>
    </p:spTree>
    <p:extLst>
      <p:ext uri="{BB962C8B-B14F-4D97-AF65-F5344CB8AC3E}">
        <p14:creationId xmlns:p14="http://schemas.microsoft.com/office/powerpoint/2010/main" val="149806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39</a:t>
            </a:fld>
            <a:endParaRPr lang="en-US"/>
          </a:p>
        </p:txBody>
      </p:sp>
    </p:spTree>
    <p:extLst>
      <p:ext uri="{BB962C8B-B14F-4D97-AF65-F5344CB8AC3E}">
        <p14:creationId xmlns:p14="http://schemas.microsoft.com/office/powerpoint/2010/main" val="150954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6EAA1-93F2-449A-92C4-E628FF6E9591}" type="slidenum">
              <a:rPr lang="en-US" smtClean="0"/>
              <a:pPr/>
              <a:t>3</a:t>
            </a:fld>
            <a:endParaRPr lang="en-US"/>
          </a:p>
        </p:txBody>
      </p:sp>
    </p:spTree>
    <p:extLst>
      <p:ext uri="{BB962C8B-B14F-4D97-AF65-F5344CB8AC3E}">
        <p14:creationId xmlns:p14="http://schemas.microsoft.com/office/powerpoint/2010/main" val="68478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40</a:t>
            </a:fld>
            <a:endParaRPr lang="en-US"/>
          </a:p>
        </p:txBody>
      </p:sp>
    </p:spTree>
    <p:extLst>
      <p:ext uri="{BB962C8B-B14F-4D97-AF65-F5344CB8AC3E}">
        <p14:creationId xmlns:p14="http://schemas.microsoft.com/office/powerpoint/2010/main" val="406007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41</a:t>
            </a:fld>
            <a:endParaRPr lang="en-US"/>
          </a:p>
        </p:txBody>
      </p:sp>
    </p:spTree>
    <p:extLst>
      <p:ext uri="{BB962C8B-B14F-4D97-AF65-F5344CB8AC3E}">
        <p14:creationId xmlns:p14="http://schemas.microsoft.com/office/powerpoint/2010/main" val="2778427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42</a:t>
            </a:fld>
            <a:endParaRPr lang="en-US"/>
          </a:p>
        </p:txBody>
      </p:sp>
    </p:spTree>
    <p:extLst>
      <p:ext uri="{BB962C8B-B14F-4D97-AF65-F5344CB8AC3E}">
        <p14:creationId xmlns:p14="http://schemas.microsoft.com/office/powerpoint/2010/main" val="2563236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43</a:t>
            </a:fld>
            <a:endParaRPr lang="en-US"/>
          </a:p>
        </p:txBody>
      </p:sp>
    </p:spTree>
    <p:extLst>
      <p:ext uri="{BB962C8B-B14F-4D97-AF65-F5344CB8AC3E}">
        <p14:creationId xmlns:p14="http://schemas.microsoft.com/office/powerpoint/2010/main" val="209820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44</a:t>
            </a:fld>
            <a:endParaRPr lang="en-US"/>
          </a:p>
        </p:txBody>
      </p:sp>
    </p:spTree>
    <p:extLst>
      <p:ext uri="{BB962C8B-B14F-4D97-AF65-F5344CB8AC3E}">
        <p14:creationId xmlns:p14="http://schemas.microsoft.com/office/powerpoint/2010/main" val="59094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45</a:t>
            </a:fld>
            <a:endParaRPr lang="en-US"/>
          </a:p>
        </p:txBody>
      </p:sp>
    </p:spTree>
    <p:extLst>
      <p:ext uri="{BB962C8B-B14F-4D97-AF65-F5344CB8AC3E}">
        <p14:creationId xmlns:p14="http://schemas.microsoft.com/office/powerpoint/2010/main" val="428339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6EAA1-93F2-449A-92C4-E628FF6E9591}" type="slidenum">
              <a:rPr lang="en-US" smtClean="0"/>
              <a:pPr/>
              <a:t>4</a:t>
            </a:fld>
            <a:endParaRPr lang="en-US"/>
          </a:p>
        </p:txBody>
      </p:sp>
    </p:spTree>
    <p:extLst>
      <p:ext uri="{BB962C8B-B14F-4D97-AF65-F5344CB8AC3E}">
        <p14:creationId xmlns:p14="http://schemas.microsoft.com/office/powerpoint/2010/main" val="188089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6EAA1-93F2-449A-92C4-E628FF6E9591}" type="slidenum">
              <a:rPr lang="en-US" smtClean="0"/>
              <a:pPr/>
              <a:t>6</a:t>
            </a:fld>
            <a:endParaRPr lang="en-US"/>
          </a:p>
        </p:txBody>
      </p:sp>
    </p:spTree>
    <p:extLst>
      <p:ext uri="{BB962C8B-B14F-4D97-AF65-F5344CB8AC3E}">
        <p14:creationId xmlns:p14="http://schemas.microsoft.com/office/powerpoint/2010/main" val="190876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pPr/>
              <a:t>7</a:t>
            </a:fld>
            <a:endParaRPr lang="en-US"/>
          </a:p>
        </p:txBody>
      </p:sp>
    </p:spTree>
    <p:extLst>
      <p:ext uri="{BB962C8B-B14F-4D97-AF65-F5344CB8AC3E}">
        <p14:creationId xmlns:p14="http://schemas.microsoft.com/office/powerpoint/2010/main" val="71227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8</a:t>
            </a:fld>
            <a:endParaRPr lang="en-US"/>
          </a:p>
        </p:txBody>
      </p:sp>
    </p:spTree>
    <p:extLst>
      <p:ext uri="{BB962C8B-B14F-4D97-AF65-F5344CB8AC3E}">
        <p14:creationId xmlns:p14="http://schemas.microsoft.com/office/powerpoint/2010/main" val="7915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9</a:t>
            </a:fld>
            <a:endParaRPr lang="en-US"/>
          </a:p>
        </p:txBody>
      </p:sp>
    </p:spTree>
    <p:extLst>
      <p:ext uri="{BB962C8B-B14F-4D97-AF65-F5344CB8AC3E}">
        <p14:creationId xmlns:p14="http://schemas.microsoft.com/office/powerpoint/2010/main" val="91221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C25CC-97A4-4C7E-8E34-30C281D4C431}" type="slidenum">
              <a:rPr lang="en-US" smtClean="0"/>
              <a:pPr/>
              <a:t>19</a:t>
            </a:fld>
            <a:endParaRPr lang="en-US"/>
          </a:p>
        </p:txBody>
      </p:sp>
    </p:spTree>
    <p:extLst>
      <p:ext uri="{BB962C8B-B14F-4D97-AF65-F5344CB8AC3E}">
        <p14:creationId xmlns:p14="http://schemas.microsoft.com/office/powerpoint/2010/main" val="6920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5578AEE-48C6-4E00-BA3F-A1FAE74013B8}" type="datetimeFigureOut">
              <a:rPr lang="en-US" smtClean="0"/>
              <a:pPr/>
              <a:t>16-Apr-22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57067F9-A752-48E3-B357-A43F56E4C92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578AEE-48C6-4E00-BA3F-A1FAE74013B8}"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067F9-A752-48E3-B357-A43F56E4C9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578AEE-48C6-4E00-BA3F-A1FAE74013B8}"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067F9-A752-48E3-B357-A43F56E4C9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5578AEE-48C6-4E00-BA3F-A1FAE74013B8}" type="datetimeFigureOut">
              <a:rPr lang="en-US" smtClean="0"/>
              <a:pPr/>
              <a:t>16-Apr-22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067F9-A752-48E3-B357-A43F56E4C92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5578AEE-48C6-4E00-BA3F-A1FAE74013B8}" type="datetimeFigureOut">
              <a:rPr lang="en-US" smtClean="0"/>
              <a:pPr/>
              <a:t>16-Apr-22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57067F9-A752-48E3-B357-A43F56E4C92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5578AEE-48C6-4E00-BA3F-A1FAE74013B8}" type="datetimeFigureOut">
              <a:rPr lang="en-US" smtClean="0"/>
              <a:pPr/>
              <a:t>16-Apr-22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067F9-A752-48E3-B357-A43F56E4C92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5578AEE-48C6-4E00-BA3F-A1FAE74013B8}" type="datetimeFigureOut">
              <a:rPr lang="en-US" smtClean="0"/>
              <a:pPr/>
              <a:t>16-Apr-22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067F9-A752-48E3-B357-A43F56E4C92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5578AEE-48C6-4E00-BA3F-A1FAE74013B8}" type="datetimeFigureOut">
              <a:rPr lang="en-US" smtClean="0"/>
              <a:pPr/>
              <a:t>16-Apr-22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067F9-A752-48E3-B357-A43F56E4C9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78AEE-48C6-4E00-BA3F-A1FAE74013B8}" type="datetimeFigureOut">
              <a:rPr lang="en-US" smtClean="0"/>
              <a:pPr/>
              <a:t>16-Apr-22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067F9-A752-48E3-B357-A43F56E4C9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5578AEE-48C6-4E00-BA3F-A1FAE74013B8}" type="datetimeFigureOut">
              <a:rPr lang="en-US" smtClean="0"/>
              <a:pPr/>
              <a:t>16-Apr-22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067F9-A752-48E3-B357-A43F56E4C92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5578AEE-48C6-4E00-BA3F-A1FAE74013B8}" type="datetimeFigureOut">
              <a:rPr lang="en-US" smtClean="0"/>
              <a:pPr/>
              <a:t>16-Apr-22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57067F9-A752-48E3-B357-A43F56E4C92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5578AEE-48C6-4E00-BA3F-A1FAE74013B8}" type="datetimeFigureOut">
              <a:rPr lang="en-US" smtClean="0"/>
              <a:pPr/>
              <a:t>16-Apr-22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7067F9-A752-48E3-B357-A43F56E4C9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2.xml"/><Relationship Id="rId5" Type="http://schemas.microsoft.com/office/2007/relationships/hdphoto" Target="../media/hdphoto1.wdp"/><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3.xml"/><Relationship Id="rId5" Type="http://schemas.microsoft.com/office/2007/relationships/hdphoto" Target="../media/hdphoto2.wdp"/><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1910" y="4777380"/>
            <a:ext cx="3201590" cy="1126283"/>
          </a:xfrm>
        </p:spPr>
        <p:txBody>
          <a:bodyPr>
            <a:normAutofit/>
          </a:bodyPr>
          <a:lstStyle/>
          <a:p>
            <a:pPr rtl="1"/>
            <a:r>
              <a:rPr lang="ar-LB" sz="6000" dirty="0"/>
              <a:t>يُقَدِّمُ</a:t>
            </a:r>
            <a:endParaRPr lang="en-US" sz="6000" dirty="0"/>
          </a:p>
        </p:txBody>
      </p:sp>
      <p:sp>
        <p:nvSpPr>
          <p:cNvPr id="2" name="Title 1"/>
          <p:cNvSpPr>
            <a:spLocks noGrp="1"/>
          </p:cNvSpPr>
          <p:nvPr>
            <p:ph type="ctrTitle"/>
          </p:nvPr>
        </p:nvSpPr>
        <p:spPr>
          <a:xfrm>
            <a:off x="1763688" y="1124744"/>
            <a:ext cx="6686549" cy="2302259"/>
          </a:xfrm>
        </p:spPr>
        <p:txBody>
          <a:bodyPr>
            <a:normAutofit/>
          </a:bodyPr>
          <a:lstStyle/>
          <a:p>
            <a:pPr algn="ctr" rtl="1"/>
            <a:r>
              <a:rPr lang="ar-LB" b="1" dirty="0">
                <a:solidFill>
                  <a:schemeClr val="accent6">
                    <a:lumMod val="75000"/>
                  </a:schemeClr>
                </a:solidFill>
              </a:rPr>
              <a:t>مَركَزُ التَّربِيَّةِ الدّينِيَّة</a:t>
            </a:r>
            <a:br>
              <a:rPr lang="ar-LB" b="1" dirty="0">
                <a:solidFill>
                  <a:schemeClr val="accent6">
                    <a:lumMod val="75000"/>
                  </a:schemeClr>
                </a:solidFill>
              </a:rPr>
            </a:br>
            <a:r>
              <a:rPr lang="ar-LB" b="1" dirty="0">
                <a:solidFill>
                  <a:schemeClr val="accent6">
                    <a:lumMod val="75000"/>
                  </a:schemeClr>
                </a:solidFill>
              </a:rPr>
              <a:t>رُهبانِيَّةُ القَلبَينِ الأَقدَسَين </a:t>
            </a:r>
            <a:endParaRPr lang="en-US" b="1" dirty="0">
              <a:solidFill>
                <a:schemeClr val="accent6">
                  <a:lumMod val="75000"/>
                </a:schemeClr>
              </a:solidFill>
            </a:endParaRPr>
          </a:p>
        </p:txBody>
      </p:sp>
      <p:pic>
        <p:nvPicPr>
          <p:cNvPr id="1026"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0521" y="0"/>
            <a:ext cx="4470095" cy="13914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548649"/>
      </p:ext>
    </p:extLst>
  </p:cSld>
  <p:clrMapOvr>
    <a:masterClrMapping/>
  </p:clrMapOvr>
  <p:transition spd="slow" advTm="306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509" y="0"/>
            <a:ext cx="8988491" cy="6741368"/>
          </a:xfrm>
          <a:prstGeom prst="rect">
            <a:avLst/>
          </a:prstGeom>
        </p:spPr>
      </p:pic>
      <p:sp>
        <p:nvSpPr>
          <p:cNvPr id="5" name="Rectangle 4"/>
          <p:cNvSpPr/>
          <p:nvPr/>
        </p:nvSpPr>
        <p:spPr>
          <a:xfrm>
            <a:off x="6156176" y="0"/>
            <a:ext cx="2880320" cy="1477328"/>
          </a:xfrm>
          <a:prstGeom prst="rect">
            <a:avLst/>
          </a:prstGeom>
        </p:spPr>
        <p:txBody>
          <a:bodyPr wrap="square">
            <a:spAutoFit/>
          </a:bodyPr>
          <a:lstStyle/>
          <a:p>
            <a:pPr algn="ctr"/>
            <a:r>
              <a:rPr lang="ar-SA" sz="3000" dirty="0">
                <a:latin typeface="Adobe Arabic" panose="02040503050201020203" pitchFamily="18" charset="-78"/>
                <a:cs typeface="+mj-cs"/>
              </a:rPr>
              <a:t>كانَ لِرَجُلٍ ابنان</a:t>
            </a:r>
            <a:r>
              <a:rPr lang="ar-LB" sz="3000" dirty="0">
                <a:latin typeface="Adobe Arabic" panose="02040503050201020203" pitchFamily="18" charset="-78"/>
                <a:cs typeface="+mj-cs"/>
              </a:rPr>
              <a:t>،</a:t>
            </a:r>
          </a:p>
          <a:p>
            <a:pPr algn="ctr"/>
            <a:r>
              <a:rPr lang="ar-LB" sz="3000" dirty="0">
                <a:latin typeface="Adobe Arabic" panose="02040503050201020203" pitchFamily="18" charset="-78"/>
                <a:cs typeface="+mj-cs"/>
              </a:rPr>
              <a:t> </a:t>
            </a:r>
            <a:r>
              <a:rPr lang="ar-SA" sz="3000" baseline="30000" dirty="0">
                <a:latin typeface="Adobe Arabic" panose="02040503050201020203" pitchFamily="18" charset="-78"/>
                <a:cs typeface="+mj-cs"/>
              </a:rPr>
              <a:t> </a:t>
            </a:r>
            <a:r>
              <a:rPr lang="ar-SA" sz="3000" dirty="0">
                <a:latin typeface="Adobe Arabic" panose="02040503050201020203" pitchFamily="18" charset="-78"/>
                <a:cs typeface="+mj-cs"/>
              </a:rPr>
              <a:t>فقالَ أَصغَرُهما لِأَبيه</a:t>
            </a:r>
            <a:r>
              <a:rPr lang="ar-LB" sz="3000" dirty="0">
                <a:latin typeface="Adobe Arabic" panose="02040503050201020203" pitchFamily="18" charset="-78"/>
                <a:cs typeface="+mj-cs"/>
              </a:rPr>
              <a:t>:</a:t>
            </a:r>
            <a:endParaRPr lang="en-US" sz="3000" dirty="0">
              <a:cs typeface="+mj-cs"/>
            </a:endParaRPr>
          </a:p>
        </p:txBody>
      </p:sp>
      <p:sp>
        <p:nvSpPr>
          <p:cNvPr id="6" name="Oval Callout 5"/>
          <p:cNvSpPr/>
          <p:nvPr/>
        </p:nvSpPr>
        <p:spPr>
          <a:xfrm>
            <a:off x="3275856" y="2780928"/>
            <a:ext cx="3384377" cy="1872208"/>
          </a:xfrm>
          <a:prstGeom prst="wedgeEllipseCallout">
            <a:avLst>
              <a:gd name="adj1" fmla="val 13836"/>
              <a:gd name="adj2" fmla="val -76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600" dirty="0">
                <a:solidFill>
                  <a:schemeClr val="tx1"/>
                </a:solidFill>
                <a:latin typeface="Adobe Arabic" panose="02040503050201020203" pitchFamily="18" charset="-78"/>
                <a:cs typeface="+mj-cs"/>
              </a:rPr>
              <a:t>يا أ</a:t>
            </a:r>
            <a:r>
              <a:rPr lang="ar-SA" sz="2600" dirty="0">
                <a:solidFill>
                  <a:schemeClr val="tx1"/>
                </a:solidFill>
                <a:latin typeface="Adobe Arabic" panose="02040503050201020203" pitchFamily="18" charset="-78"/>
                <a:cs typeface="+mj-cs"/>
              </a:rPr>
              <a:t>بَتِ أَعطِني النَّصيبَ الَّذي يَعودُ علَيَّ مِنَ المال</a:t>
            </a:r>
            <a:endParaRPr lang="en-US" sz="2600" dirty="0">
              <a:solidFill>
                <a:schemeClr val="tx1"/>
              </a:solidFill>
              <a:cs typeface="+mj-cs"/>
            </a:endParaRPr>
          </a:p>
        </p:txBody>
      </p:sp>
      <p:sp>
        <p:nvSpPr>
          <p:cNvPr id="7" name="Rectangle 6"/>
          <p:cNvSpPr/>
          <p:nvPr/>
        </p:nvSpPr>
        <p:spPr>
          <a:xfrm>
            <a:off x="395536" y="5085184"/>
            <a:ext cx="1872208" cy="1384995"/>
          </a:xfrm>
          <a:prstGeom prst="rect">
            <a:avLst/>
          </a:prstGeom>
        </p:spPr>
        <p:txBody>
          <a:bodyPr wrap="square">
            <a:spAutoFit/>
          </a:bodyPr>
          <a:lstStyle/>
          <a:p>
            <a:r>
              <a:rPr lang="ar-SA" sz="2800" dirty="0">
                <a:latin typeface="Adobe Arabic" panose="02040503050201020203" pitchFamily="18" charset="-78"/>
                <a:cs typeface="+mj-cs"/>
              </a:rPr>
              <a:t>فقَسَمَ</a:t>
            </a:r>
            <a:endParaRPr lang="ar-LB" sz="2800" dirty="0">
              <a:latin typeface="Adobe Arabic" panose="02040503050201020203" pitchFamily="18" charset="-78"/>
              <a:cs typeface="+mj-cs"/>
            </a:endParaRPr>
          </a:p>
          <a:p>
            <a:r>
              <a:rPr lang="ar-SA" sz="2800" dirty="0">
                <a:latin typeface="Adobe Arabic" panose="02040503050201020203" pitchFamily="18" charset="-78"/>
                <a:cs typeface="+mj-cs"/>
              </a:rPr>
              <a:t> مالَه </a:t>
            </a:r>
            <a:endParaRPr lang="ar-LB" sz="2800" dirty="0">
              <a:latin typeface="Adobe Arabic" panose="02040503050201020203" pitchFamily="18" charset="-78"/>
              <a:cs typeface="+mj-cs"/>
            </a:endParaRPr>
          </a:p>
          <a:p>
            <a:r>
              <a:rPr lang="ar-SA" sz="2800" dirty="0">
                <a:latin typeface="Adobe Arabic" panose="02040503050201020203" pitchFamily="18" charset="-78"/>
                <a:cs typeface="+mj-cs"/>
              </a:rPr>
              <a:t>بَينَهما</a:t>
            </a:r>
            <a:endParaRPr lang="en-US" sz="2800" dirty="0">
              <a:cs typeface="+mj-cs"/>
            </a:endParaRPr>
          </a:p>
        </p:txBody>
      </p:sp>
    </p:spTree>
    <p:custDataLst>
      <p:tags r:id="rId1"/>
    </p:custDataLst>
    <p:extLst>
      <p:ext uri="{BB962C8B-B14F-4D97-AF65-F5344CB8AC3E}">
        <p14:creationId xmlns:p14="http://schemas.microsoft.com/office/powerpoint/2010/main" val="330176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a:off x="11427" y="18705"/>
            <a:ext cx="9119480" cy="6839295"/>
          </a:xfrm>
        </p:spPr>
      </p:pic>
      <p:sp>
        <p:nvSpPr>
          <p:cNvPr id="5" name="Rectangle 4"/>
          <p:cNvSpPr/>
          <p:nvPr/>
        </p:nvSpPr>
        <p:spPr>
          <a:xfrm>
            <a:off x="7452320" y="548680"/>
            <a:ext cx="1512168" cy="4832092"/>
          </a:xfrm>
          <a:prstGeom prst="rect">
            <a:avLst/>
          </a:prstGeom>
        </p:spPr>
        <p:txBody>
          <a:bodyPr wrap="square">
            <a:spAutoFit/>
          </a:bodyPr>
          <a:lstStyle/>
          <a:p>
            <a:pPr algn="ctr" rtl="1"/>
            <a:r>
              <a:rPr lang="ar-SA" sz="2800" dirty="0">
                <a:latin typeface="Adobe Arabic" panose="02040503050201020203" pitchFamily="18" charset="-78"/>
                <a:cs typeface="+mj-cs"/>
              </a:rPr>
              <a:t>وبَعدَ بِضعَةِ أَيَّامٍ جَمَعَ الاِبنُ الأَصغَرُ كُلَّ شَيءٍ لَه، وسافَرَ إِلى بَلَدٍ بَعيد</a:t>
            </a:r>
            <a:endParaRPr lang="en-US" sz="2800" dirty="0">
              <a:cs typeface="+mj-cs"/>
            </a:endParaRPr>
          </a:p>
        </p:txBody>
      </p:sp>
    </p:spTree>
    <p:custDataLst>
      <p:tags r:id="rId1"/>
    </p:custDataLst>
    <p:extLst>
      <p:ext uri="{BB962C8B-B14F-4D97-AF65-F5344CB8AC3E}">
        <p14:creationId xmlns:p14="http://schemas.microsoft.com/office/powerpoint/2010/main" val="124244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a:off x="-16339" y="0"/>
            <a:ext cx="9160339" cy="7101408"/>
          </a:xfrm>
        </p:spPr>
      </p:pic>
      <p:sp>
        <p:nvSpPr>
          <p:cNvPr id="5" name="Rectangle 4"/>
          <p:cNvSpPr/>
          <p:nvPr/>
        </p:nvSpPr>
        <p:spPr>
          <a:xfrm>
            <a:off x="3923928" y="692696"/>
            <a:ext cx="3163045" cy="954107"/>
          </a:xfrm>
          <a:prstGeom prst="rect">
            <a:avLst/>
          </a:prstGeom>
        </p:spPr>
        <p:txBody>
          <a:bodyPr wrap="none">
            <a:spAutoFit/>
          </a:bodyPr>
          <a:lstStyle/>
          <a:p>
            <a:pPr algn="ctr" rtl="1"/>
            <a:r>
              <a:rPr lang="ar-SA" sz="2800" dirty="0">
                <a:latin typeface="Adobe Arabic" panose="02040503050201020203" pitchFamily="18" charset="-78"/>
                <a:cs typeface="+mj-cs"/>
              </a:rPr>
              <a:t>فَبدَّدَ مالَه هُناكَ</a:t>
            </a:r>
            <a:endParaRPr lang="ar-LB" sz="2800" dirty="0">
              <a:latin typeface="Adobe Arabic" panose="02040503050201020203" pitchFamily="18" charset="-78"/>
              <a:cs typeface="+mj-cs"/>
            </a:endParaRPr>
          </a:p>
          <a:p>
            <a:pPr algn="ctr" rtl="1"/>
            <a:r>
              <a:rPr lang="ar-SA" sz="2800" dirty="0">
                <a:latin typeface="Adobe Arabic" panose="02040503050201020203" pitchFamily="18" charset="-78"/>
                <a:cs typeface="+mj-cs"/>
              </a:rPr>
              <a:t> في عيشَةِ إِسراف. </a:t>
            </a:r>
            <a:endParaRPr lang="en-US" sz="2800" dirty="0">
              <a:latin typeface="Adobe Arabic" panose="02040503050201020203" pitchFamily="18" charset="-78"/>
              <a:cs typeface="+mj-cs"/>
            </a:endParaRPr>
          </a:p>
        </p:txBody>
      </p:sp>
    </p:spTree>
    <p:custDataLst>
      <p:tags r:id="rId1"/>
    </p:custDataLst>
    <p:extLst>
      <p:ext uri="{BB962C8B-B14F-4D97-AF65-F5344CB8AC3E}">
        <p14:creationId xmlns:p14="http://schemas.microsoft.com/office/powerpoint/2010/main" val="62470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a:off x="27766" y="0"/>
            <a:ext cx="9144001" cy="6858000"/>
          </a:xfrm>
        </p:spPr>
      </p:pic>
      <p:sp>
        <p:nvSpPr>
          <p:cNvPr id="5" name="Rectangle 4"/>
          <p:cNvSpPr/>
          <p:nvPr/>
        </p:nvSpPr>
        <p:spPr>
          <a:xfrm>
            <a:off x="7020272" y="836712"/>
            <a:ext cx="1777852" cy="5170646"/>
          </a:xfrm>
          <a:prstGeom prst="rect">
            <a:avLst/>
          </a:prstGeom>
        </p:spPr>
        <p:txBody>
          <a:bodyPr wrap="square">
            <a:spAutoFit/>
          </a:bodyPr>
          <a:lstStyle/>
          <a:p>
            <a:pPr algn="ctr"/>
            <a:r>
              <a:rPr lang="ar-SA" sz="3300" dirty="0">
                <a:latin typeface="Adobe Arabic" panose="02040503050201020203" pitchFamily="18" charset="-78"/>
                <a:cs typeface="+mj-cs"/>
              </a:rPr>
              <a:t>فَلَمَّا أَنفَقَ كُلَّ شَيء، أَصابَت ذلكَ البَلَدَ مَجاعَةٌ شَديدة</a:t>
            </a:r>
            <a:r>
              <a:rPr lang="ar-LB" sz="3300" dirty="0">
                <a:latin typeface="Adobe Arabic" panose="02040503050201020203" pitchFamily="18" charset="-78"/>
                <a:cs typeface="+mj-cs"/>
              </a:rPr>
              <a:t>،</a:t>
            </a:r>
            <a:r>
              <a:rPr lang="ar-SA" sz="3300" dirty="0">
                <a:latin typeface="Adobe Arabic" panose="02040503050201020203" pitchFamily="18" charset="-78"/>
                <a:cs typeface="+mj-cs"/>
              </a:rPr>
              <a:t> فأَخَذَ يَشْكو العَوَز</a:t>
            </a:r>
            <a:endParaRPr lang="en-US" sz="3300" dirty="0">
              <a:cs typeface="+mj-cs"/>
            </a:endParaRPr>
          </a:p>
        </p:txBody>
      </p:sp>
    </p:spTree>
    <p:custDataLst>
      <p:tags r:id="rId1"/>
    </p:custDataLst>
    <p:extLst>
      <p:ext uri="{BB962C8B-B14F-4D97-AF65-F5344CB8AC3E}">
        <p14:creationId xmlns:p14="http://schemas.microsoft.com/office/powerpoint/2010/main" val="298195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flipH="1">
            <a:off x="0" y="-191229"/>
            <a:ext cx="9144000" cy="7036090"/>
          </a:xfrm>
        </p:spPr>
      </p:pic>
      <p:sp>
        <p:nvSpPr>
          <p:cNvPr id="7" name="Rectangle 6"/>
          <p:cNvSpPr/>
          <p:nvPr/>
        </p:nvSpPr>
        <p:spPr>
          <a:xfrm>
            <a:off x="2051720" y="-33018"/>
            <a:ext cx="6192688" cy="954107"/>
          </a:xfrm>
          <a:prstGeom prst="rect">
            <a:avLst/>
          </a:prstGeom>
        </p:spPr>
        <p:txBody>
          <a:bodyPr wrap="square">
            <a:spAutoFit/>
          </a:bodyPr>
          <a:lstStyle/>
          <a:p>
            <a:pPr algn="ctr"/>
            <a:r>
              <a:rPr lang="ar-SA" sz="2800" dirty="0">
                <a:latin typeface="Adobe Arabic" panose="02040503050201020203" pitchFamily="18" charset="-78"/>
                <a:cs typeface="+mj-cs"/>
              </a:rPr>
              <a:t>ثُمَّ ذَهَبَ فالتَحَقَ بِرَجُلٍ مِن أَهلِ ذلكَ البَلَد، فأرسَلَه إِلى حُقولِه يَرْعى الخَنازير</a:t>
            </a:r>
            <a:endParaRPr lang="en-US" sz="2800" dirty="0">
              <a:cs typeface="+mj-cs"/>
            </a:endParaRPr>
          </a:p>
        </p:txBody>
      </p:sp>
    </p:spTree>
    <p:custDataLst>
      <p:tags r:id="rId1"/>
    </p:custDataLst>
    <p:extLst>
      <p:ext uri="{BB962C8B-B14F-4D97-AF65-F5344CB8AC3E}">
        <p14:creationId xmlns:p14="http://schemas.microsoft.com/office/powerpoint/2010/main" val="292007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a:off x="-5500" y="0"/>
            <a:ext cx="9149500" cy="6858000"/>
          </a:xfrm>
        </p:spPr>
      </p:pic>
      <p:sp>
        <p:nvSpPr>
          <p:cNvPr id="7" name="Rectangle 6"/>
          <p:cNvSpPr/>
          <p:nvPr/>
        </p:nvSpPr>
        <p:spPr>
          <a:xfrm>
            <a:off x="1403648" y="260648"/>
            <a:ext cx="6192688" cy="954107"/>
          </a:xfrm>
          <a:prstGeom prst="rect">
            <a:avLst/>
          </a:prstGeom>
        </p:spPr>
        <p:txBody>
          <a:bodyPr wrap="square">
            <a:spAutoFit/>
          </a:bodyPr>
          <a:lstStyle/>
          <a:p>
            <a:pPr algn="ctr"/>
            <a:r>
              <a:rPr lang="ar-SA" sz="2800" dirty="0">
                <a:latin typeface="Adobe Arabic" panose="02040503050201020203" pitchFamily="18" charset="-78"/>
                <a:cs typeface="+mj-cs"/>
              </a:rPr>
              <a:t>وكانَ يَشتَهي أَن يَملأَ بَطنَه مِنَ الخُرنوبِ الَّذي كانتِ الخَنازيرُ تَأكُلُه، فلا يُعطيهِ أَحَد</a:t>
            </a:r>
            <a:endParaRPr lang="en-US" sz="2800" dirty="0">
              <a:cs typeface="+mj-cs"/>
            </a:endParaRPr>
          </a:p>
        </p:txBody>
      </p:sp>
    </p:spTree>
    <p:custDataLst>
      <p:tags r:id="rId1"/>
    </p:custDataLst>
    <p:extLst>
      <p:ext uri="{BB962C8B-B14F-4D97-AF65-F5344CB8AC3E}">
        <p14:creationId xmlns:p14="http://schemas.microsoft.com/office/powerpoint/2010/main" val="374256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a:off x="23393" y="-4824"/>
            <a:ext cx="9150431" cy="6862823"/>
          </a:xfrm>
        </p:spPr>
      </p:pic>
      <p:sp>
        <p:nvSpPr>
          <p:cNvPr id="7" name="Rectangle 6"/>
          <p:cNvSpPr/>
          <p:nvPr/>
        </p:nvSpPr>
        <p:spPr>
          <a:xfrm>
            <a:off x="323528" y="188640"/>
            <a:ext cx="6192688" cy="553998"/>
          </a:xfrm>
          <a:prstGeom prst="rect">
            <a:avLst/>
          </a:prstGeom>
        </p:spPr>
        <p:txBody>
          <a:bodyPr wrap="square">
            <a:spAutoFit/>
          </a:bodyPr>
          <a:lstStyle/>
          <a:p>
            <a:pPr algn="ctr"/>
            <a:r>
              <a:rPr lang="ar-SA" sz="3000" dirty="0">
                <a:latin typeface="Adobe Arabic" panose="02040503050201020203" pitchFamily="18" charset="-78"/>
                <a:cs typeface="+mj-cs"/>
              </a:rPr>
              <a:t>فرَجَعَ إِلى نَفسِه وقال</a:t>
            </a:r>
            <a:r>
              <a:rPr lang="ar-LB" sz="3000" dirty="0">
                <a:latin typeface="Adobe Arabic" panose="02040503050201020203" pitchFamily="18" charset="-78"/>
                <a:cs typeface="+mj-cs"/>
              </a:rPr>
              <a:t>:</a:t>
            </a:r>
            <a:endParaRPr lang="en-US" sz="3000" dirty="0">
              <a:cs typeface="+mj-cs"/>
            </a:endParaRPr>
          </a:p>
        </p:txBody>
      </p:sp>
      <p:sp>
        <p:nvSpPr>
          <p:cNvPr id="5" name="Cloud Callout 4"/>
          <p:cNvSpPr/>
          <p:nvPr/>
        </p:nvSpPr>
        <p:spPr>
          <a:xfrm>
            <a:off x="1619672" y="3645024"/>
            <a:ext cx="6408712" cy="3096344"/>
          </a:xfrm>
          <a:prstGeom prst="cloudCallout">
            <a:avLst>
              <a:gd name="adj1" fmla="val -32790"/>
              <a:gd name="adj2" fmla="val -73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a:solidFill>
                  <a:schemeClr val="tx1"/>
                </a:solidFill>
                <a:latin typeface="Adobe Arabic" panose="02040503050201020203" pitchFamily="18" charset="-78"/>
                <a:cs typeface="+mj-cs"/>
              </a:rPr>
              <a:t>كم أَجيرٍ لَأَبي يَفضُلُ عنه الخُبْزُ وأَنا أَهلِكُ هُنا جُوعاً!</a:t>
            </a:r>
            <a:r>
              <a:rPr lang="ar-SA" sz="2400" baseline="30000" dirty="0">
                <a:solidFill>
                  <a:schemeClr val="tx1"/>
                </a:solidFill>
                <a:latin typeface="Adobe Arabic" panose="02040503050201020203" pitchFamily="18" charset="-78"/>
                <a:cs typeface="+mj-cs"/>
              </a:rPr>
              <a:t> </a:t>
            </a:r>
            <a:r>
              <a:rPr lang="ar-SA" sz="2400" dirty="0">
                <a:solidFill>
                  <a:schemeClr val="tx1"/>
                </a:solidFill>
                <a:latin typeface="Adobe Arabic" panose="02040503050201020203" pitchFamily="18" charset="-78"/>
                <a:cs typeface="+mj-cs"/>
              </a:rPr>
              <a:t>أَقومُ وأَمضي إِلى أَبي فأَقولُ لَه: </a:t>
            </a:r>
            <a:r>
              <a:rPr lang="ar-SA" sz="2400" b="1" dirty="0">
                <a:solidFill>
                  <a:schemeClr val="tx1"/>
                </a:solidFill>
                <a:latin typeface="Adobe Arabic" panose="02040503050201020203" pitchFamily="18" charset="-78"/>
                <a:cs typeface="+mj-cs"/>
              </a:rPr>
              <a:t>يا أَبتِ إِنِّي خَطِئتُ إِلى السَّماءِ وإِلَيكَ</a:t>
            </a:r>
            <a:r>
              <a:rPr lang="ar-SA" sz="2400" dirty="0">
                <a:solidFill>
                  <a:schemeClr val="tx1"/>
                </a:solidFill>
                <a:latin typeface="Adobe Arabic" panose="02040503050201020203" pitchFamily="18" charset="-78"/>
                <a:cs typeface="+mj-cs"/>
              </a:rPr>
              <a:t>.</a:t>
            </a:r>
            <a:r>
              <a:rPr lang="ar-SA" sz="2400" baseline="30000" dirty="0">
                <a:solidFill>
                  <a:schemeClr val="tx1"/>
                </a:solidFill>
                <a:latin typeface="Adobe Arabic" panose="02040503050201020203" pitchFamily="18" charset="-78"/>
                <a:cs typeface="+mj-cs"/>
              </a:rPr>
              <a:t> </a:t>
            </a:r>
            <a:r>
              <a:rPr lang="ar-SA" sz="2400" dirty="0">
                <a:solidFill>
                  <a:schemeClr val="tx1"/>
                </a:solidFill>
                <a:latin typeface="Adobe Arabic" panose="02040503050201020203" pitchFamily="18" charset="-78"/>
                <a:cs typeface="+mj-cs"/>
              </a:rPr>
              <a:t>ولَستُ أَهْلاً بَعدَ ذلك لِأَن أُدْعى لَكَ ابناً، فاجعَلْني كأَحَدِ أُجَرائِكَ</a:t>
            </a:r>
            <a:endParaRPr lang="en-US" sz="2400" dirty="0">
              <a:solidFill>
                <a:schemeClr val="tx1"/>
              </a:solidFill>
              <a:cs typeface="+mj-cs"/>
            </a:endParaRPr>
          </a:p>
        </p:txBody>
      </p:sp>
    </p:spTree>
    <p:custDataLst>
      <p:tags r:id="rId1"/>
    </p:custDataLst>
    <p:extLst>
      <p:ext uri="{BB962C8B-B14F-4D97-AF65-F5344CB8AC3E}">
        <p14:creationId xmlns:p14="http://schemas.microsoft.com/office/powerpoint/2010/main" val="219377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a:off x="-108521" y="-4824"/>
            <a:ext cx="9282953" cy="6962215"/>
          </a:xfrm>
        </p:spPr>
      </p:pic>
      <p:sp>
        <p:nvSpPr>
          <p:cNvPr id="5" name="Rectangle 4"/>
          <p:cNvSpPr/>
          <p:nvPr/>
        </p:nvSpPr>
        <p:spPr>
          <a:xfrm>
            <a:off x="251520" y="188640"/>
            <a:ext cx="8208912" cy="954107"/>
          </a:xfrm>
          <a:prstGeom prst="rect">
            <a:avLst/>
          </a:prstGeom>
        </p:spPr>
        <p:txBody>
          <a:bodyPr wrap="square">
            <a:spAutoFit/>
          </a:bodyPr>
          <a:lstStyle/>
          <a:p>
            <a:pPr algn="ctr" rtl="1"/>
            <a:r>
              <a:rPr lang="ar-SA" sz="2800" b="1" dirty="0">
                <a:latin typeface="Adobe Arabic" panose="02040503050201020203" pitchFamily="18" charset="-78"/>
                <a:cs typeface="+mj-cs"/>
              </a:rPr>
              <a:t>فقامَ ومَضى إِلى أَبيه</a:t>
            </a:r>
            <a:r>
              <a:rPr lang="ar-SA" sz="2800" dirty="0">
                <a:latin typeface="Adobe Arabic" panose="02040503050201020203" pitchFamily="18" charset="-78"/>
                <a:cs typeface="+mj-cs"/>
              </a:rPr>
              <a:t>. وكانَ لم يَزَلْ بَعيداً إِذ رآه </a:t>
            </a:r>
            <a:r>
              <a:rPr lang="ar-SA" sz="2800" b="1" dirty="0">
                <a:latin typeface="Adobe Arabic" panose="02040503050201020203" pitchFamily="18" charset="-78"/>
                <a:cs typeface="+mj-cs"/>
              </a:rPr>
              <a:t>أَبوه، فتَحَرَّكَت أَحْشاؤُه</a:t>
            </a:r>
            <a:endParaRPr lang="en-US" dirty="0"/>
          </a:p>
        </p:txBody>
      </p:sp>
    </p:spTree>
    <p:custDataLst>
      <p:tags r:id="rId1"/>
    </p:custDataLst>
    <p:extLst>
      <p:ext uri="{BB962C8B-B14F-4D97-AF65-F5344CB8AC3E}">
        <p14:creationId xmlns:p14="http://schemas.microsoft.com/office/powerpoint/2010/main" val="108118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flipH="1">
            <a:off x="-30719" y="0"/>
            <a:ext cx="9144000" cy="6858000"/>
          </a:xfrm>
        </p:spPr>
      </p:pic>
      <p:sp>
        <p:nvSpPr>
          <p:cNvPr id="5" name="Rectangle 4"/>
          <p:cNvSpPr/>
          <p:nvPr/>
        </p:nvSpPr>
        <p:spPr>
          <a:xfrm>
            <a:off x="683568" y="260648"/>
            <a:ext cx="7590539" cy="523220"/>
          </a:xfrm>
          <a:prstGeom prst="rect">
            <a:avLst/>
          </a:prstGeom>
        </p:spPr>
        <p:txBody>
          <a:bodyPr wrap="none">
            <a:spAutoFit/>
          </a:bodyPr>
          <a:lstStyle/>
          <a:p>
            <a:pPr algn="ctr" rtl="1"/>
            <a:r>
              <a:rPr lang="ar-SA" sz="2800" b="1" dirty="0">
                <a:latin typeface="Adobe Arabic" panose="02040503050201020203" pitchFamily="18" charset="-78"/>
                <a:cs typeface="+mj-cs"/>
              </a:rPr>
              <a:t>وأَسرَعَ فأَلْقى بِنَفسِه على عُنُقِه وقَبَّلَه طَويلاً</a:t>
            </a:r>
            <a:r>
              <a:rPr lang="ar-LB" sz="2800" dirty="0">
                <a:cs typeface="+mj-cs"/>
              </a:rPr>
              <a:t>.</a:t>
            </a:r>
            <a:endParaRPr lang="en-US" sz="2800" dirty="0">
              <a:cs typeface="+mj-cs"/>
            </a:endParaRPr>
          </a:p>
        </p:txBody>
      </p:sp>
    </p:spTree>
    <p:custDataLst>
      <p:tags r:id="rId1"/>
    </p:custDataLst>
    <p:extLst>
      <p:ext uri="{BB962C8B-B14F-4D97-AF65-F5344CB8AC3E}">
        <p14:creationId xmlns:p14="http://schemas.microsoft.com/office/powerpoint/2010/main" val="207679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to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3648" y="270792"/>
            <a:ext cx="5976664" cy="6398568"/>
          </a:xfrm>
          <a:prstGeom prst="rect">
            <a:avLst/>
          </a:prstGeom>
        </p:spPr>
      </p:pic>
      <p:sp>
        <p:nvSpPr>
          <p:cNvPr id="7" name="Rectangle 6"/>
          <p:cNvSpPr/>
          <p:nvPr/>
        </p:nvSpPr>
        <p:spPr>
          <a:xfrm rot="21376531">
            <a:off x="4266050" y="923733"/>
            <a:ext cx="2736304" cy="1754326"/>
          </a:xfrm>
          <a:prstGeom prst="rect">
            <a:avLst/>
          </a:prstGeom>
        </p:spPr>
        <p:txBody>
          <a:bodyPr wrap="square">
            <a:spAutoFit/>
          </a:bodyPr>
          <a:lstStyle/>
          <a:p>
            <a:pPr algn="ctr" rtl="1"/>
            <a:r>
              <a:rPr lang="ar-LB" sz="3600" b="1" dirty="0">
                <a:cs typeface="+mj-cs"/>
              </a:rPr>
              <a:t>وهَلَّق خَلّونا نِقرا اعتِراف غانْدي</a:t>
            </a:r>
            <a:endParaRPr lang="en-US" sz="3600" b="1" dirty="0">
              <a:cs typeface="+mj-cs"/>
            </a:endParaRPr>
          </a:p>
        </p:txBody>
      </p:sp>
    </p:spTree>
    <p:custDataLst>
      <p:tags r:id="rId1"/>
    </p:custDataLst>
    <p:extLst>
      <p:ext uri="{BB962C8B-B14F-4D97-AF65-F5344CB8AC3E}">
        <p14:creationId xmlns:p14="http://schemas.microsoft.com/office/powerpoint/2010/main" val="168969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9792" y="4509120"/>
            <a:ext cx="6686549" cy="1580862"/>
          </a:xfrm>
        </p:spPr>
        <p:txBody>
          <a:bodyPr>
            <a:noAutofit/>
          </a:bodyPr>
          <a:lstStyle/>
          <a:p>
            <a:pPr algn="ctr" rtl="1"/>
            <a:r>
              <a:rPr lang="ar-LB" sz="4000" b="1" dirty="0"/>
              <a:t>حَياةٌ جَديدَةٌ في المَسيحِ</a:t>
            </a:r>
          </a:p>
          <a:p>
            <a:pPr algn="ctr" rtl="1"/>
            <a:r>
              <a:rPr lang="ar-LB" sz="4000" b="1" dirty="0"/>
              <a:t>الأَسرار</a:t>
            </a:r>
            <a:endParaRPr lang="en-US" sz="4000" b="1" dirty="0"/>
          </a:p>
        </p:txBody>
      </p:sp>
      <p:sp>
        <p:nvSpPr>
          <p:cNvPr id="2" name="Title 1"/>
          <p:cNvSpPr>
            <a:spLocks noGrp="1"/>
          </p:cNvSpPr>
          <p:nvPr>
            <p:ph type="ctrTitle"/>
          </p:nvPr>
        </p:nvSpPr>
        <p:spPr>
          <a:xfrm>
            <a:off x="1399006" y="1196752"/>
            <a:ext cx="7637490" cy="2262781"/>
          </a:xfrm>
        </p:spPr>
        <p:txBody>
          <a:bodyPr/>
          <a:lstStyle/>
          <a:p>
            <a:pPr algn="r" rtl="1"/>
            <a:r>
              <a:rPr lang="ar-LB" b="1" dirty="0">
                <a:solidFill>
                  <a:schemeClr val="accent6">
                    <a:lumMod val="75000"/>
                  </a:schemeClr>
                </a:solidFill>
              </a:rPr>
              <a:t>كِتابُ الثّامِنِ</a:t>
            </a:r>
            <a:r>
              <a:rPr lang="fr-FR" b="1" dirty="0">
                <a:solidFill>
                  <a:schemeClr val="accent6">
                    <a:lumMod val="75000"/>
                  </a:schemeClr>
                </a:solidFill>
              </a:rPr>
              <a:t> </a:t>
            </a:r>
            <a:r>
              <a:rPr lang="ar-LB" b="1" dirty="0">
                <a:solidFill>
                  <a:schemeClr val="accent6">
                    <a:lumMod val="75000"/>
                  </a:schemeClr>
                </a:solidFill>
              </a:rPr>
              <a:t>أَساسِيّ</a:t>
            </a:r>
            <a:endParaRPr lang="en-US" b="1" dirty="0">
              <a:solidFill>
                <a:schemeClr val="accent6">
                  <a:lumMod val="75000"/>
                </a:schemeClr>
              </a:solidFill>
            </a:endParaRPr>
          </a:p>
        </p:txBody>
      </p:sp>
      <p:pic>
        <p:nvPicPr>
          <p:cNvPr id="4" name="Content Placeholder 3" descr="Scan000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9512" y="692696"/>
            <a:ext cx="3816424" cy="5337241"/>
          </a:xfrm>
          <a:prstGeom prst="rect">
            <a:avLst/>
          </a:prstGeom>
        </p:spPr>
      </p:pic>
    </p:spTree>
    <p:custDataLst>
      <p:tags r:id="rId1"/>
    </p:custDataLst>
    <p:extLst>
      <p:ext uri="{BB962C8B-B14F-4D97-AF65-F5344CB8AC3E}">
        <p14:creationId xmlns:p14="http://schemas.microsoft.com/office/powerpoint/2010/main" val="724873539"/>
      </p:ext>
    </p:extLst>
  </p:cSld>
  <p:clrMapOvr>
    <a:masterClrMapping/>
  </p:clrMapOvr>
  <mc:AlternateContent xmlns:mc="http://schemas.openxmlformats.org/markup-compatibility/2006" xmlns:p14="http://schemas.microsoft.com/office/powerpoint/2010/main">
    <mc:Choice Requires="p14">
      <p:transition spd="slow" p14:dur="3400" advTm="4136">
        <p14:reveal/>
      </p:transition>
    </mc:Choice>
    <mc:Fallback xmlns="">
      <p:transition spd="slow" advTm="41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descr="C:\Users\Liliane\Desktop\j.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28876" y="262855"/>
            <a:ext cx="9277867" cy="6046465"/>
          </a:xfrm>
          <a:prstGeom prst="rect">
            <a:avLst/>
          </a:prstGeom>
          <a:noFill/>
        </p:spPr>
      </p:pic>
    </p:spTree>
    <p:custDataLst>
      <p:tags r:id="rId1"/>
    </p:custDataLst>
    <p:extLst>
      <p:ext uri="{BB962C8B-B14F-4D97-AF65-F5344CB8AC3E}">
        <p14:creationId xmlns:p14="http://schemas.microsoft.com/office/powerpoint/2010/main" val="30853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5122" name="Picture 2" descr="C:\Users\Liliane\Desktop\kkk.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5833" y="334422"/>
            <a:ext cx="8898167" cy="6550962"/>
          </a:xfrm>
          <a:prstGeom prst="rect">
            <a:avLst/>
          </a:prstGeom>
          <a:noFill/>
        </p:spPr>
      </p:pic>
    </p:spTree>
    <p:custDataLst>
      <p:tags r:id="rId1"/>
    </p:custDataLst>
    <p:extLst>
      <p:ext uri="{BB962C8B-B14F-4D97-AF65-F5344CB8AC3E}">
        <p14:creationId xmlns:p14="http://schemas.microsoft.com/office/powerpoint/2010/main" val="1703546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48062" y="548680"/>
            <a:ext cx="3888433" cy="1323439"/>
          </a:xfrm>
          <a:prstGeom prst="rect">
            <a:avLst/>
          </a:prstGeom>
          <a:solidFill>
            <a:schemeClr val="accent2">
              <a:lumMod val="20000"/>
              <a:lumOff val="80000"/>
            </a:schemeClr>
          </a:solidFill>
        </p:spPr>
        <p:txBody>
          <a:bodyPr wrap="square">
            <a:spAutoFit/>
          </a:bodyPr>
          <a:lstStyle/>
          <a:p>
            <a:pPr algn="ctr" rtl="1"/>
            <a:r>
              <a:rPr lang="ar-LB" sz="4000" dirty="0">
                <a:cs typeface="+mj-cs"/>
              </a:rPr>
              <a:t>اعتِرافُ الابْن الضّالّ </a:t>
            </a:r>
            <a:r>
              <a:rPr lang="ar-LB" sz="2800" dirty="0">
                <a:cs typeface="+mj-cs"/>
              </a:rPr>
              <a:t>لوقا 15/ 21</a:t>
            </a:r>
            <a:endParaRPr lang="en-US" sz="2800" b="1" dirty="0">
              <a:solidFill>
                <a:srgbClr val="7030A0"/>
              </a:solidFill>
              <a:cs typeface="+mj-cs"/>
            </a:endParaRPr>
          </a:p>
        </p:txBody>
      </p:sp>
      <p:pic>
        <p:nvPicPr>
          <p:cNvPr id="6148" name="Picture 4" descr="C:\Users\Liliane\Desktop\work from home\EB8\800px-Pompeo_Batoni_0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5076057" cy="6811182"/>
          </a:xfrm>
          <a:prstGeom prst="rect">
            <a:avLst/>
          </a:prstGeom>
          <a:noFill/>
        </p:spPr>
      </p:pic>
      <p:sp>
        <p:nvSpPr>
          <p:cNvPr id="9" name="Oval Callout 8"/>
          <p:cNvSpPr/>
          <p:nvPr/>
        </p:nvSpPr>
        <p:spPr>
          <a:xfrm>
            <a:off x="5004048" y="2636912"/>
            <a:ext cx="3888432" cy="3528392"/>
          </a:xfrm>
          <a:prstGeom prst="wedgeEllipseCallout">
            <a:avLst>
              <a:gd name="adj1" fmla="val -93073"/>
              <a:gd name="adj2" fmla="val -34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tx1"/>
                </a:solidFill>
                <a:cs typeface="+mj-cs"/>
              </a:rPr>
              <a:t>يا أَبَتِ إنّي خَطِئْتُ إلى السَّماءِ وإلَيك، وَلَسْتُ أهلاً بَعد ذَلِكَ لأَن أُدعَى لَكَ ابْنًا“ </a:t>
            </a:r>
            <a:endParaRPr lang="en-US" sz="3000" dirty="0">
              <a:solidFill>
                <a:schemeClr val="tx1"/>
              </a:solidFill>
              <a:cs typeface="+mj-cs"/>
            </a:endParaRPr>
          </a:p>
        </p:txBody>
      </p:sp>
    </p:spTree>
    <p:custDataLst>
      <p:tags r:id="rId1"/>
    </p:custDataLst>
    <p:extLst>
      <p:ext uri="{BB962C8B-B14F-4D97-AF65-F5344CB8AC3E}">
        <p14:creationId xmlns:p14="http://schemas.microsoft.com/office/powerpoint/2010/main" val="1689696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3074" name="Picture 2" descr="C:\Users\Liliane\Desktop\_.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536" y="838200"/>
            <a:ext cx="9217024" cy="5472608"/>
          </a:xfrm>
          <a:prstGeom prst="rect">
            <a:avLst/>
          </a:prstGeom>
          <a:noFill/>
        </p:spPr>
      </p:pic>
    </p:spTree>
    <p:custDataLst>
      <p:tags r:id="rId1"/>
    </p:custDataLst>
    <p:extLst>
      <p:ext uri="{BB962C8B-B14F-4D97-AF65-F5344CB8AC3E}">
        <p14:creationId xmlns:p14="http://schemas.microsoft.com/office/powerpoint/2010/main" val="1647898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and-girl-talking.png"/>
          <p:cNvPicPr>
            <a:picLocks noChangeAspect="1"/>
          </p:cNvPicPr>
          <p:nvPr/>
        </p:nvPicPr>
        <p:blipFill>
          <a:blip r:embed="rId4" cstate="print"/>
          <a:stretch>
            <a:fillRect/>
          </a:stretch>
        </p:blipFill>
        <p:spPr>
          <a:xfrm>
            <a:off x="323528" y="-99392"/>
            <a:ext cx="8537858" cy="6768752"/>
          </a:xfrm>
          <a:prstGeom prst="rect">
            <a:avLst/>
          </a:prstGeom>
        </p:spPr>
      </p:pic>
      <p:sp>
        <p:nvSpPr>
          <p:cNvPr id="7" name="Rectangle 6"/>
          <p:cNvSpPr/>
          <p:nvPr/>
        </p:nvSpPr>
        <p:spPr>
          <a:xfrm>
            <a:off x="2051720" y="44624"/>
            <a:ext cx="5544616" cy="2554545"/>
          </a:xfrm>
          <a:prstGeom prst="rect">
            <a:avLst/>
          </a:prstGeom>
        </p:spPr>
        <p:txBody>
          <a:bodyPr wrap="square">
            <a:spAutoFit/>
          </a:bodyPr>
          <a:lstStyle/>
          <a:p>
            <a:pPr algn="ctr" rtl="1"/>
            <a:r>
              <a:rPr lang="ar-LB" sz="3200" dirty="0">
                <a:cs typeface="+mj-cs"/>
              </a:rPr>
              <a:t>بعد ما فهمنا لصاق الخطيئة رَح نْقارِن بَين اعتِراف الابْن الضّالّ واعتِراف غانْدي</a:t>
            </a:r>
            <a:br>
              <a:rPr lang="ar-LB" sz="3200" dirty="0">
                <a:cs typeface="+mj-cs"/>
              </a:rPr>
            </a:br>
            <a:r>
              <a:rPr lang="ar-LB" sz="3200" dirty="0">
                <a:cs typeface="+mj-cs"/>
              </a:rPr>
              <a:t>ونِملأ تِباعًا </a:t>
            </a:r>
          </a:p>
          <a:p>
            <a:pPr algn="ctr" rtl="1"/>
            <a:r>
              <a:rPr lang="ar-LB" sz="3200" dirty="0">
                <a:cs typeface="+mj-cs"/>
              </a:rPr>
              <a:t>هَيدا الجَدوَل</a:t>
            </a:r>
            <a:endParaRPr lang="en-US" sz="3200" b="1" dirty="0">
              <a:solidFill>
                <a:srgbClr val="7030A0"/>
              </a:solidFill>
              <a:cs typeface="+mj-cs"/>
            </a:endParaRPr>
          </a:p>
        </p:txBody>
      </p:sp>
    </p:spTree>
    <p:custDataLst>
      <p:tags r:id="rId1"/>
    </p:custDataLst>
    <p:extLst>
      <p:ext uri="{BB962C8B-B14F-4D97-AF65-F5344CB8AC3E}">
        <p14:creationId xmlns:p14="http://schemas.microsoft.com/office/powerpoint/2010/main" val="1689696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sz="3200" dirty="0"/>
          </a:p>
        </p:txBody>
      </p:sp>
      <p:sp>
        <p:nvSpPr>
          <p:cNvPr id="3" name="Content Placeholder 2"/>
          <p:cNvSpPr>
            <a:spLocks noGrp="1"/>
          </p:cNvSpPr>
          <p:nvPr>
            <p:ph sz="quarter" idx="1"/>
          </p:nvPr>
        </p:nvSpPr>
        <p:spPr/>
        <p:txBody>
          <a:bodyPr/>
          <a:lstStyle/>
          <a:p>
            <a:endParaRPr lang="en-US" dirty="0"/>
          </a:p>
        </p:txBody>
      </p:sp>
      <p:pic>
        <p:nvPicPr>
          <p:cNvPr id="717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008" y="260648"/>
            <a:ext cx="8892480" cy="637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66792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675" y="704850"/>
            <a:ext cx="901065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59517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2413" y="404813"/>
            <a:ext cx="863917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776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liane\Desktop\work from home\EB8\boys-and-gir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3768" y="332563"/>
            <a:ext cx="4104456" cy="6318702"/>
          </a:xfrm>
          <a:prstGeom prst="rect">
            <a:avLst/>
          </a:prstGeom>
          <a:noFill/>
        </p:spPr>
      </p:pic>
      <p:sp>
        <p:nvSpPr>
          <p:cNvPr id="6" name="Rectangle 5"/>
          <p:cNvSpPr/>
          <p:nvPr/>
        </p:nvSpPr>
        <p:spPr>
          <a:xfrm>
            <a:off x="3728400" y="908720"/>
            <a:ext cx="1939954" cy="707886"/>
          </a:xfrm>
          <a:prstGeom prst="rect">
            <a:avLst/>
          </a:prstGeom>
        </p:spPr>
        <p:txBody>
          <a:bodyPr wrap="none">
            <a:spAutoFit/>
          </a:bodyPr>
          <a:lstStyle/>
          <a:p>
            <a:pPr algn="ctr" rtl="1"/>
            <a:r>
              <a:rPr lang="ar-LB" sz="4000" b="1" dirty="0">
                <a:cs typeface="+mj-cs"/>
              </a:rPr>
              <a:t>لِنَتَعَمَّق</a:t>
            </a:r>
            <a:endParaRPr lang="en-US" sz="4000" b="1" dirty="0">
              <a:cs typeface="+mj-cs"/>
            </a:endParaRPr>
          </a:p>
        </p:txBody>
      </p:sp>
    </p:spTree>
    <p:custDataLst>
      <p:tags r:id="rId1"/>
    </p:custDataLst>
    <p:extLst>
      <p:ext uri="{BB962C8B-B14F-4D97-AF65-F5344CB8AC3E}">
        <p14:creationId xmlns:p14="http://schemas.microsoft.com/office/powerpoint/2010/main" val="2271067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251520" y="188640"/>
            <a:ext cx="8568952" cy="136815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000" b="1" dirty="0">
                <a:solidFill>
                  <a:schemeClr val="tx1"/>
                </a:solidFill>
                <a:cs typeface="+mj-cs"/>
              </a:rPr>
              <a:t>في المَثَلِ </a:t>
            </a:r>
            <a:r>
              <a:rPr lang="ar-SA" sz="3000" dirty="0">
                <a:solidFill>
                  <a:schemeClr val="tx1"/>
                </a:solidFill>
                <a:cs typeface="+mj-cs"/>
              </a:rPr>
              <a:t>كانَ الأَبُ يَنتَظِرُ رُجوعَ الابْن، </a:t>
            </a:r>
            <a:r>
              <a:rPr lang="ar-SA" sz="3000" b="1" dirty="0">
                <a:solidFill>
                  <a:schemeClr val="tx1"/>
                </a:solidFill>
                <a:cs typeface="+mj-cs"/>
              </a:rPr>
              <a:t>أَمّا غاندي </a:t>
            </a:r>
            <a:r>
              <a:rPr lang="ar-SA" sz="3000" dirty="0">
                <a:solidFill>
                  <a:schemeClr val="tx1"/>
                </a:solidFill>
                <a:cs typeface="+mj-cs"/>
              </a:rPr>
              <a:t>فَلَم يَكُنْ أَبوهُ يَعلَمُ شَيئًا</a:t>
            </a:r>
            <a:endParaRPr lang="en-US" sz="3000" dirty="0">
              <a:solidFill>
                <a:schemeClr val="tx1"/>
              </a:solidFill>
              <a:cs typeface="+mj-cs"/>
            </a:endParaRPr>
          </a:p>
        </p:txBody>
      </p:sp>
      <p:sp>
        <p:nvSpPr>
          <p:cNvPr id="5" name="Flowchart: Punched Tape 4"/>
          <p:cNvSpPr/>
          <p:nvPr/>
        </p:nvSpPr>
        <p:spPr>
          <a:xfrm>
            <a:off x="179512" y="1340768"/>
            <a:ext cx="8748464" cy="1800200"/>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b="1" dirty="0">
                <a:cs typeface="+mj-cs"/>
              </a:rPr>
              <a:t>ارتاحَ غاندي </a:t>
            </a:r>
            <a:r>
              <a:rPr lang="ar-SA" sz="2800" dirty="0">
                <a:cs typeface="+mj-cs"/>
              </a:rPr>
              <a:t>وَحدَهُ لأَنَّهُ أَقَرَّ بِخَطَئِه، أَمّا الأَبُ في الابنِ الضّالّ، لَم يَترُكْ مَجالاً لِلابنِ كَي يُكَمِّلَ اعتِرافَهُ لِفَرَحِهِ بِلِقائِه</a:t>
            </a:r>
            <a:r>
              <a:rPr lang="en-US" sz="2800" dirty="0">
                <a:cs typeface="+mj-cs"/>
              </a:rPr>
              <a:t>.</a:t>
            </a:r>
          </a:p>
        </p:txBody>
      </p:sp>
      <p:sp>
        <p:nvSpPr>
          <p:cNvPr id="6" name="Flowchart: Punched Tape 5"/>
          <p:cNvSpPr/>
          <p:nvPr/>
        </p:nvSpPr>
        <p:spPr>
          <a:xfrm>
            <a:off x="179512" y="2852936"/>
            <a:ext cx="8640960" cy="201622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2800" b="1" dirty="0">
                <a:solidFill>
                  <a:schemeClr val="tx1"/>
                </a:solidFill>
                <a:cs typeface="+mj-cs"/>
              </a:rPr>
              <a:t>ا</a:t>
            </a:r>
            <a:r>
              <a:rPr lang="ar-SA" sz="2800" b="1" dirty="0">
                <a:solidFill>
                  <a:schemeClr val="tx1"/>
                </a:solidFill>
                <a:cs typeface="+mj-cs"/>
              </a:rPr>
              <a:t>رتاحَ غاندي</a:t>
            </a:r>
            <a:r>
              <a:rPr lang="ar-SA" sz="2800" dirty="0">
                <a:solidFill>
                  <a:schemeClr val="tx1"/>
                </a:solidFill>
                <a:cs typeface="+mj-cs"/>
              </a:rPr>
              <a:t>، وَلَكِنَّنا لا نَعلَمُ شَيئًا عِن ارتِياحِ أَبيهِ وَعَن فَرَحِه. </a:t>
            </a:r>
            <a:r>
              <a:rPr lang="ar-SA" sz="2800" b="1" dirty="0">
                <a:solidFill>
                  <a:schemeClr val="tx1"/>
                </a:solidFill>
                <a:cs typeface="+mj-cs"/>
              </a:rPr>
              <a:t>أَمّا في مَثَلِ الابنِ الضّالِّ </a:t>
            </a:r>
            <a:r>
              <a:rPr lang="ar-SA" sz="2800" dirty="0">
                <a:solidFill>
                  <a:schemeClr val="tx1"/>
                </a:solidFill>
                <a:cs typeface="+mj-cs"/>
              </a:rPr>
              <a:t>فَقَد فَرِحَ الأَبُ وَطَلَبَ إلى الجَميعِ أَن يَفرَحوا مَعَه</a:t>
            </a:r>
            <a:r>
              <a:rPr lang="en-US" sz="2800" dirty="0">
                <a:solidFill>
                  <a:schemeClr val="tx1"/>
                </a:solidFill>
                <a:cs typeface="+mj-cs"/>
              </a:rPr>
              <a:t>.</a:t>
            </a:r>
          </a:p>
        </p:txBody>
      </p:sp>
      <p:sp>
        <p:nvSpPr>
          <p:cNvPr id="7" name="Flowchart: Punched Tape 6"/>
          <p:cNvSpPr/>
          <p:nvPr/>
        </p:nvSpPr>
        <p:spPr>
          <a:xfrm>
            <a:off x="251520" y="4509120"/>
            <a:ext cx="8640960" cy="2204864"/>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800" b="1" dirty="0">
                <a:cs typeface="+mj-cs"/>
              </a:rPr>
              <a:t>في مَشهَدِ غاندي، </a:t>
            </a:r>
            <a:r>
              <a:rPr lang="ar-SA" sz="2800" dirty="0">
                <a:cs typeface="+mj-cs"/>
              </a:rPr>
              <a:t>الأَبُ لا يَفعَلُ شَيئًا، وَالمُبادَرَةُ كُلُّها كانَتْ في يَدِ الابْن. وَمَوقِفُ غاندي لَم يَتَبَدَّلْ جَوهَرِيًّا بَعدَ اعتِرافِهِ بِخَطَئِه، لأَنَّ الأبَ كانَ يَجهَلُ كُلَّ شَيء</a:t>
            </a:r>
            <a:r>
              <a:rPr lang="en-US" sz="2800" dirty="0">
                <a:solidFill>
                  <a:schemeClr val="tx1"/>
                </a:solidFill>
                <a:cs typeface="+mj-cs"/>
              </a:rPr>
              <a:t>.</a:t>
            </a:r>
          </a:p>
        </p:txBody>
      </p:sp>
    </p:spTree>
    <p:custDataLst>
      <p:tags r:id="rId1"/>
    </p:custDataLst>
    <p:extLst>
      <p:ext uri="{BB962C8B-B14F-4D97-AF65-F5344CB8AC3E}">
        <p14:creationId xmlns:p14="http://schemas.microsoft.com/office/powerpoint/2010/main" val="28433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2217" y="5231968"/>
            <a:ext cx="8561783" cy="1040495"/>
          </a:xfrm>
        </p:spPr>
        <p:txBody>
          <a:bodyPr>
            <a:normAutofit fontScale="85000" lnSpcReduction="10000"/>
          </a:bodyPr>
          <a:lstStyle/>
          <a:p>
            <a:pPr rtl="1"/>
            <a:r>
              <a:rPr lang="ar-LB" sz="4800" b="1" dirty="0">
                <a:solidFill>
                  <a:schemeClr val="tx1"/>
                </a:solidFill>
                <a:cs typeface="+mj-cs"/>
              </a:rPr>
              <a:t>«كانَ مَيِّتًا فَعاش، كانَ ضالاًّ فَوُجِد»</a:t>
            </a:r>
            <a:endParaRPr lang="en-US" sz="4800" b="1" dirty="0">
              <a:solidFill>
                <a:schemeClr val="tx1"/>
              </a:solidFill>
              <a:cs typeface="+mj-cs"/>
            </a:endParaRPr>
          </a:p>
        </p:txBody>
      </p:sp>
      <p:sp>
        <p:nvSpPr>
          <p:cNvPr id="2" name="Title 1"/>
          <p:cNvSpPr>
            <a:spLocks noGrp="1"/>
          </p:cNvSpPr>
          <p:nvPr>
            <p:ph type="ctrTitle"/>
          </p:nvPr>
        </p:nvSpPr>
        <p:spPr>
          <a:xfrm>
            <a:off x="2366210" y="433136"/>
            <a:ext cx="6617369" cy="1013504"/>
          </a:xfrm>
        </p:spPr>
        <p:txBody>
          <a:bodyPr/>
          <a:lstStyle/>
          <a:p>
            <a:pPr algn="r" rtl="1"/>
            <a:r>
              <a:rPr lang="ar-LB" b="1" dirty="0">
                <a:solidFill>
                  <a:schemeClr val="accent6">
                    <a:lumMod val="75000"/>
                  </a:schemeClr>
                </a:solidFill>
              </a:rPr>
              <a:t>اللِّقاءُ الحادِي عَشَر</a:t>
            </a:r>
            <a:endParaRPr lang="en-US" b="1" dirty="0">
              <a:solidFill>
                <a:schemeClr val="accent6">
                  <a:lumMod val="75000"/>
                </a:schemeClr>
              </a:solidFill>
            </a:endParaRPr>
          </a:p>
        </p:txBody>
      </p:sp>
      <p:sp>
        <p:nvSpPr>
          <p:cNvPr id="4" name="Rectangle 3"/>
          <p:cNvSpPr/>
          <p:nvPr/>
        </p:nvSpPr>
        <p:spPr>
          <a:xfrm>
            <a:off x="1182002" y="1988840"/>
            <a:ext cx="4745210" cy="923330"/>
          </a:xfrm>
          <a:prstGeom prst="rect">
            <a:avLst/>
          </a:prstGeom>
        </p:spPr>
        <p:txBody>
          <a:bodyPr wrap="none">
            <a:spAutoFit/>
          </a:bodyPr>
          <a:lstStyle/>
          <a:p>
            <a:pPr algn="r" rtl="1"/>
            <a:r>
              <a:rPr lang="ar-LB" sz="5400" b="1" dirty="0">
                <a:solidFill>
                  <a:srgbClr val="7030A0"/>
                </a:solidFill>
                <a:cs typeface="+mj-cs"/>
              </a:rPr>
              <a:t>لَمين </a:t>
            </a:r>
            <a:r>
              <a:rPr lang="ar-LB" sz="5400" b="1" dirty="0" err="1">
                <a:solidFill>
                  <a:srgbClr val="7030A0"/>
                </a:solidFill>
                <a:cs typeface="+mj-cs"/>
              </a:rPr>
              <a:t>منِعْتِرِف</a:t>
            </a:r>
            <a:r>
              <a:rPr lang="ar-SA" sz="5400" b="1" dirty="0">
                <a:solidFill>
                  <a:srgbClr val="7030A0"/>
                </a:solidFill>
                <a:cs typeface="+mj-cs"/>
              </a:rPr>
              <a:t>؟</a:t>
            </a:r>
            <a:endParaRPr lang="en-US" sz="5400" b="1" dirty="0">
              <a:solidFill>
                <a:srgbClr val="7030A0"/>
              </a:solidFill>
              <a:cs typeface="+mj-cs"/>
            </a:endParaRPr>
          </a:p>
        </p:txBody>
      </p:sp>
    </p:spTree>
    <p:custDataLst>
      <p:tags r:id="rId1"/>
    </p:custDataLst>
    <p:extLst>
      <p:ext uri="{BB962C8B-B14F-4D97-AF65-F5344CB8AC3E}">
        <p14:creationId xmlns:p14="http://schemas.microsoft.com/office/powerpoint/2010/main" val="9365040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3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179512" y="260648"/>
            <a:ext cx="8568952" cy="590465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000" b="1" dirty="0">
                <a:solidFill>
                  <a:schemeClr val="tx1"/>
                </a:solidFill>
                <a:cs typeface="+mj-cs"/>
              </a:rPr>
              <a:t>في مَثَلِ «الابنِ الضّال»، </a:t>
            </a:r>
            <a:r>
              <a:rPr lang="ar-SA" sz="3000" dirty="0">
                <a:solidFill>
                  <a:schemeClr val="tx1"/>
                </a:solidFill>
                <a:cs typeface="+mj-cs"/>
              </a:rPr>
              <a:t>نَرَى الأَبَ مُسرِعًا إلى مُلاقاةِ ابنِهِ عِندَما رَآهُ مِن بَعيد، مُنحَنِيًا عَلَيهِ لِيُقَبِّلَهُ طَويلاً مِن دونِ أَن يُؤَنِّبَه: لَقَد أَعادَ الاعتِبارَ إلى ابنِهِ وَفَرِحَ بِهِ فَرحَةً كُبرَى لأَنَّ ابنَهُ «كانَ مَيِّتًا فَعاشَ وَضالاًّ فَوُجِد». هَذِهِ هِيَ صورَةُ الآبِ الّتي يَجِبُ عَلَينا أَلاَّ نَنساها عِندَما نُخطِئ. إِنَّهُ أَبٌ شَفوقٌ رَحيمٌ يُريدُ تَوبَةَ الخاطِئ. وَلِذَلِكَ فَإِنَّ مَحَبَّتهُ لا حَدَّ لَها</a:t>
            </a:r>
            <a:r>
              <a:rPr lang="en-US" dirty="0"/>
              <a:t>.</a:t>
            </a:r>
          </a:p>
        </p:txBody>
      </p:sp>
    </p:spTree>
    <p:custDataLst>
      <p:tags r:id="rId1"/>
    </p:custDataLst>
    <p:extLst>
      <p:ext uri="{BB962C8B-B14F-4D97-AF65-F5344CB8AC3E}">
        <p14:creationId xmlns:p14="http://schemas.microsoft.com/office/powerpoint/2010/main" val="3021007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323528" y="216024"/>
            <a:ext cx="8568952" cy="6165304"/>
          </a:xfrm>
          <a:prstGeom prst="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LB" sz="3200" b="1" dirty="0">
              <a:cs typeface="+mj-cs"/>
            </a:endParaRPr>
          </a:p>
          <a:p>
            <a:pPr algn="r" rtl="1"/>
            <a:r>
              <a:rPr lang="ar-SA" sz="3200" b="1" dirty="0">
                <a:cs typeface="+mj-cs"/>
              </a:rPr>
              <a:t>نَحنُ نَعلَمُ أَنَّ الآبَ يَنتَظِرُنا في سِرِّ التَّوبَةِ وَالمُصالَحَة. يَنتَظِرُنا بِرَحمَتِهِ وَهُوَ يَفتَحُ ذِراعَيْه. عَلَينا أَن نَندَم، ونُقِرَّ بِخَطيئَتِنا وَنَذهَبَ لِلِقائِهِ بِواسِطَةِ الكاهِنِ الّذي يُصالِحُنا بِاسمِ الآبِ مَعَ اللّهِ وَمَعَ الآخَرين، فَنَعرِفُ الشِّفاءَ الّذي يَأتي مِن هَذا السِّرّ. وَيُمكِنُنا العَودَةُ مِرارًا وَتَكرارًا! الآبُ لَن يَخذُلَنا أَو يَرفُضَنا</a:t>
            </a:r>
            <a:r>
              <a:rPr lang="en-US" sz="3200" b="1" dirty="0">
                <a:cs typeface="+mj-cs"/>
              </a:rPr>
              <a:t>...</a:t>
            </a:r>
          </a:p>
        </p:txBody>
      </p:sp>
    </p:spTree>
    <p:custDataLst>
      <p:tags r:id="rId1"/>
    </p:custDataLst>
    <p:extLst>
      <p:ext uri="{BB962C8B-B14F-4D97-AF65-F5344CB8AC3E}">
        <p14:creationId xmlns:p14="http://schemas.microsoft.com/office/powerpoint/2010/main" val="302100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36" y="332656"/>
            <a:ext cx="5698976" cy="868958"/>
          </a:xfrm>
          <a:solidFill>
            <a:schemeClr val="accent2">
              <a:lumMod val="40000"/>
              <a:lumOff val="60000"/>
            </a:schemeClr>
          </a:solidFill>
        </p:spPr>
        <p:txBody>
          <a:bodyPr/>
          <a:lstStyle/>
          <a:p>
            <a:pPr algn="r" rtl="1"/>
            <a:r>
              <a:rPr lang="ar-LB" b="1" dirty="0">
                <a:solidFill>
                  <a:schemeClr val="tx1"/>
                </a:solidFill>
              </a:rPr>
              <a:t>لِنوضِح بَعضَ المَفاهيم </a:t>
            </a:r>
            <a:endParaRPr lang="en-US" b="1" dirty="0">
              <a:solidFill>
                <a:schemeClr val="tx1"/>
              </a:solidFill>
            </a:endParaRPr>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tretch/>
        </p:blipFill>
        <p:spPr bwMode="auto">
          <a:xfrm>
            <a:off x="1979712" y="1415266"/>
            <a:ext cx="5400600" cy="463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77335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7416" y="692696"/>
            <a:ext cx="860162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0989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504" y="836712"/>
            <a:ext cx="892899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55503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5612160" cy="1143000"/>
          </a:xfrm>
          <a:solidFill>
            <a:schemeClr val="accent2">
              <a:lumMod val="40000"/>
              <a:lumOff val="60000"/>
            </a:schemeClr>
          </a:solidFill>
        </p:spPr>
        <p:txBody>
          <a:bodyPr/>
          <a:lstStyle/>
          <a:p>
            <a:pPr algn="ctr" rtl="1"/>
            <a:r>
              <a:rPr lang="ar-LB" b="1" dirty="0"/>
              <a:t>     الكَنيسَةُ تُعَلِّم</a:t>
            </a:r>
            <a:endParaRPr lang="en-US" b="1" dirty="0"/>
          </a:p>
        </p:txBody>
      </p:sp>
      <p:pic>
        <p:nvPicPr>
          <p:cNvPr id="5" name="Picture 2"/>
          <p:cNvPicPr>
            <a:picLocks noGrp="1" noChangeAspect="1" noChangeArrowheads="1"/>
          </p:cNvPicPr>
          <p:nvPr>
            <p:ph sz="quarter" idx="1"/>
          </p:nvPr>
        </p:nvPicPr>
        <p:blipFill rotWithShape="1">
          <a:blip r:embed="rId4" cstate="email">
            <a:extLst>
              <a:ext uri="{28A0092B-C50C-407E-A947-70E740481C1C}">
                <a14:useLocalDpi xmlns:a14="http://schemas.microsoft.com/office/drawing/2010/main"/>
              </a:ext>
            </a:extLst>
          </a:blip>
          <a:srcRect/>
          <a:stretch/>
        </p:blipFill>
        <p:spPr bwMode="auto">
          <a:xfrm>
            <a:off x="231006" y="2636912"/>
            <a:ext cx="4522471" cy="350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16016" y="188640"/>
            <a:ext cx="4158115" cy="346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58107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1680" y="1124744"/>
            <a:ext cx="6244976" cy="50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5864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quarter" idx="1"/>
          </p:nvPr>
        </p:nvPicPr>
        <p:blipFill>
          <a:blip r:embed="rId4" cstate="print">
            <a:extLst>
              <a:ext uri="{28A0092B-C50C-407E-A947-70E740481C1C}">
                <a14:useLocalDpi xmlns:a14="http://schemas.microsoft.com/office/drawing/2010/main"/>
              </a:ext>
            </a:extLst>
          </a:blip>
          <a:srcRect/>
          <a:stretch>
            <a:fillRect/>
          </a:stretch>
        </p:blipFill>
        <p:spPr bwMode="auto">
          <a:xfrm>
            <a:off x="756876" y="2276872"/>
            <a:ext cx="7127492" cy="420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183" y="404664"/>
            <a:ext cx="917318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30813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229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9512" y="1628800"/>
            <a:ext cx="883228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508104" y="548680"/>
            <a:ext cx="2232248" cy="782960"/>
          </a:xfrm>
          <a:prstGeom prst="rect">
            <a:avLst/>
          </a:prstGeom>
          <a:solidFill>
            <a:schemeClr val="accent3">
              <a:lumMod val="20000"/>
              <a:lumOff val="80000"/>
            </a:schemeClr>
          </a:solidFill>
        </p:spPr>
        <p:txBody>
          <a:bodyPr bIns="91440" anchor="b" anchorCtr="0">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LB" sz="4000" b="1" i="0" u="none" strike="noStrike" kern="1200" cap="none" spc="0" normalizeH="0" baseline="0" noProof="0" dirty="0">
                <a:ln>
                  <a:noFill/>
                </a:ln>
                <a:solidFill>
                  <a:schemeClr val="tx2"/>
                </a:solidFill>
                <a:effectLst/>
                <a:uLnTx/>
                <a:uFillTx/>
                <a:latin typeface="+mj-lt"/>
                <a:ea typeface="+mj-ea"/>
                <a:cs typeface="+mj-cs"/>
              </a:rPr>
              <a:t>  لِنَتَذَكَّر</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1158668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ar-LB" dirty="0"/>
          </a:p>
          <a:p>
            <a:endParaRPr lang="ar-LB" dirty="0"/>
          </a:p>
          <a:p>
            <a:endParaRPr lang="ar-LB" dirty="0"/>
          </a:p>
          <a:p>
            <a:endParaRPr lang="en-US"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511" y="222464"/>
            <a:ext cx="5211355" cy="342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47664" y="3717032"/>
            <a:ext cx="5789416" cy="287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56176" y="116633"/>
            <a:ext cx="272500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9555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1720" y="188640"/>
            <a:ext cx="5040560" cy="627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58061681"/>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5655" y="91777"/>
            <a:ext cx="6671395" cy="664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99404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899592" y="188640"/>
            <a:ext cx="7429903"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94198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l="23635" t="27823" r="7311"/>
          <a:stretch>
            <a:fillRect/>
          </a:stretch>
        </p:blipFill>
        <p:spPr bwMode="auto">
          <a:xfrm>
            <a:off x="539552" y="836712"/>
            <a:ext cx="805345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17173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433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t="6350" r="9624"/>
          <a:stretch>
            <a:fillRect/>
          </a:stretch>
        </p:blipFill>
        <p:spPr bwMode="auto">
          <a:xfrm>
            <a:off x="179512" y="404664"/>
            <a:ext cx="851390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45749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7256" y="692696"/>
            <a:ext cx="8122491" cy="563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71800" y="692696"/>
            <a:ext cx="2808312" cy="707886"/>
          </a:xfrm>
          <a:prstGeom prst="rect">
            <a:avLst/>
          </a:prstGeom>
          <a:noFill/>
        </p:spPr>
        <p:txBody>
          <a:bodyPr wrap="square" rtlCol="0">
            <a:spAutoFit/>
          </a:bodyPr>
          <a:lstStyle/>
          <a:p>
            <a:pPr algn="r" rtl="1"/>
            <a:r>
              <a:rPr lang="ar-LB" sz="4000" b="1" dirty="0"/>
              <a:t>نصلي</a:t>
            </a:r>
            <a:endParaRPr lang="en-US" sz="4000" b="1" dirty="0"/>
          </a:p>
        </p:txBody>
      </p:sp>
    </p:spTree>
    <p:custDataLst>
      <p:tags r:id="rId1"/>
    </p:custDataLst>
    <p:extLst>
      <p:ext uri="{BB962C8B-B14F-4D97-AF65-F5344CB8AC3E}">
        <p14:creationId xmlns:p14="http://schemas.microsoft.com/office/powerpoint/2010/main" val="73069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
          </p:nvPr>
        </p:nvPicPr>
        <p:blipFill>
          <a:blip r:embed="rId4">
            <a:extLst>
              <a:ext uri="{28A0092B-C50C-407E-A947-70E740481C1C}">
                <a14:useLocalDpi xmlns:a14="http://schemas.microsoft.com/office/drawing/2010/main"/>
              </a:ext>
            </a:extLst>
          </a:blip>
          <a:stretch>
            <a:fillRect/>
          </a:stretch>
        </p:blipFill>
        <p:spPr>
          <a:xfrm>
            <a:off x="1403648" y="1988840"/>
            <a:ext cx="6807200" cy="4076700"/>
          </a:xfrm>
        </p:spPr>
      </p:pic>
      <p:sp>
        <p:nvSpPr>
          <p:cNvPr id="4" name="Cloud Callout 3"/>
          <p:cNvSpPr/>
          <p:nvPr/>
        </p:nvSpPr>
        <p:spPr>
          <a:xfrm>
            <a:off x="323528" y="116632"/>
            <a:ext cx="5400600" cy="1728192"/>
          </a:xfrm>
          <a:prstGeom prst="cloudCallout">
            <a:avLst>
              <a:gd name="adj1" fmla="val -16595"/>
              <a:gd name="adj2" fmla="val 92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solidFill>
                  <a:schemeClr val="tx1"/>
                </a:solidFill>
                <a:cs typeface="+mj-cs"/>
              </a:rPr>
              <a:t>الى اللقاء في الاسبوع القادم</a:t>
            </a:r>
            <a:endParaRPr lang="en-US" sz="4000" dirty="0">
              <a:solidFill>
                <a:schemeClr val="tx1"/>
              </a:solidFill>
              <a:cs typeface="+mj-cs"/>
            </a:endParaRPr>
          </a:p>
        </p:txBody>
      </p:sp>
    </p:spTree>
    <p:custDataLst>
      <p:tags r:id="rId1"/>
    </p:custDataLst>
    <p:extLst>
      <p:ext uri="{BB962C8B-B14F-4D97-AF65-F5344CB8AC3E}">
        <p14:creationId xmlns:p14="http://schemas.microsoft.com/office/powerpoint/2010/main" val="147167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3528" y="188640"/>
            <a:ext cx="821893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1084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7411" y="2967788"/>
            <a:ext cx="4981552" cy="4178969"/>
          </a:xfrm>
          <a:prstGeom prst="rect">
            <a:avLst/>
          </a:prstGeom>
        </p:spPr>
      </p:pic>
      <p:sp>
        <p:nvSpPr>
          <p:cNvPr id="4" name="Cloud Callout 3"/>
          <p:cNvSpPr/>
          <p:nvPr/>
        </p:nvSpPr>
        <p:spPr>
          <a:xfrm>
            <a:off x="304800" y="176463"/>
            <a:ext cx="6256421" cy="4172200"/>
          </a:xfrm>
          <a:prstGeom prst="cloudCallout">
            <a:avLst>
              <a:gd name="adj1" fmla="val 27151"/>
              <a:gd name="adj2" fmla="val 609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cs typeface="+mj-cs"/>
              </a:rPr>
              <a:t>طيِّب أَصدِقائي...ان كنتو مع سمير أومع سُهى </a:t>
            </a:r>
          </a:p>
          <a:p>
            <a:pPr algn="ctr" rtl="1"/>
            <a:r>
              <a:rPr lang="ar-LB" sz="3600" dirty="0">
                <a:solidFill>
                  <a:schemeClr val="tx1"/>
                </a:solidFill>
                <a:cs typeface="+mj-cs"/>
              </a:rPr>
              <a:t>رَح مِنْكَفي معكم  المَسيرِة </a:t>
            </a:r>
            <a:r>
              <a:rPr lang="ar-LB" sz="3600" b="1" dirty="0">
                <a:solidFill>
                  <a:schemeClr val="tx1"/>
                </a:solidFill>
                <a:cs typeface="+mj-cs"/>
              </a:rPr>
              <a:t>شو رَح نَعمِل اليَوم</a:t>
            </a:r>
            <a:r>
              <a:rPr lang="ar-LB" sz="3600" b="1" dirty="0">
                <a:solidFill>
                  <a:schemeClr val="tx1"/>
                </a:solidFill>
              </a:rPr>
              <a:t>؟</a:t>
            </a:r>
          </a:p>
        </p:txBody>
      </p:sp>
    </p:spTree>
    <p:custDataLst>
      <p:tags r:id="rId1"/>
    </p:custDataLst>
    <p:extLst>
      <p:ext uri="{BB962C8B-B14F-4D97-AF65-F5344CB8AC3E}">
        <p14:creationId xmlns:p14="http://schemas.microsoft.com/office/powerpoint/2010/main" val="105301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106905" y="3936522"/>
            <a:ext cx="7700816" cy="2696890"/>
          </a:xfrm>
        </p:spPr>
        <p:txBody>
          <a:bodyPr>
            <a:normAutofit fontScale="90000"/>
          </a:bodyPr>
          <a:lstStyle/>
          <a:p>
            <a:pPr algn="ctr" rtl="1"/>
            <a:br>
              <a:rPr lang="ar-LB" sz="4400" dirty="0"/>
            </a:br>
            <a:br>
              <a:rPr lang="ar-LB" sz="4400" dirty="0"/>
            </a:br>
            <a:br>
              <a:rPr lang="ar-LB" sz="4400" dirty="0"/>
            </a:br>
            <a:br>
              <a:rPr lang="ar-LB" sz="4400" dirty="0"/>
            </a:br>
            <a:r>
              <a:rPr lang="ar-LB" sz="4400" b="1" dirty="0">
                <a:solidFill>
                  <a:srgbClr val="FF0000"/>
                </a:solidFill>
              </a:rPr>
              <a:t> </a:t>
            </a:r>
            <a:br>
              <a:rPr lang="ar-LB" sz="4400" b="1" dirty="0">
                <a:solidFill>
                  <a:srgbClr val="FF0000"/>
                </a:solidFill>
              </a:rPr>
            </a:br>
            <a:br>
              <a:rPr lang="ar-LB" sz="4400" b="1" dirty="0">
                <a:solidFill>
                  <a:srgbClr val="FF0000"/>
                </a:solidFill>
              </a:rPr>
            </a:br>
            <a:br>
              <a:rPr lang="ar-LB" sz="4400" b="1" dirty="0">
                <a:solidFill>
                  <a:srgbClr val="FF0000"/>
                </a:solidFill>
              </a:rPr>
            </a:br>
            <a:br>
              <a:rPr lang="ar-LB" sz="4400" b="1" dirty="0">
                <a:solidFill>
                  <a:srgbClr val="FF0000"/>
                </a:solidFill>
              </a:rPr>
            </a:br>
            <a:br>
              <a:rPr lang="ar-LB" sz="4400" b="1" dirty="0">
                <a:solidFill>
                  <a:srgbClr val="FF0000"/>
                </a:solidFill>
              </a:rPr>
            </a:br>
            <a:br>
              <a:rPr lang="ar-LB" sz="4400" b="1" dirty="0">
                <a:solidFill>
                  <a:srgbClr val="FF0000"/>
                </a:solidFill>
              </a:rPr>
            </a:br>
            <a:endParaRPr lang="en-US" sz="4000" dirty="0"/>
          </a:p>
        </p:txBody>
      </p:sp>
      <p:sp>
        <p:nvSpPr>
          <p:cNvPr id="8" name="Title 1"/>
          <p:cNvSpPr txBox="1">
            <a:spLocks/>
          </p:cNvSpPr>
          <p:nvPr/>
        </p:nvSpPr>
        <p:spPr>
          <a:xfrm>
            <a:off x="429190" y="4124637"/>
            <a:ext cx="8558399" cy="2085474"/>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endParaRPr lang="en-US" sz="4000" dirty="0"/>
          </a:p>
        </p:txBody>
      </p:sp>
      <p:sp>
        <p:nvSpPr>
          <p:cNvPr id="2" name="TextBox 1"/>
          <p:cNvSpPr txBox="1"/>
          <p:nvPr/>
        </p:nvSpPr>
        <p:spPr>
          <a:xfrm>
            <a:off x="179512" y="260648"/>
            <a:ext cx="8712968" cy="2246769"/>
          </a:xfrm>
          <a:prstGeom prst="rect">
            <a:avLst/>
          </a:prstGeom>
          <a:solidFill>
            <a:srgbClr val="EAB6F8"/>
          </a:solidFill>
        </p:spPr>
        <p:txBody>
          <a:bodyPr wrap="square" rtlCol="0">
            <a:spAutoFit/>
          </a:bodyPr>
          <a:lstStyle/>
          <a:p>
            <a:pPr algn="r" rtl="1"/>
            <a:r>
              <a:rPr lang="ar-LB" sz="2800" b="1" dirty="0">
                <a:solidFill>
                  <a:srgbClr val="7030A0"/>
                </a:solidFill>
              </a:rPr>
              <a:t>- </a:t>
            </a:r>
            <a:r>
              <a:rPr lang="ar-LB" sz="2800" b="1" dirty="0">
                <a:solidFill>
                  <a:srgbClr val="7030A0"/>
                </a:solidFill>
                <a:cs typeface="+mj-cs"/>
              </a:rPr>
              <a:t>نْشوف </a:t>
            </a:r>
            <a:r>
              <a:rPr lang="ar-LB" sz="2800" dirty="0">
                <a:cs typeface="+mj-cs"/>
              </a:rPr>
              <a:t>كيف </a:t>
            </a:r>
            <a:r>
              <a:rPr lang="ar-SA" sz="2800" dirty="0">
                <a:cs typeface="+mj-cs"/>
              </a:rPr>
              <a:t>مَثَل الابن</a:t>
            </a:r>
            <a:r>
              <a:rPr lang="ar-LB" sz="2800" dirty="0">
                <a:cs typeface="+mj-cs"/>
              </a:rPr>
              <a:t> </a:t>
            </a:r>
            <a:r>
              <a:rPr lang="ar-SA" sz="2800" dirty="0">
                <a:cs typeface="+mj-cs"/>
              </a:rPr>
              <a:t>الضَّالّ</a:t>
            </a:r>
            <a:r>
              <a:rPr lang="ar-LB" sz="2800" dirty="0">
                <a:cs typeface="+mj-cs"/>
              </a:rPr>
              <a:t>  بَيَّن </a:t>
            </a:r>
            <a:r>
              <a:rPr lang="ar-SA" sz="2800" dirty="0">
                <a:cs typeface="+mj-cs"/>
              </a:rPr>
              <a:t>صور</a:t>
            </a:r>
            <a:r>
              <a:rPr lang="ar-LB" sz="2800" dirty="0">
                <a:cs typeface="+mj-cs"/>
              </a:rPr>
              <a:t>ِ</a:t>
            </a:r>
            <a:r>
              <a:rPr lang="ar-SA" sz="2800" dirty="0">
                <a:cs typeface="+mj-cs"/>
              </a:rPr>
              <a:t>ة الآب الشَّفو</a:t>
            </a:r>
            <a:r>
              <a:rPr lang="ar-LB" sz="2800" dirty="0">
                <a:cs typeface="+mj-cs"/>
              </a:rPr>
              <a:t>ق </a:t>
            </a:r>
            <a:r>
              <a:rPr lang="ar-SA" sz="2800" dirty="0">
                <a:cs typeface="+mj-cs"/>
              </a:rPr>
              <a:t>الرَّحيمِ، </a:t>
            </a:r>
            <a:r>
              <a:rPr lang="ar-LB" sz="2800" dirty="0">
                <a:cs typeface="+mj-cs"/>
              </a:rPr>
              <a:t>وإنّو</a:t>
            </a:r>
            <a:r>
              <a:rPr lang="ar-SA" sz="2800" dirty="0">
                <a:cs typeface="+mj-cs"/>
              </a:rPr>
              <a:t> مَحَب</a:t>
            </a:r>
            <a:r>
              <a:rPr lang="ar-LB" sz="2800" dirty="0">
                <a:cs typeface="+mj-cs"/>
              </a:rPr>
              <a:t>ْتو ما إلها حْدود.</a:t>
            </a:r>
            <a:endParaRPr lang="en-US" sz="2800" dirty="0">
              <a:cs typeface="+mj-cs"/>
            </a:endParaRPr>
          </a:p>
          <a:p>
            <a:pPr algn="r" rtl="1"/>
            <a:r>
              <a:rPr lang="en-US" sz="2800" dirty="0">
                <a:cs typeface="+mj-cs"/>
              </a:rPr>
              <a:t> </a:t>
            </a:r>
            <a:r>
              <a:rPr lang="ar-LB" sz="2800" dirty="0">
                <a:cs typeface="+mj-cs"/>
              </a:rPr>
              <a:t> - </a:t>
            </a:r>
            <a:r>
              <a:rPr lang="ar-LB" sz="2800" b="1" dirty="0">
                <a:solidFill>
                  <a:srgbClr val="7030A0"/>
                </a:solidFill>
                <a:cs typeface="+mj-cs"/>
              </a:rPr>
              <a:t>نِشرَح</a:t>
            </a:r>
            <a:r>
              <a:rPr lang="ar-LB" sz="2800" dirty="0">
                <a:cs typeface="+mj-cs"/>
              </a:rPr>
              <a:t> </a:t>
            </a:r>
            <a:r>
              <a:rPr lang="ar-SA" sz="2800" dirty="0">
                <a:cs typeface="+mj-cs"/>
              </a:rPr>
              <a:t>بِتَعابير</a:t>
            </a:r>
            <a:r>
              <a:rPr lang="ar-LB" sz="2800" dirty="0">
                <a:cs typeface="+mj-cs"/>
              </a:rPr>
              <a:t>نا</a:t>
            </a:r>
            <a:r>
              <a:rPr lang="ar-SA" sz="2800" dirty="0">
                <a:cs typeface="+mj-cs"/>
              </a:rPr>
              <a:t> الخاصّة</a:t>
            </a:r>
            <a:r>
              <a:rPr lang="ar-LB" sz="2800" dirty="0">
                <a:cs typeface="+mj-cs"/>
              </a:rPr>
              <a:t> </a:t>
            </a:r>
            <a:r>
              <a:rPr lang="ar-SA" sz="2800" dirty="0">
                <a:cs typeface="+mj-cs"/>
              </a:rPr>
              <a:t>تَصَرُّفات الآب </a:t>
            </a:r>
            <a:r>
              <a:rPr lang="ar-LB" sz="2800" dirty="0">
                <a:cs typeface="+mj-cs"/>
              </a:rPr>
              <a:t>تِجاه</a:t>
            </a:r>
            <a:r>
              <a:rPr lang="ar-SA" sz="2800" dirty="0">
                <a:cs typeface="+mj-cs"/>
              </a:rPr>
              <a:t> الخاطِئ</a:t>
            </a:r>
            <a:r>
              <a:rPr lang="ar-LB" sz="2800" dirty="0">
                <a:cs typeface="+mj-cs"/>
              </a:rPr>
              <a:t> يَلّي</a:t>
            </a:r>
            <a:r>
              <a:rPr lang="ar-SA" sz="2800" dirty="0">
                <a:cs typeface="+mj-cs"/>
              </a:rPr>
              <a:t> </a:t>
            </a:r>
            <a:r>
              <a:rPr lang="ar-LB" sz="2800" dirty="0">
                <a:cs typeface="+mj-cs"/>
              </a:rPr>
              <a:t>ب</a:t>
            </a:r>
            <a:r>
              <a:rPr lang="ar-SA" sz="2800" dirty="0">
                <a:cs typeface="+mj-cs"/>
              </a:rPr>
              <a:t>يتوب</a:t>
            </a:r>
            <a:r>
              <a:rPr lang="en-US" sz="2800" dirty="0">
                <a:cs typeface="+mj-cs"/>
              </a:rPr>
              <a:t>.</a:t>
            </a:r>
          </a:p>
          <a:p>
            <a:pPr algn="r" rtl="1"/>
            <a:r>
              <a:rPr lang="en-US" sz="2800" dirty="0">
                <a:cs typeface="+mj-cs"/>
              </a:rPr>
              <a:t> </a:t>
            </a:r>
            <a:r>
              <a:rPr lang="ar-LB" sz="2800" dirty="0">
                <a:cs typeface="+mj-cs"/>
              </a:rPr>
              <a:t>-</a:t>
            </a:r>
            <a:r>
              <a:rPr lang="ar-LB" sz="2800" b="1" dirty="0">
                <a:solidFill>
                  <a:srgbClr val="7030A0"/>
                </a:solidFill>
                <a:cs typeface="+mj-cs"/>
              </a:rPr>
              <a:t> نِشعُر </a:t>
            </a:r>
            <a:r>
              <a:rPr lang="ar-SA" sz="2800" dirty="0">
                <a:cs typeface="+mj-cs"/>
              </a:rPr>
              <a:t>بِحَنان الآب</a:t>
            </a:r>
            <a:r>
              <a:rPr lang="ar-LB" sz="2800" dirty="0">
                <a:cs typeface="+mj-cs"/>
              </a:rPr>
              <a:t> </a:t>
            </a:r>
            <a:r>
              <a:rPr lang="ar-SA" sz="2800" dirty="0">
                <a:cs typeface="+mj-cs"/>
              </a:rPr>
              <a:t>ورَح</a:t>
            </a:r>
            <a:r>
              <a:rPr lang="ar-LB" sz="2800" dirty="0">
                <a:cs typeface="+mj-cs"/>
              </a:rPr>
              <a:t>ِ</a:t>
            </a:r>
            <a:r>
              <a:rPr lang="ar-LB" sz="2800" dirty="0" err="1">
                <a:cs typeface="+mj-cs"/>
              </a:rPr>
              <a:t>مْتو</a:t>
            </a:r>
            <a:r>
              <a:rPr lang="ar-SA" sz="2800" dirty="0">
                <a:cs typeface="+mj-cs"/>
              </a:rPr>
              <a:t>، و</a:t>
            </a:r>
            <a:r>
              <a:rPr lang="ar-LB" sz="2800" dirty="0">
                <a:cs typeface="+mj-cs"/>
              </a:rPr>
              <a:t>نِ</a:t>
            </a:r>
            <a:r>
              <a:rPr lang="ar-SA" sz="2800" dirty="0">
                <a:cs typeface="+mj-cs"/>
              </a:rPr>
              <a:t>فرَح بِالحُصولِ على الغُفران</a:t>
            </a:r>
            <a:r>
              <a:rPr lang="ar-LB" sz="2800" dirty="0">
                <a:cs typeface="+mj-cs"/>
              </a:rPr>
              <a:t>.</a:t>
            </a:r>
            <a:endParaRPr lang="en-US" dirty="0">
              <a:cs typeface="+mj-cs"/>
            </a:endParaRPr>
          </a:p>
        </p:txBody>
      </p:sp>
      <p:pic>
        <p:nvPicPr>
          <p:cNvPr id="1028" name="Picture 4" descr="C:\Users\Liliane\Desktop\work from home\eb3\اللقاء الثالث عشر ثالث اساسي\ééé.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483768" y="2060848"/>
            <a:ext cx="5616624" cy="4797152"/>
          </a:xfrm>
          <a:prstGeom prst="rect">
            <a:avLst/>
          </a:prstGeom>
          <a:noFill/>
        </p:spPr>
      </p:pic>
    </p:spTree>
    <p:custDataLst>
      <p:tags r:id="rId1"/>
    </p:custDataLst>
    <p:extLst>
      <p:ext uri="{BB962C8B-B14F-4D97-AF65-F5344CB8AC3E}">
        <p14:creationId xmlns:p14="http://schemas.microsoft.com/office/powerpoint/2010/main" val="650028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74196" y="430741"/>
            <a:ext cx="9692392" cy="599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8876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boy.png"/>
          <p:cNvPicPr>
            <a:picLocks noChangeAspect="1" noChangeArrowheads="1"/>
          </p:cNvPicPr>
          <p:nvPr/>
        </p:nvPicPr>
        <p:blipFill>
          <a:blip r:embed="rId4" cstate="print"/>
          <a:srcRect/>
          <a:stretch>
            <a:fillRect/>
          </a:stretch>
        </p:blipFill>
        <p:spPr bwMode="auto">
          <a:xfrm>
            <a:off x="899592" y="908720"/>
            <a:ext cx="6795902" cy="4104456"/>
          </a:xfrm>
          <a:prstGeom prst="rect">
            <a:avLst/>
          </a:prstGeom>
          <a:noFill/>
        </p:spPr>
      </p:pic>
      <p:sp>
        <p:nvSpPr>
          <p:cNvPr id="7" name="Rectangle 6"/>
          <p:cNvSpPr/>
          <p:nvPr/>
        </p:nvSpPr>
        <p:spPr>
          <a:xfrm>
            <a:off x="4572000" y="1628800"/>
            <a:ext cx="1767206" cy="2123658"/>
          </a:xfrm>
          <a:prstGeom prst="rect">
            <a:avLst/>
          </a:prstGeom>
        </p:spPr>
        <p:txBody>
          <a:bodyPr wrap="square">
            <a:spAutoFit/>
          </a:bodyPr>
          <a:lstStyle/>
          <a:p>
            <a:pPr algn="ctr" rtl="1"/>
            <a:r>
              <a:rPr lang="ar-LB" sz="4400" b="1" dirty="0">
                <a:solidFill>
                  <a:srgbClr val="7030A0"/>
                </a:solidFill>
                <a:cs typeface="+mj-cs"/>
              </a:rPr>
              <a:t>مَثَل الابن الضّالّ</a:t>
            </a:r>
            <a:endParaRPr lang="en-US" sz="4400" b="1" dirty="0">
              <a:solidFill>
                <a:srgbClr val="7030A0"/>
              </a:solidFill>
              <a:cs typeface="+mj-cs"/>
            </a:endParaRPr>
          </a:p>
        </p:txBody>
      </p:sp>
      <p:sp>
        <p:nvSpPr>
          <p:cNvPr id="9" name="Curved Left Arrow 8"/>
          <p:cNvSpPr/>
          <p:nvPr/>
        </p:nvSpPr>
        <p:spPr>
          <a:xfrm>
            <a:off x="6590472" y="908720"/>
            <a:ext cx="1296144" cy="21602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293013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8">
      <a:dk1>
        <a:sysClr val="windowText" lastClr="000000"/>
      </a:dk1>
      <a:lt1>
        <a:sysClr val="window" lastClr="FFFFFF"/>
      </a:lt1>
      <a:dk2>
        <a:srgbClr val="696464"/>
      </a:dk2>
      <a:lt2>
        <a:srgbClr val="E9E5DC"/>
      </a:lt2>
      <a:accent1>
        <a:srgbClr val="FFE084"/>
      </a:accent1>
      <a:accent2>
        <a:srgbClr val="634545"/>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430</TotalTime>
  <Words>589</Words>
  <Application>Microsoft Office PowerPoint</Application>
  <PresentationFormat>On-screen Show (4:3)</PresentationFormat>
  <Paragraphs>86</Paragraphs>
  <Slides>45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Adobe Arabic</vt:lpstr>
      <vt:lpstr>Calibri</vt:lpstr>
      <vt:lpstr>Franklin Gothic Book</vt:lpstr>
      <vt:lpstr>Perpetua</vt:lpstr>
      <vt:lpstr>Wingdings 2</vt:lpstr>
      <vt:lpstr>Equity</vt:lpstr>
      <vt:lpstr>مَركَزُ التَّربِيَّةِ الدّينِيَّة رُهبانِيَّةُ القَلبَينِ الأَقدَسَين </vt:lpstr>
      <vt:lpstr>كِتابُ الثّامِنِ أَساسِيّ</vt:lpstr>
      <vt:lpstr>اللِّقاءُ الحادِي عَشَر</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لِنوضِح بَعضَ المَفاهيم </vt:lpstr>
      <vt:lpstr>PowerPoint Presentation</vt:lpstr>
      <vt:lpstr>PowerPoint Presentation</vt:lpstr>
      <vt:lpstr>     الكَنيسَةُ تُعَلِّم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EB8 اللقاء الحادي عشر</dc:title>
  <dc:creator>Michel Haddad</dc:creator>
  <cp:lastModifiedBy>Michel Haddad (Prof)</cp:lastModifiedBy>
  <cp:revision>23</cp:revision>
  <dcterms:created xsi:type="dcterms:W3CDTF">2021-02-04T10:28:33Z</dcterms:created>
  <dcterms:modified xsi:type="dcterms:W3CDTF">2022-04-16T19:05:48Z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E49C22C2-74CA-4467-B645-1FD68A762F6A</vt:lpwstr>
  </property>
  <property fmtid="{D5CDD505-2E9C-101B-9397-08002B2CF9AE}" pid="3" name="ArticulatePath">
    <vt:lpwstr>EB8 اللقاء الحادي عشر </vt:lpwstr>
  </property>
</Properties>
</file>