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75" r:id="rId7"/>
    <p:sldId id="277" r:id="rId8"/>
    <p:sldId id="278" r:id="rId9"/>
    <p:sldId id="267" r:id="rId10"/>
    <p:sldId id="263" r:id="rId11"/>
    <p:sldId id="262" r:id="rId12"/>
    <p:sldId id="290" r:id="rId13"/>
    <p:sldId id="279" r:id="rId14"/>
    <p:sldId id="268" r:id="rId15"/>
    <p:sldId id="264" r:id="rId16"/>
    <p:sldId id="280" r:id="rId17"/>
    <p:sldId id="287" r:id="rId18"/>
    <p:sldId id="270" r:id="rId19"/>
    <p:sldId id="282" r:id="rId20"/>
    <p:sldId id="269" r:id="rId21"/>
    <p:sldId id="266" r:id="rId22"/>
    <p:sldId id="272" r:id="rId23"/>
    <p:sldId id="283" r:id="rId24"/>
    <p:sldId id="284" r:id="rId25"/>
    <p:sldId id="289" r:id="rId26"/>
    <p:sldId id="273" r:id="rId27"/>
    <p:sldId id="285" r:id="rId28"/>
    <p:sldId id="271" r:id="rId29"/>
    <p:sldId id="288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E5F5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F4631-D0BA-42B7-8617-FFD7AC1CAC96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08AE-D858-4FCE-A9DD-2EE5451A0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6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12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12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9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39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39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79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7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8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79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79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3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7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39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0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0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7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8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9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08AE-D858-4FCE-A9DD-2EE5451A0D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7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84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4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8499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1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0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0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3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09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8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6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5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244-2DBB-4994-8C5C-AC68FFBC907B}" type="datetimeFigureOut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16-Apr-22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091D0D-6B00-450B-B3D2-D523AAD59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0401" y="1820934"/>
            <a:ext cx="6686549" cy="2302259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dirty="0"/>
              <a:t>مَركَزُ التَّربِيَّةِ الدّينِيَّة</a:t>
            </a:r>
            <a:br>
              <a:rPr lang="ar-LB" dirty="0"/>
            </a:br>
            <a:r>
              <a:rPr lang="ar-LB" dirty="0"/>
              <a:t>رُهبانِيَّةُ القَلبَينِ الأَقدَسَين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3201590" cy="1126283"/>
          </a:xfrm>
        </p:spPr>
        <p:txBody>
          <a:bodyPr>
            <a:normAutofit/>
          </a:bodyPr>
          <a:lstStyle/>
          <a:p>
            <a:pPr rtl="1"/>
            <a:r>
              <a:rPr lang="ar-LB" sz="6000" dirty="0"/>
              <a:t>يُقَدِّمُ</a:t>
            </a:r>
            <a:endParaRPr lang="en-US" sz="6000" dirty="0"/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521" y="0"/>
            <a:ext cx="447009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102275"/>
      </p:ext>
    </p:extLst>
  </p:cSld>
  <p:clrMapOvr>
    <a:masterClrMapping/>
  </p:clrMapOvr>
  <p:transition spd="slow" advTm="30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683765" cy="12808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sz="3200" b="1" dirty="0"/>
              <a:t>الأَجوِبَةُ لِ</a:t>
            </a:r>
            <a:r>
              <a:rPr lang="ar-SA" sz="3200" b="1" dirty="0"/>
              <a:t>مُباراةِ أَسرَعِ باحِثٍ لاكتِشافِ ماذا فَعَلَ يَسوع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8892480" cy="4353686"/>
          </a:xfrm>
        </p:spPr>
        <p:txBody>
          <a:bodyPr>
            <a:normAutofit/>
          </a:bodyPr>
          <a:lstStyle/>
          <a:p>
            <a:pPr algn="r" rtl="1"/>
            <a:endParaRPr lang="en-US" sz="2800" dirty="0"/>
          </a:p>
          <a:p>
            <a:pPr algn="r" rtl="1"/>
            <a:r>
              <a:rPr lang="en-US" sz="2800" dirty="0"/>
              <a:t> </a:t>
            </a:r>
            <a:r>
              <a:rPr lang="ar-LB" sz="2800" dirty="0"/>
              <a:t>متَّى 8 / 1-4 </a:t>
            </a:r>
            <a:r>
              <a:rPr lang="ar-SA" sz="2800" b="1" dirty="0"/>
              <a:t>(شَفَى الأَبرَص</a:t>
            </a:r>
            <a:r>
              <a:rPr lang="ar-LB" sz="2800" b="1" dirty="0"/>
              <a:t>)</a:t>
            </a:r>
            <a:endParaRPr lang="en-US" sz="2800" b="1" dirty="0"/>
          </a:p>
          <a:p>
            <a:pPr algn="r" rtl="1"/>
            <a:r>
              <a:rPr lang="ar-SA" sz="2800" dirty="0"/>
              <a:t>مَتّى (</a:t>
            </a:r>
            <a:r>
              <a:rPr lang="ar-LB" sz="2800" dirty="0"/>
              <a:t>14</a:t>
            </a:r>
            <a:r>
              <a:rPr lang="ar-SA" sz="2800" dirty="0"/>
              <a:t>/</a:t>
            </a:r>
            <a:r>
              <a:rPr lang="ar-LB" sz="2800" dirty="0"/>
              <a:t>8</a:t>
            </a:r>
            <a:r>
              <a:rPr lang="ar-SA" sz="2800" dirty="0"/>
              <a:t>-17) </a:t>
            </a:r>
            <a:r>
              <a:rPr lang="ar-SA" sz="2800" b="1" dirty="0"/>
              <a:t>(شَفَى حَماةَ بُطرُس</a:t>
            </a:r>
            <a:r>
              <a:rPr lang="ar-LB" sz="2800" b="1" dirty="0"/>
              <a:t>)</a:t>
            </a:r>
            <a:endParaRPr lang="en-US" sz="2800" b="1" dirty="0"/>
          </a:p>
          <a:p>
            <a:pPr algn="r" rtl="1"/>
            <a:r>
              <a:rPr lang="ar-SA" sz="2800" dirty="0"/>
              <a:t>مَتّى (</a:t>
            </a:r>
            <a:r>
              <a:rPr lang="ar-LB" sz="2800" dirty="0"/>
              <a:t>8/ 16</a:t>
            </a:r>
            <a:r>
              <a:rPr lang="ar-SA" sz="2800" dirty="0"/>
              <a:t>) </a:t>
            </a:r>
            <a:r>
              <a:rPr lang="ar-SA" sz="2500" b="1" dirty="0"/>
              <a:t>(شَفَى الكَثيرَ مِن المَرضَى/ المَمسوسين</a:t>
            </a:r>
            <a:r>
              <a:rPr lang="ar-LB" sz="2500" b="1" dirty="0"/>
              <a:t>)</a:t>
            </a:r>
            <a:endParaRPr lang="en-US" sz="2500" b="1" dirty="0"/>
          </a:p>
          <a:p>
            <a:pPr algn="r" rtl="1"/>
            <a:r>
              <a:rPr lang="ar-SA" sz="2800" dirty="0"/>
              <a:t>مَتّى (</a:t>
            </a:r>
            <a:r>
              <a:rPr lang="ar-LB" sz="2800" dirty="0"/>
              <a:t> 9/ 1-7</a:t>
            </a:r>
            <a:r>
              <a:rPr lang="ar-SA" sz="2800" dirty="0"/>
              <a:t>) </a:t>
            </a:r>
            <a:r>
              <a:rPr lang="ar-SA" sz="2800" b="1" dirty="0"/>
              <a:t>(شَفَى المُقعَد</a:t>
            </a:r>
            <a:r>
              <a:rPr lang="ar-LB" sz="2800" b="1" dirty="0"/>
              <a:t>)</a:t>
            </a:r>
            <a:endParaRPr lang="en-US" sz="2800" b="1" dirty="0"/>
          </a:p>
          <a:p>
            <a:pPr algn="r" rtl="1"/>
            <a:r>
              <a:rPr lang="ar-SA" sz="2800" dirty="0"/>
              <a:t>مَتّى (</a:t>
            </a:r>
            <a:r>
              <a:rPr lang="ar-LB" sz="2800" dirty="0"/>
              <a:t>9/ 18-24</a:t>
            </a:r>
            <a:r>
              <a:rPr lang="ar-SA" sz="2800" dirty="0"/>
              <a:t>)</a:t>
            </a:r>
            <a:r>
              <a:rPr lang="ar-SA" sz="2500" b="1" dirty="0"/>
              <a:t>(شَفَى المَنزوفَةَ وَأَحيا ابنَةَ بَعضِ الوج</a:t>
            </a:r>
            <a:r>
              <a:rPr lang="ar-LB" sz="2500" b="1" dirty="0"/>
              <a:t>َ</a:t>
            </a:r>
            <a:r>
              <a:rPr lang="ar-SA" sz="2500" b="1" dirty="0"/>
              <a:t>هاء</a:t>
            </a:r>
            <a:r>
              <a:rPr lang="ar-LB" sz="2500" b="1" dirty="0"/>
              <a:t>)</a:t>
            </a:r>
            <a:endParaRPr lang="en-US" sz="2500" b="1" dirty="0"/>
          </a:p>
          <a:p>
            <a:pPr algn="r" rtl="1"/>
            <a:r>
              <a:rPr lang="ar-SA" sz="2800" dirty="0"/>
              <a:t>مَتّى(</a:t>
            </a:r>
            <a:r>
              <a:rPr lang="ar-LB" sz="2800" dirty="0"/>
              <a:t>9/ 27-30</a:t>
            </a:r>
            <a:r>
              <a:rPr lang="ar-SA" sz="2800" dirty="0"/>
              <a:t>)</a:t>
            </a:r>
            <a:r>
              <a:rPr lang="ar-LB" sz="2800" dirty="0"/>
              <a:t> </a:t>
            </a:r>
            <a:r>
              <a:rPr lang="ar-SA" sz="2800" b="1" dirty="0"/>
              <a:t>(شَفَى أَعمَيَيْن</a:t>
            </a:r>
            <a:r>
              <a:rPr lang="ar-LB" b="1" dirty="0"/>
              <a:t>)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41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3515413" cy="792088"/>
          </a:xfrm>
        </p:spPr>
        <p:txBody>
          <a:bodyPr/>
          <a:lstStyle/>
          <a:p>
            <a:pPr algn="r" rtl="1"/>
            <a:r>
              <a:rPr lang="ar-SA" dirty="0"/>
              <a:t>وَالآنَ</a:t>
            </a:r>
            <a:r>
              <a:rPr lang="ar-LB" dirty="0"/>
              <a:t> نَتَعَلَّمُ  جَيِّدًا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6912768" cy="4535760"/>
          </a:xfrm>
        </p:spPr>
        <p:txBody>
          <a:bodyPr>
            <a:noAutofit/>
          </a:bodyPr>
          <a:lstStyle/>
          <a:p>
            <a:pPr algn="r" rtl="1"/>
            <a:r>
              <a:rPr lang="ar-SA" sz="3600" dirty="0">
                <a:solidFill>
                  <a:srgbClr val="000000"/>
                </a:solidFill>
              </a:rPr>
              <a:t>شَفَى يَسوعُ النّاسَ مِن أَمراضٍ عَديدَةٍ وَيَقولُ الإِنجيلُ «إِنَّ قُوَّةً كانَتْ تَخرُجُ مِنهُ وتُبرِئُ الجَميع» </a:t>
            </a:r>
            <a:r>
              <a:rPr lang="ar-SA" sz="2400" dirty="0">
                <a:solidFill>
                  <a:srgbClr val="000000"/>
                </a:solidFill>
              </a:rPr>
              <a:t>(لو6/19). </a:t>
            </a:r>
            <a:endParaRPr lang="ar-LB" sz="2400" dirty="0">
              <a:solidFill>
                <a:srgbClr val="000000"/>
              </a:solidFill>
            </a:endParaRPr>
          </a:p>
          <a:p>
            <a:pPr algn="r" rtl="1"/>
            <a:endParaRPr lang="ar-LB" sz="2400" dirty="0">
              <a:solidFill>
                <a:srgbClr val="000000"/>
              </a:solidFill>
            </a:endParaRPr>
          </a:p>
          <a:p>
            <a:pPr algn="r" rtl="1"/>
            <a:r>
              <a:rPr lang="ar-SA" sz="3600" dirty="0">
                <a:solidFill>
                  <a:srgbClr val="000000"/>
                </a:solidFill>
              </a:rPr>
              <a:t>وَعَنهُ قالَ أَشعيا: «أَخَذَ آلامَنا وَحَمَلَ أَوجاعَنا، طُعِنَ لأَجلِ مَعاصِينا، وَسُحِقَ لأَجلِ آثامِنا... وَبَجِراحِهِ شُفينا» </a:t>
            </a:r>
            <a:r>
              <a:rPr lang="ar-SA" sz="2400" dirty="0">
                <a:solidFill>
                  <a:srgbClr val="000000"/>
                </a:solidFill>
              </a:rPr>
              <a:t>(أشعيا 53/4-5</a:t>
            </a:r>
            <a:r>
              <a:rPr lang="ar-LB" sz="2400" dirty="0">
                <a:solidFill>
                  <a:srgbClr val="000000"/>
                </a:solidFill>
              </a:rPr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68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3515413" cy="792088"/>
          </a:xfrm>
        </p:spPr>
        <p:txBody>
          <a:bodyPr/>
          <a:lstStyle/>
          <a:p>
            <a:pPr algn="r" rtl="1"/>
            <a:r>
              <a:rPr lang="ar-SA" dirty="0"/>
              <a:t>وَالآنَ</a:t>
            </a:r>
            <a:r>
              <a:rPr lang="ar-LB" dirty="0"/>
              <a:t> نَتَعَلَّمُ  جَيِّدًا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7416824" cy="4103712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SA" sz="3000" dirty="0">
                <a:solidFill>
                  <a:srgbClr val="000000"/>
                </a:solidFill>
              </a:rPr>
              <a:t>لا يَتَوقَّفُ عَمَلُ يَسوعَ الشِّفائِيُّ هَذا! </a:t>
            </a:r>
            <a:endParaRPr lang="ar-LB" sz="3000" dirty="0">
              <a:solidFill>
                <a:srgbClr val="00000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000" dirty="0">
                <a:solidFill>
                  <a:srgbClr val="000000"/>
                </a:solidFill>
              </a:rPr>
              <a:t>فَقَد أَعطَى رُسُلَهُ سُلطانًا لِشِفاءِ النّاس، وَكَذَلِكَ الكَنيسَةَ لأَنَّها جَسَدُ المَسيحِ، </a:t>
            </a:r>
            <a:endParaRPr lang="ar-LB" sz="3000" dirty="0">
              <a:solidFill>
                <a:srgbClr val="00000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000" dirty="0">
                <a:solidFill>
                  <a:srgbClr val="000000"/>
                </a:solidFill>
              </a:rPr>
              <a:t>وَتَفعَلُ فِعلَهُ تِجاهَ المَرضَى اليَومَ وَتُصَلّي لِشِفائِهِم وَمَغفِرَةِ خَطاياهُم فَتُخرِجُهُم مِن عِزلَتِهِم وَيَأسِهِم أَمامَ الأَلَمِ </a:t>
            </a:r>
            <a:r>
              <a:rPr lang="ar-SA" sz="3000" b="1" dirty="0">
                <a:solidFill>
                  <a:srgbClr val="000000"/>
                </a:solidFill>
              </a:rPr>
              <a:t>مِن خِلالِ سِرِّ مَسحَةِ المَرضَى. </a:t>
            </a:r>
            <a:endParaRPr lang="ar-LB" sz="30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35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925472"/>
            <a:ext cx="5616624" cy="29325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>
              <a:solidFill>
                <a:srgbClr val="00206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048416" y="260648"/>
            <a:ext cx="5400600" cy="2880320"/>
          </a:xfrm>
          <a:prstGeom prst="cloudCallout">
            <a:avLst>
              <a:gd name="adj1" fmla="val -28610"/>
              <a:gd name="adj2" fmla="val 87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prstClr val="white"/>
              </a:solidFill>
            </a:endParaRPr>
          </a:p>
          <a:p>
            <a:pPr algn="ctr" rtl="1"/>
            <a:r>
              <a:rPr lang="ar-LB" sz="3600" dirty="0">
                <a:solidFill>
                  <a:prstClr val="white"/>
                </a:solidFill>
              </a:rPr>
              <a:t>وهَلَّق رَح نِكتِشِف </a:t>
            </a:r>
            <a:r>
              <a:rPr lang="ar-LB" sz="3600" dirty="0" err="1">
                <a:solidFill>
                  <a:prstClr val="white"/>
                </a:solidFill>
              </a:rPr>
              <a:t>سَوا</a:t>
            </a:r>
            <a:r>
              <a:rPr lang="ar-LB" sz="3600" dirty="0">
                <a:solidFill>
                  <a:prstClr val="white"/>
                </a:solidFill>
              </a:rPr>
              <a:t> </a:t>
            </a:r>
            <a:r>
              <a:rPr lang="ar-LB" sz="3600" dirty="0" err="1">
                <a:solidFill>
                  <a:prstClr val="white"/>
                </a:solidFill>
              </a:rPr>
              <a:t>شو</a:t>
            </a:r>
            <a:r>
              <a:rPr lang="ar-LB" sz="3600" dirty="0">
                <a:solidFill>
                  <a:prstClr val="white"/>
                </a:solidFill>
              </a:rPr>
              <a:t> هُوّي </a:t>
            </a:r>
            <a:r>
              <a:rPr lang="ar-LB" sz="3600" dirty="0" err="1">
                <a:solidFill>
                  <a:prstClr val="white"/>
                </a:solidFill>
              </a:rPr>
              <a:t>هَالسِّرّ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1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-----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32656"/>
            <a:ext cx="4067864" cy="2952328"/>
          </a:xfrm>
        </p:spPr>
      </p:pic>
      <p:pic>
        <p:nvPicPr>
          <p:cNvPr id="4098" name="Picture 2" descr="C:\Users\Liliane\Desktop\work from home\EB8\wakf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3" cy="6724706"/>
          </a:xfrm>
          <a:prstGeom prst="rect">
            <a:avLst/>
          </a:prstGeom>
          <a:noFill/>
        </p:spPr>
      </p:pic>
      <p:pic>
        <p:nvPicPr>
          <p:cNvPr id="12" name="Picture 11" descr="يرخي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12976"/>
            <a:ext cx="4387687" cy="3645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49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liane\Desktop\work from home\EB8\boy-and-girl-talki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-90298"/>
            <a:ext cx="7560840" cy="694829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88640"/>
            <a:ext cx="4968552" cy="1728192"/>
          </a:xfrm>
        </p:spPr>
        <p:txBody>
          <a:bodyPr>
            <a:noAutofit/>
          </a:bodyPr>
          <a:lstStyle/>
          <a:p>
            <a:pPr algn="ctr" rtl="1"/>
            <a:r>
              <a:rPr lang="ar-SA" sz="2700" dirty="0"/>
              <a:t>الزَّيتَ يَنَفَعُ لأُمورٍ كَثيرَةٍ، كَما أَنَّهُ يُعتَبَرُ عُنصُرًا أَساسِيًّا وَرَمزِيًّا في سِرِّ مَسحَةِ المَرضَى وَغَيرِهِ مِنَ الأَسرار</a:t>
            </a:r>
            <a:r>
              <a:rPr lang="en-US" sz="27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5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----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708920"/>
            <a:ext cx="3409993" cy="4091992"/>
          </a:xfrm>
          <a:prstGeom prst="rect">
            <a:avLst/>
          </a:prstGeom>
        </p:spPr>
      </p:pic>
      <p:pic>
        <p:nvPicPr>
          <p:cNvPr id="6147" name="Picture 3" descr="C:\Users\Liliane\Desktop\work from home\EB8\mn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79" r="5381" b="14030"/>
          <a:stretch>
            <a:fillRect/>
          </a:stretch>
        </p:blipFill>
        <p:spPr bwMode="auto">
          <a:xfrm>
            <a:off x="1282499" y="620688"/>
            <a:ext cx="3819174" cy="4680520"/>
          </a:xfrm>
          <a:prstGeom prst="rect">
            <a:avLst/>
          </a:prstGeom>
          <a:noFill/>
        </p:spPr>
      </p:pic>
      <p:sp>
        <p:nvSpPr>
          <p:cNvPr id="10" name="Pentagon 9"/>
          <p:cNvSpPr/>
          <p:nvPr/>
        </p:nvSpPr>
        <p:spPr>
          <a:xfrm flipH="1">
            <a:off x="5724128" y="836712"/>
            <a:ext cx="3168352" cy="2232248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صلاة لأقدم بَرَكَةً </a:t>
            </a:r>
          </a:p>
          <a:p>
            <a:pPr algn="ctr" rtl="1"/>
            <a:r>
              <a:rPr lang="ar-LB" sz="3000" dirty="0"/>
              <a:t>على زَيتِ</a:t>
            </a:r>
          </a:p>
          <a:p>
            <a:pPr algn="ctr" rtl="1"/>
            <a:r>
              <a:rPr lang="ar-LB" sz="3000" dirty="0"/>
              <a:t>مَسحَةِ المَرضَى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5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925472"/>
            <a:ext cx="5616624" cy="29325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>
              <a:solidFill>
                <a:srgbClr val="00206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99592" y="260648"/>
            <a:ext cx="7560840" cy="2232248"/>
          </a:xfrm>
          <a:prstGeom prst="cloudCallout">
            <a:avLst>
              <a:gd name="adj1" fmla="val -9461"/>
              <a:gd name="adj2" fmla="val 86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prstClr val="white"/>
              </a:solidFill>
            </a:endParaRPr>
          </a:p>
          <a:p>
            <a:pPr algn="ctr" rtl="1"/>
            <a:r>
              <a:rPr lang="ar-LB" sz="3200" dirty="0">
                <a:solidFill>
                  <a:prstClr val="white"/>
                </a:solidFill>
              </a:rPr>
              <a:t>وهَلَّق منِقْرا سَوا  هَالفَقَرات الِّلي بتشرح شو هُوّي هَالسِّرّ</a:t>
            </a:r>
            <a:endParaRPr lang="en-US" sz="3200" dirty="0">
              <a:solidFill>
                <a:prstClr val="white"/>
              </a:solidFill>
            </a:endParaRPr>
          </a:p>
          <a:p>
            <a:pPr algn="ctr" rtl="1"/>
            <a:r>
              <a:rPr lang="ar-LB" sz="3600" dirty="0">
                <a:solidFill>
                  <a:prstClr val="white"/>
                </a:solidFill>
              </a:rPr>
              <a:t> 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1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11.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6590"/>
            <a:ext cx="5652120" cy="671140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300192" y="476672"/>
            <a:ext cx="2736304" cy="403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prstClr val="white"/>
                </a:solidFill>
              </a:rPr>
              <a:t>من </a:t>
            </a:r>
            <a:endParaRPr lang="en-US" sz="3200" dirty="0"/>
          </a:p>
          <a:p>
            <a:pPr algn="ctr" rtl="1"/>
            <a:r>
              <a:rPr lang="ar-LB" sz="3200" dirty="0">
                <a:solidFill>
                  <a:prstClr val="white"/>
                </a:solidFill>
              </a:rPr>
              <a:t>كتاب التَّعليم المَسيحِيّ لِلكَنيسِة الكاثوليكِيّة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307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Liliane\Desktop\work from home\EB8\Picture1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3718"/>
            <a:ext cx="5148064" cy="5485642"/>
          </a:xfrm>
          <a:prstGeom prst="rect">
            <a:avLst/>
          </a:prstGeom>
          <a:noFill/>
        </p:spPr>
      </p:pic>
      <p:pic>
        <p:nvPicPr>
          <p:cNvPr id="7171" name="Picture 3" descr="C:\Users\Liliane\Desktop\work from home\EB8\Picture1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392" y="1556792"/>
            <a:ext cx="5472608" cy="479682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475656" y="91480"/>
            <a:ext cx="6624736" cy="1177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prstClr val="white"/>
                </a:solidFill>
              </a:rPr>
              <a:t> </a:t>
            </a:r>
            <a:r>
              <a:rPr lang="ar-LB" sz="2800" dirty="0"/>
              <a:t>من </a:t>
            </a:r>
            <a:r>
              <a:rPr lang="ar-LB" sz="2800" dirty="0">
                <a:solidFill>
                  <a:prstClr val="white"/>
                </a:solidFill>
              </a:rPr>
              <a:t>كتاب التَّعليم المَسيحِيّ لِلكَنيسِة الكاثوليكِيّة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30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4303" y="496113"/>
            <a:ext cx="6053314" cy="2262781"/>
          </a:xfrm>
        </p:spPr>
        <p:txBody>
          <a:bodyPr/>
          <a:lstStyle/>
          <a:p>
            <a:pPr algn="r" rtl="1"/>
            <a:r>
              <a:rPr lang="ar-LB" dirty="0"/>
              <a:t>كِتابُ الثّامِنِ</a:t>
            </a:r>
            <a:br>
              <a:rPr lang="fr-FR" dirty="0"/>
            </a:br>
            <a:r>
              <a:rPr lang="ar-LB" dirty="0"/>
              <a:t> أَساسِيّ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3988" y="4625385"/>
            <a:ext cx="6686549" cy="1580862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/>
              <a:t>حَياةٌ جَديدَةٌ في المَسيحِ</a:t>
            </a:r>
          </a:p>
          <a:p>
            <a:pPr algn="ctr" rtl="1"/>
            <a:r>
              <a:rPr lang="ar-LB" sz="4000" b="1" dirty="0"/>
              <a:t>الأَسرار</a:t>
            </a:r>
            <a:endParaRPr lang="en-US" sz="4000" b="1" dirty="0"/>
          </a:p>
        </p:txBody>
      </p:sp>
      <p:pic>
        <p:nvPicPr>
          <p:cNvPr id="4" name="Content Placeholder 3" descr="Scan00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162351"/>
            <a:ext cx="3108182" cy="4346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3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36">
        <p14:reveal/>
      </p:transition>
    </mc:Choice>
    <mc:Fallback xmlns="">
      <p:transition spd="slow" advTm="4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jklk;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20" y="111149"/>
            <a:ext cx="8303936" cy="648620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30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Liliane\Desktop\Picture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0847"/>
            <a:ext cx="5688632" cy="684131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183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lk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4968552"/>
          </a:xfrm>
        </p:spPr>
      </p:pic>
      <p:sp>
        <p:nvSpPr>
          <p:cNvPr id="4" name="Pentagon 3"/>
          <p:cNvSpPr/>
          <p:nvPr/>
        </p:nvSpPr>
        <p:spPr>
          <a:xfrm flipH="1">
            <a:off x="5508104" y="260648"/>
            <a:ext cx="2952328" cy="936104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نَتَباحَث</a:t>
            </a:r>
            <a:r>
              <a:rPr lang="ar-LB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629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اي سر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0"/>
            <a:ext cx="5400600" cy="6858000"/>
          </a:xfrm>
        </p:spPr>
      </p:pic>
      <p:sp>
        <p:nvSpPr>
          <p:cNvPr id="4" name="Pentagon 3"/>
          <p:cNvSpPr/>
          <p:nvPr/>
        </p:nvSpPr>
        <p:spPr>
          <a:xfrm flipH="1">
            <a:off x="5796136" y="0"/>
            <a:ext cx="2952328" cy="936104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نَتَباحَث</a:t>
            </a:r>
            <a:r>
              <a:rPr lang="ar-LB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63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liane\Desktop\work from home\EB8\boy-and-girl-talk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208912" cy="694829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332656"/>
            <a:ext cx="4896544" cy="2304256"/>
          </a:xfrm>
        </p:spPr>
        <p:txBody>
          <a:bodyPr>
            <a:noAutofit/>
          </a:bodyPr>
          <a:lstStyle/>
          <a:p>
            <a:pPr algn="ctr" rtl="1"/>
            <a:r>
              <a:rPr lang="ar-LB" sz="2700" dirty="0"/>
              <a:t>هَيْدي الصُّوَر فيها كَهَنِة عَمّ يَعْطوا سِرّ مَسحِة المَرضَى </a:t>
            </a:r>
          </a:p>
          <a:p>
            <a:pPr algn="ctr" rtl="1"/>
            <a:r>
              <a:rPr lang="ar-LB" sz="2700" dirty="0"/>
              <a:t>ويِمْشَحوا المَريض بِالزَّيت المقَدَّس على الجبهَة</a:t>
            </a:r>
          </a:p>
          <a:p>
            <a:pPr algn="ctr" rtl="1">
              <a:buNone/>
            </a:pPr>
            <a:r>
              <a:rPr lang="ar-LB" sz="2700" dirty="0"/>
              <a:t> أو عَلى </a:t>
            </a:r>
            <a:r>
              <a:rPr lang="ar-LB" sz="2700" dirty="0" err="1"/>
              <a:t>الإيدَين</a:t>
            </a: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50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925472"/>
            <a:ext cx="5616624" cy="29325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>
              <a:solidFill>
                <a:srgbClr val="00206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339752" y="404664"/>
            <a:ext cx="5472608" cy="2592288"/>
          </a:xfrm>
          <a:prstGeom prst="cloudCallout">
            <a:avLst>
              <a:gd name="adj1" fmla="val -22170"/>
              <a:gd name="adj2" fmla="val 111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prstClr val="white"/>
                </a:solidFill>
              </a:rPr>
              <a:t>وَقْفِتْنا الأَخيرَة مَع </a:t>
            </a:r>
            <a:r>
              <a:rPr lang="ar-LB" sz="3600" dirty="0" err="1">
                <a:solidFill>
                  <a:prstClr val="white"/>
                </a:solidFill>
              </a:rPr>
              <a:t>هَالصَّلاة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1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74343" y="380067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نصلي </a:t>
            </a:r>
            <a:endParaRPr lang="en-US" dirty="0"/>
          </a:p>
        </p:txBody>
      </p:sp>
      <p:pic>
        <p:nvPicPr>
          <p:cNvPr id="9" name="Content Placeholder 8" descr="adgsgsg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46" y="260648"/>
            <a:ext cx="8092198" cy="547260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459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176" y="260648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400" dirty="0"/>
              <a:t>نُصَلّي </a:t>
            </a:r>
            <a:endParaRPr lang="en-US" sz="4400" dirty="0"/>
          </a:p>
        </p:txBody>
      </p:sp>
      <p:pic>
        <p:nvPicPr>
          <p:cNvPr id="9218" name="Picture 2" descr="C:\Users\Liliane\Desktop\work from home\EB8\اللقاء الثالث عشر\لغعلل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092" y="1700808"/>
            <a:ext cx="6556244" cy="3895703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459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SJajacas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241" y="1556792"/>
            <a:ext cx="9001000" cy="410445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579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925472"/>
            <a:ext cx="5616624" cy="29325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>
              <a:solidFill>
                <a:srgbClr val="00206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339752" y="404664"/>
            <a:ext cx="5472608" cy="2592288"/>
          </a:xfrm>
          <a:prstGeom prst="cloudCallout">
            <a:avLst>
              <a:gd name="adj1" fmla="val -21126"/>
              <a:gd name="adj2" fmla="val 107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prstClr val="white"/>
                </a:solidFill>
              </a:rPr>
              <a:t>إلى الأُسْبوع القادِم!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1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6210" y="433136"/>
            <a:ext cx="6617369" cy="1013504"/>
          </a:xfrm>
        </p:spPr>
        <p:txBody>
          <a:bodyPr>
            <a:normAutofit/>
          </a:bodyPr>
          <a:lstStyle/>
          <a:p>
            <a:pPr algn="r" rtl="1"/>
            <a:r>
              <a:rPr lang="ar-LB" b="1" dirty="0"/>
              <a:t>اللِّقاءُ الثاني عَشَر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217" y="5231968"/>
            <a:ext cx="8561783" cy="1040495"/>
          </a:xfrm>
        </p:spPr>
        <p:txBody>
          <a:bodyPr>
            <a:normAutofit fontScale="77500" lnSpcReduction="20000"/>
          </a:bodyPr>
          <a:lstStyle/>
          <a:p>
            <a:pPr rtl="1"/>
            <a:r>
              <a:rPr lang="ar-SA" sz="4800" b="1" dirty="0"/>
              <a:t>فَلَمَسَهُ يَسوعُ وَقال: </a:t>
            </a:r>
            <a:r>
              <a:rPr lang="ar-LB" sz="4800" b="1" dirty="0"/>
              <a:t>"</a:t>
            </a:r>
            <a:r>
              <a:rPr lang="ar-SA" sz="4800" b="1" dirty="0"/>
              <a:t>قَد شِئتَ فَابرَأ</a:t>
            </a:r>
            <a:r>
              <a:rPr lang="ar-LB" sz="4800" b="1" dirty="0"/>
              <a:t>"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2411760" y="2348880"/>
            <a:ext cx="5219698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rtl="1"/>
            <a:r>
              <a:rPr lang="ar-LB" sz="5000" b="1" dirty="0" err="1">
                <a:solidFill>
                  <a:srgbClr val="00B0F0">
                    <a:lumMod val="75000"/>
                  </a:srgbClr>
                </a:solidFill>
              </a:rPr>
              <a:t>شو</a:t>
            </a:r>
            <a:r>
              <a:rPr lang="ar-LB" sz="5000" b="1" dirty="0">
                <a:solidFill>
                  <a:srgbClr val="00B0F0">
                    <a:lumMod val="75000"/>
                  </a:srgbClr>
                </a:solidFill>
              </a:rPr>
              <a:t> يَعْني </a:t>
            </a:r>
          </a:p>
          <a:p>
            <a:pPr algn="ctr" rtl="1"/>
            <a:r>
              <a:rPr lang="ar-LB" sz="5000" b="1" dirty="0">
                <a:solidFill>
                  <a:srgbClr val="00B0F0">
                    <a:lumMod val="75000"/>
                  </a:srgbClr>
                </a:solidFill>
              </a:rPr>
              <a:t>مَسحِة المَرضَى؟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022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Liliane\Desktop\work from home\EB8\اللقاء الثالث عشر\first-page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164937"/>
            <a:ext cx="5328593" cy="65281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28452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>
              <a:solidFill>
                <a:srgbClr val="00206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547664" y="404664"/>
            <a:ext cx="6925471" cy="2245532"/>
          </a:xfrm>
          <a:prstGeom prst="cloudCallout">
            <a:avLst>
              <a:gd name="adj1" fmla="val -9069"/>
              <a:gd name="adj2" fmla="val 98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prstClr val="white"/>
                </a:solidFill>
              </a:rPr>
              <a:t>أَصدِقائي،بعد قراءة القصة والحوار، شو بَدْنا نَعمِل بَهَاللّقاء؟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925472"/>
            <a:ext cx="5616624" cy="2932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1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iliane\Desktop\work from home\EB8\boys-and-gir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8345"/>
            <a:ext cx="4104456" cy="6219655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251520" y="188640"/>
            <a:ext cx="4464496" cy="2520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نَعرف إ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نَّ</a:t>
            </a:r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و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ar-LB" sz="2500" dirty="0">
                <a:solidFill>
                  <a:srgbClr val="000000"/>
                </a:solidFill>
              </a:rPr>
              <a:t>هَا</a:t>
            </a:r>
            <a:r>
              <a:rPr lang="ar-SA" sz="2500" dirty="0">
                <a:solidFill>
                  <a:srgbClr val="000000"/>
                </a:solidFill>
              </a:rPr>
              <a:t>لسِّرَّ </a:t>
            </a:r>
            <a:r>
              <a:rPr lang="ar-LB" sz="2500" dirty="0">
                <a:solidFill>
                  <a:srgbClr val="000000"/>
                </a:solidFill>
              </a:rPr>
              <a:t>مَنّو</a:t>
            </a:r>
            <a:r>
              <a:rPr lang="ar-SA" sz="2500" dirty="0">
                <a:solidFill>
                  <a:srgbClr val="000000"/>
                </a:solidFill>
              </a:rPr>
              <a:t> ل</a:t>
            </a:r>
            <a:r>
              <a:rPr lang="ar-LB" sz="2500" dirty="0">
                <a:solidFill>
                  <a:srgbClr val="000000"/>
                </a:solidFill>
              </a:rPr>
              <a:t>َيَلّي</a:t>
            </a:r>
            <a:r>
              <a:rPr lang="ar-SA" sz="2500" dirty="0">
                <a:solidFill>
                  <a:srgbClr val="000000"/>
                </a:solidFill>
              </a:rPr>
              <a:t> ش</a:t>
            </a:r>
            <a:r>
              <a:rPr lang="ar-LB" sz="2500" dirty="0">
                <a:solidFill>
                  <a:srgbClr val="000000"/>
                </a:solidFill>
              </a:rPr>
              <a:t>ا</a:t>
            </a:r>
            <a:r>
              <a:rPr lang="ar-SA" sz="2500" dirty="0">
                <a:solidFill>
                  <a:srgbClr val="000000"/>
                </a:solidFill>
              </a:rPr>
              <a:t>رَفوا على المَوتِ، بَل هُو</a:t>
            </a:r>
            <a:r>
              <a:rPr lang="ar-LB" sz="2500" dirty="0">
                <a:solidFill>
                  <a:srgbClr val="000000"/>
                </a:solidFill>
              </a:rPr>
              <a:t>ّي</a:t>
            </a:r>
            <a:r>
              <a:rPr lang="ar-SA" sz="2500" dirty="0">
                <a:solidFill>
                  <a:srgbClr val="000000"/>
                </a:solidFill>
              </a:rPr>
              <a:t> أَيضًا لِلشِّفاء أَيًّا كانَ نَوعُ</a:t>
            </a:r>
            <a:r>
              <a:rPr lang="ar-LB" sz="2500" dirty="0">
                <a:solidFill>
                  <a:srgbClr val="000000"/>
                </a:solidFill>
              </a:rPr>
              <a:t>و</a:t>
            </a:r>
            <a:r>
              <a:rPr lang="ar-SA" sz="2500" dirty="0">
                <a:solidFill>
                  <a:srgbClr val="000000"/>
                </a:solidFill>
              </a:rPr>
              <a:t> (جَسَدِيًّا أَم روحِيًّا)، وَ</a:t>
            </a:r>
            <a:r>
              <a:rPr lang="ar-LB" sz="2500" dirty="0">
                <a:solidFill>
                  <a:srgbClr val="000000"/>
                </a:solidFill>
              </a:rPr>
              <a:t>إنّو</a:t>
            </a:r>
            <a:r>
              <a:rPr lang="ar-SA" sz="2500" dirty="0">
                <a:solidFill>
                  <a:srgbClr val="000000"/>
                </a:solidFill>
              </a:rPr>
              <a:t> صَلاة الكَنيس</a:t>
            </a:r>
            <a:r>
              <a:rPr lang="ar-LB" sz="2500" dirty="0">
                <a:solidFill>
                  <a:srgbClr val="000000"/>
                </a:solidFill>
              </a:rPr>
              <a:t>ِ</a:t>
            </a:r>
            <a:r>
              <a:rPr lang="ar-SA" sz="2500" dirty="0">
                <a:solidFill>
                  <a:srgbClr val="000000"/>
                </a:solidFill>
              </a:rPr>
              <a:t>ة مِن أَجلِ المَريض ومَع</a:t>
            </a:r>
            <a:r>
              <a:rPr lang="ar-LB" sz="2500" dirty="0">
                <a:solidFill>
                  <a:srgbClr val="000000"/>
                </a:solidFill>
              </a:rPr>
              <a:t>و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67536" y="188640"/>
            <a:ext cx="4176464" cy="2376264"/>
          </a:xfrm>
          <a:prstGeom prst="roundRect">
            <a:avLst/>
          </a:prstGeom>
          <a:solidFill>
            <a:srgbClr val="4D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b="1" dirty="0">
                <a:solidFill>
                  <a:schemeClr val="tx1"/>
                </a:solidFill>
              </a:rPr>
              <a:t>نِكتشف إنَّو </a:t>
            </a:r>
            <a:r>
              <a:rPr lang="ar-SA" sz="2500" dirty="0">
                <a:solidFill>
                  <a:schemeClr val="tx1"/>
                </a:solidFill>
              </a:rPr>
              <a:t>الك</a:t>
            </a:r>
            <a:r>
              <a:rPr lang="ar-LB" sz="2500" dirty="0">
                <a:solidFill>
                  <a:schemeClr val="tx1"/>
                </a:solidFill>
              </a:rPr>
              <a:t>ْ</a:t>
            </a:r>
            <a:r>
              <a:rPr lang="ar-SA" sz="2500" dirty="0">
                <a:solidFill>
                  <a:schemeClr val="tx1"/>
                </a:solidFill>
              </a:rPr>
              <a:t>نيس</a:t>
            </a:r>
            <a:r>
              <a:rPr lang="ar-LB" sz="2500" dirty="0">
                <a:solidFill>
                  <a:schemeClr val="tx1"/>
                </a:solidFill>
              </a:rPr>
              <a:t>ِ</a:t>
            </a:r>
            <a:r>
              <a:rPr lang="ar-SA" sz="2500" dirty="0">
                <a:solidFill>
                  <a:schemeClr val="tx1"/>
                </a:solidFill>
              </a:rPr>
              <a:t>ة </a:t>
            </a:r>
            <a:r>
              <a:rPr lang="ar-LB" sz="2500" dirty="0">
                <a:solidFill>
                  <a:schemeClr val="tx1"/>
                </a:solidFill>
              </a:rPr>
              <a:t>ب</a:t>
            </a:r>
            <a:r>
              <a:rPr lang="ar-SA" sz="2500" dirty="0">
                <a:solidFill>
                  <a:schemeClr val="tx1"/>
                </a:solidFill>
              </a:rPr>
              <a:t>تهتَمّ بِالمَرضَى و</a:t>
            </a:r>
            <a:r>
              <a:rPr lang="ar-LB" sz="2500" dirty="0">
                <a:solidFill>
                  <a:schemeClr val="tx1"/>
                </a:solidFill>
              </a:rPr>
              <a:t>ما </a:t>
            </a:r>
            <a:r>
              <a:rPr lang="ar-LB" sz="2500" dirty="0" err="1">
                <a:solidFill>
                  <a:schemeClr val="tx1"/>
                </a:solidFill>
              </a:rPr>
              <a:t>بتِهمِلن</a:t>
            </a:r>
            <a:r>
              <a:rPr lang="ar-SA" sz="2500" dirty="0">
                <a:solidFill>
                  <a:schemeClr val="tx1"/>
                </a:solidFill>
              </a:rPr>
              <a:t> أَبَدًا، </a:t>
            </a:r>
            <a:r>
              <a:rPr lang="ar-LB" sz="2500" dirty="0" err="1">
                <a:solidFill>
                  <a:schemeClr val="tx1"/>
                </a:solidFill>
              </a:rPr>
              <a:t>لأَنّو</a:t>
            </a:r>
            <a:r>
              <a:rPr lang="ar-LB" sz="2500" dirty="0">
                <a:solidFill>
                  <a:schemeClr val="tx1"/>
                </a:solidFill>
              </a:rPr>
              <a:t> </a:t>
            </a:r>
            <a:r>
              <a:rPr lang="ar-SA" sz="2500" dirty="0">
                <a:solidFill>
                  <a:schemeClr val="tx1"/>
                </a:solidFill>
              </a:rPr>
              <a:t>يَسوع قال: </a:t>
            </a:r>
            <a:endParaRPr lang="ar-LB" sz="2500" dirty="0">
              <a:solidFill>
                <a:schemeClr val="tx1"/>
              </a:solidFill>
            </a:endParaRPr>
          </a:p>
          <a:p>
            <a:pPr algn="ctr" rtl="1"/>
            <a:r>
              <a:rPr lang="ar-LB" sz="2500" dirty="0">
                <a:solidFill>
                  <a:schemeClr val="tx1"/>
                </a:solidFill>
              </a:rPr>
              <a:t>"</a:t>
            </a:r>
            <a:r>
              <a:rPr lang="ar-SA" sz="2500" dirty="0">
                <a:solidFill>
                  <a:schemeClr val="tx1"/>
                </a:solidFill>
              </a:rPr>
              <a:t>كُنتُ مَريضًا فَزِرتُموني</a:t>
            </a:r>
            <a:r>
              <a:rPr lang="ar-LB" sz="2500" dirty="0">
                <a:solidFill>
                  <a:schemeClr val="tx1"/>
                </a:solidFill>
              </a:rPr>
              <a:t>"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Liliane\Desktop\work from home\EB8\اللقاء الثالث عشر\bo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014" y="2492896"/>
            <a:ext cx="3411465" cy="436510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1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iliane\Desktop\work from home\EB8\boys-and-gir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8345"/>
            <a:ext cx="4104456" cy="6219655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683568" y="332656"/>
            <a:ext cx="7488832" cy="2376264"/>
          </a:xfrm>
          <a:prstGeom prst="roundRect">
            <a:avLst/>
          </a:prstGeom>
          <a:solidFill>
            <a:srgbClr val="4D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و</a:t>
            </a:r>
            <a:r>
              <a:rPr lang="ar-LB" sz="3200" b="1" dirty="0">
                <a:solidFill>
                  <a:schemeClr val="tx2">
                    <a:lumMod val="50000"/>
                  </a:schemeClr>
                </a:solidFill>
              </a:rPr>
              <a:t>مِن هون نْجعَل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الاهْتِمام</a:t>
            </a:r>
            <a:r>
              <a:rPr lang="ar-LB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بِالمَرضَى و</a:t>
            </a:r>
            <a:r>
              <a:rPr lang="ar-LB" sz="3200" b="1" dirty="0">
                <a:solidFill>
                  <a:schemeClr val="tx2">
                    <a:lumMod val="50000"/>
                  </a:schemeClr>
                </a:solidFill>
              </a:rPr>
              <a:t>تِ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خفيف</a:t>
            </a:r>
            <a:r>
              <a:rPr lang="ar-LB" sz="3200" b="1" dirty="0">
                <a:solidFill>
                  <a:schemeClr val="tx2">
                    <a:lumMod val="50000"/>
                  </a:schemeClr>
                </a:solidFill>
              </a:rPr>
              <a:t> ألَمُهن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 و</a:t>
            </a:r>
            <a:r>
              <a:rPr lang="ar-LB" sz="3200" b="1" dirty="0">
                <a:solidFill>
                  <a:schemeClr val="tx2">
                    <a:lumMod val="50000"/>
                  </a:schemeClr>
                </a:solidFill>
              </a:rPr>
              <a:t>وِحْدِتُهن،</a:t>
            </a:r>
          </a:p>
          <a:p>
            <a:pPr algn="ctr" rtl="1"/>
            <a:r>
              <a:rPr lang="ar-LB" sz="3200" b="1" dirty="0">
                <a:solidFill>
                  <a:schemeClr val="tx2">
                    <a:lumMod val="50000"/>
                  </a:schemeClr>
                </a:solidFill>
              </a:rPr>
              <a:t> رِسالِتْنا لأنّها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رِسال</a:t>
            </a:r>
            <a:r>
              <a:rPr lang="ar-LB" sz="3200" b="1" dirty="0">
                <a:solidFill>
                  <a:schemeClr val="tx2">
                    <a:lumMod val="50000"/>
                  </a:schemeClr>
                </a:solidFill>
              </a:rPr>
              <a:t>ِة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كنيس</a:t>
            </a:r>
            <a:r>
              <a:rPr lang="ar-LB" sz="3200" b="1" dirty="0">
                <a:solidFill>
                  <a:schemeClr val="tx2">
                    <a:lumMod val="50000"/>
                  </a:schemeClr>
                </a:solidFill>
              </a:rPr>
              <a:t>ِتْنا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C:\Users\Liliane\Desktop\work from home\EB8\اللقاء الثالث عشر\bo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014" y="2492896"/>
            <a:ext cx="3411465" cy="436510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1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925472"/>
            <a:ext cx="5616624" cy="29325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>
              <a:solidFill>
                <a:srgbClr val="00206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763688" y="0"/>
            <a:ext cx="6925471" cy="3212976"/>
          </a:xfrm>
          <a:prstGeom prst="cloudCallout">
            <a:avLst>
              <a:gd name="adj1" fmla="val 41"/>
              <a:gd name="adj2" fmla="val 92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prstClr val="white"/>
              </a:solidFill>
            </a:endParaRPr>
          </a:p>
          <a:p>
            <a:pPr algn="ctr" rtl="1"/>
            <a:r>
              <a:rPr lang="ar-LB" sz="2800" dirty="0">
                <a:solidFill>
                  <a:prstClr val="white"/>
                </a:solidFill>
              </a:rPr>
              <a:t>رَح </a:t>
            </a:r>
            <a:r>
              <a:rPr lang="ar-LB" sz="2800" dirty="0" err="1">
                <a:solidFill>
                  <a:prstClr val="white"/>
                </a:solidFill>
              </a:rPr>
              <a:t>نبَلِّش</a:t>
            </a:r>
            <a:r>
              <a:rPr lang="ar-LB" sz="2800" dirty="0">
                <a:solidFill>
                  <a:prstClr val="white"/>
                </a:solidFill>
              </a:rPr>
              <a:t> بِ مُباراة حَماسِيّة... بَدّي مِنكُن تحِطّوا كتاب العَهد الجَديد قِدّامكُن وكِلّ ما أَعطيكُن مَرجَع تجَرْبوا تْلاقوا بِسِرعَة وتْقولوا العِنوان عَ صَوت عالي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1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115616" y="188640"/>
            <a:ext cx="7272808" cy="2348880"/>
          </a:xfrm>
          <a:prstGeom prst="wave">
            <a:avLst>
              <a:gd name="adj1" fmla="val 12500"/>
              <a:gd name="adj2" fmla="val 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200" dirty="0"/>
              <a:t>أَسرَعُ باحِث: </a:t>
            </a:r>
            <a:endParaRPr lang="ar-LB" sz="4200" dirty="0"/>
          </a:p>
          <a:p>
            <a:pPr algn="ctr" rtl="1"/>
            <a:r>
              <a:rPr lang="ar-SA" sz="4200" dirty="0"/>
              <a:t>ماذا فَعلَ يَسوع</a:t>
            </a:r>
            <a:r>
              <a:rPr lang="ar-LB" sz="4200" dirty="0"/>
              <a:t>ُ مَع المَرضَى</a:t>
            </a:r>
            <a:r>
              <a:rPr lang="ar-SA" sz="4200" dirty="0"/>
              <a:t>؟</a:t>
            </a:r>
            <a:endParaRPr lang="en-US" sz="4200" dirty="0"/>
          </a:p>
        </p:txBody>
      </p:sp>
      <p:sp>
        <p:nvSpPr>
          <p:cNvPr id="7" name="Oval 6"/>
          <p:cNvSpPr/>
          <p:nvPr/>
        </p:nvSpPr>
        <p:spPr>
          <a:xfrm>
            <a:off x="5364088" y="2708920"/>
            <a:ext cx="3096344" cy="10801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مَتّى 8 / 1-4</a:t>
            </a:r>
            <a:endParaRPr lang="en-US" sz="3000" dirty="0"/>
          </a:p>
        </p:txBody>
      </p:sp>
      <p:sp>
        <p:nvSpPr>
          <p:cNvPr id="8" name="Oval 7"/>
          <p:cNvSpPr/>
          <p:nvPr/>
        </p:nvSpPr>
        <p:spPr>
          <a:xfrm>
            <a:off x="5148064" y="3933056"/>
            <a:ext cx="3240360" cy="10801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مَتّى 8 / 16</a:t>
            </a:r>
            <a:endParaRPr lang="en-US" sz="3000" dirty="0"/>
          </a:p>
        </p:txBody>
      </p:sp>
      <p:sp>
        <p:nvSpPr>
          <p:cNvPr id="9" name="Oval 8"/>
          <p:cNvSpPr/>
          <p:nvPr/>
        </p:nvSpPr>
        <p:spPr>
          <a:xfrm>
            <a:off x="1187624" y="2492896"/>
            <a:ext cx="3744416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مَتّى 8 / 14-17</a:t>
            </a:r>
            <a:endParaRPr lang="en-US" sz="3000" dirty="0"/>
          </a:p>
        </p:txBody>
      </p:sp>
      <p:sp>
        <p:nvSpPr>
          <p:cNvPr id="10" name="Oval 9"/>
          <p:cNvSpPr/>
          <p:nvPr/>
        </p:nvSpPr>
        <p:spPr>
          <a:xfrm>
            <a:off x="1475656" y="3861048"/>
            <a:ext cx="3240360" cy="10801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مَتّى 9/ 1-7 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4788024" y="5229200"/>
            <a:ext cx="396044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مَتّى 9/ 18- 26 </a:t>
            </a:r>
            <a:endParaRPr lang="en-US" sz="3000" dirty="0"/>
          </a:p>
        </p:txBody>
      </p:sp>
      <p:sp>
        <p:nvSpPr>
          <p:cNvPr id="12" name="Oval 11"/>
          <p:cNvSpPr/>
          <p:nvPr/>
        </p:nvSpPr>
        <p:spPr>
          <a:xfrm>
            <a:off x="539552" y="5085184"/>
            <a:ext cx="3960440" cy="129614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مَتّى 9/ 27 -30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986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Custom 9">
      <a:dk1>
        <a:srgbClr val="002060"/>
      </a:dk1>
      <a:lt1>
        <a:sysClr val="window" lastClr="FFFFFF"/>
      </a:lt1>
      <a:dk2>
        <a:srgbClr val="0070C0"/>
      </a:dk2>
      <a:lt2>
        <a:srgbClr val="FBEEC9"/>
      </a:lt2>
      <a:accent1>
        <a:srgbClr val="E36363"/>
      </a:accent1>
      <a:accent2>
        <a:srgbClr val="E2A20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482</Words>
  <Application>Microsoft Office PowerPoint</Application>
  <PresentationFormat>On-screen Show (4:3)</PresentationFormat>
  <Paragraphs>91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Wisp</vt:lpstr>
      <vt:lpstr>مَركَزُ التَّربِيَّةِ الدّينِيَّة رُهبانِيَّةُ القَلبَينِ الأَقدَسَين </vt:lpstr>
      <vt:lpstr>كِتابُ الثّامِنِ  أَساسِيّ</vt:lpstr>
      <vt:lpstr>اللِّقاءُ الثاني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الأَجوِبَةُ لِمُباراةِ أَسرَعِ باحِثٍ لاكتِشافِ ماذا فَعَلَ يَسوع</vt:lpstr>
      <vt:lpstr>وَالآنَ نَتَعَلَّمُ  جَيِّدًا</vt:lpstr>
      <vt:lpstr>وَالآنَ نَتَعَلَّمُ  جَيِّدًا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EB8 اللقاء 12</dc:title>
  <dc:creator>Michel Haddad</dc:creator>
  <cp:lastModifiedBy>Michel Haddad (Prof)</cp:lastModifiedBy>
  <cp:revision>19</cp:revision>
  <dcterms:created xsi:type="dcterms:W3CDTF">2021-02-08T09:26:08Z</dcterms:created>
  <dcterms:modified xsi:type="dcterms:W3CDTF">2022-04-16T19:06:39Z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B0B836D4-45EA-4C6D-BAA5-8F7DC4C80A15</vt:lpwstr>
  </property>
  <property fmtid="{D5CDD505-2E9C-101B-9397-08002B2CF9AE}" pid="3" name="ArticulatePath">
    <vt:lpwstr>EB8 اللقاء 12 )</vt:lpwstr>
  </property>
</Properties>
</file>