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7" r:id="rId2"/>
    <p:sldId id="268" r:id="rId3"/>
    <p:sldId id="269" r:id="rId4"/>
    <p:sldId id="259" r:id="rId5"/>
    <p:sldId id="271" r:id="rId6"/>
    <p:sldId id="282" r:id="rId7"/>
    <p:sldId id="257" r:id="rId8"/>
    <p:sldId id="258" r:id="rId9"/>
    <p:sldId id="284" r:id="rId10"/>
    <p:sldId id="287" r:id="rId11"/>
    <p:sldId id="285" r:id="rId12"/>
    <p:sldId id="286" r:id="rId13"/>
    <p:sldId id="288" r:id="rId14"/>
    <p:sldId id="290" r:id="rId15"/>
    <p:sldId id="291" r:id="rId16"/>
    <p:sldId id="292" r:id="rId17"/>
    <p:sldId id="293" r:id="rId18"/>
    <p:sldId id="262" r:id="rId19"/>
    <p:sldId id="294" r:id="rId20"/>
    <p:sldId id="266" r:id="rId21"/>
    <p:sldId id="272" r:id="rId22"/>
    <p:sldId id="263" r:id="rId23"/>
    <p:sldId id="264" r:id="rId24"/>
    <p:sldId id="295" r:id="rId25"/>
    <p:sldId id="278" r:id="rId26"/>
    <p:sldId id="277" r:id="rId27"/>
    <p:sldId id="296" r:id="rId28"/>
    <p:sldId id="297" r:id="rId29"/>
    <p:sldId id="298" r:id="rId30"/>
    <p:sldId id="299" r:id="rId31"/>
    <p:sldId id="265" r:id="rId32"/>
    <p:sldId id="300"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6224F-109D-400E-AD63-E11A88B3F1F4}" type="datetimeFigureOut">
              <a:rPr lang="en-US" smtClean="0"/>
              <a:pPr/>
              <a:t>25-Feb-22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6DE6C-4E54-42F5-9EAE-067198B24530}" type="slidenum">
              <a:rPr lang="en-US" smtClean="0"/>
              <a:pPr/>
              <a:t>‹#›</a:t>
            </a:fld>
            <a:endParaRPr lang="en-US"/>
          </a:p>
        </p:txBody>
      </p:sp>
    </p:spTree>
    <p:extLst>
      <p:ext uri="{BB962C8B-B14F-4D97-AF65-F5344CB8AC3E}">
        <p14:creationId xmlns:p14="http://schemas.microsoft.com/office/powerpoint/2010/main" val="187836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9626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0119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12</a:t>
            </a:fld>
            <a:endParaRPr lang="en-US"/>
          </a:p>
        </p:txBody>
      </p:sp>
    </p:spTree>
    <p:extLst>
      <p:ext uri="{BB962C8B-B14F-4D97-AF65-F5344CB8AC3E}">
        <p14:creationId xmlns:p14="http://schemas.microsoft.com/office/powerpoint/2010/main" val="57332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13</a:t>
            </a:fld>
            <a:endParaRPr lang="en-US"/>
          </a:p>
        </p:txBody>
      </p:sp>
    </p:spTree>
    <p:extLst>
      <p:ext uri="{BB962C8B-B14F-4D97-AF65-F5344CB8AC3E}">
        <p14:creationId xmlns:p14="http://schemas.microsoft.com/office/powerpoint/2010/main" val="1573960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15</a:t>
            </a:fld>
            <a:endParaRPr lang="en-US"/>
          </a:p>
        </p:txBody>
      </p:sp>
    </p:spTree>
    <p:extLst>
      <p:ext uri="{BB962C8B-B14F-4D97-AF65-F5344CB8AC3E}">
        <p14:creationId xmlns:p14="http://schemas.microsoft.com/office/powerpoint/2010/main" val="299637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16</a:t>
            </a:fld>
            <a:endParaRPr lang="en-US"/>
          </a:p>
        </p:txBody>
      </p:sp>
    </p:spTree>
    <p:extLst>
      <p:ext uri="{BB962C8B-B14F-4D97-AF65-F5344CB8AC3E}">
        <p14:creationId xmlns:p14="http://schemas.microsoft.com/office/powerpoint/2010/main" val="3471028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18</a:t>
            </a:fld>
            <a:endParaRPr lang="en-US"/>
          </a:p>
        </p:txBody>
      </p:sp>
    </p:spTree>
    <p:extLst>
      <p:ext uri="{BB962C8B-B14F-4D97-AF65-F5344CB8AC3E}">
        <p14:creationId xmlns:p14="http://schemas.microsoft.com/office/powerpoint/2010/main" val="409795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20</a:t>
            </a:fld>
            <a:endParaRPr lang="en-US"/>
          </a:p>
        </p:txBody>
      </p:sp>
    </p:spTree>
    <p:extLst>
      <p:ext uri="{BB962C8B-B14F-4D97-AF65-F5344CB8AC3E}">
        <p14:creationId xmlns:p14="http://schemas.microsoft.com/office/powerpoint/2010/main" val="2460787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21</a:t>
            </a:fld>
            <a:endParaRPr lang="en-US"/>
          </a:p>
        </p:txBody>
      </p:sp>
    </p:spTree>
    <p:extLst>
      <p:ext uri="{BB962C8B-B14F-4D97-AF65-F5344CB8AC3E}">
        <p14:creationId xmlns:p14="http://schemas.microsoft.com/office/powerpoint/2010/main" val="4143900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22</a:t>
            </a:fld>
            <a:endParaRPr lang="en-US"/>
          </a:p>
        </p:txBody>
      </p:sp>
    </p:spTree>
    <p:extLst>
      <p:ext uri="{BB962C8B-B14F-4D97-AF65-F5344CB8AC3E}">
        <p14:creationId xmlns:p14="http://schemas.microsoft.com/office/powerpoint/2010/main" val="1940151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23</a:t>
            </a:fld>
            <a:endParaRPr lang="en-US"/>
          </a:p>
        </p:txBody>
      </p:sp>
    </p:spTree>
    <p:extLst>
      <p:ext uri="{BB962C8B-B14F-4D97-AF65-F5344CB8AC3E}">
        <p14:creationId xmlns:p14="http://schemas.microsoft.com/office/powerpoint/2010/main" val="107395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57188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25</a:t>
            </a:fld>
            <a:endParaRPr lang="en-US"/>
          </a:p>
        </p:txBody>
      </p:sp>
    </p:spTree>
    <p:extLst>
      <p:ext uri="{BB962C8B-B14F-4D97-AF65-F5344CB8AC3E}">
        <p14:creationId xmlns:p14="http://schemas.microsoft.com/office/powerpoint/2010/main" val="2096668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26</a:t>
            </a:fld>
            <a:endParaRPr lang="en-US"/>
          </a:p>
        </p:txBody>
      </p:sp>
    </p:spTree>
    <p:extLst>
      <p:ext uri="{BB962C8B-B14F-4D97-AF65-F5344CB8AC3E}">
        <p14:creationId xmlns:p14="http://schemas.microsoft.com/office/powerpoint/2010/main" val="518310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27</a:t>
            </a:fld>
            <a:endParaRPr lang="en-US"/>
          </a:p>
        </p:txBody>
      </p:sp>
    </p:spTree>
    <p:extLst>
      <p:ext uri="{BB962C8B-B14F-4D97-AF65-F5344CB8AC3E}">
        <p14:creationId xmlns:p14="http://schemas.microsoft.com/office/powerpoint/2010/main" val="1544618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28</a:t>
            </a:fld>
            <a:endParaRPr lang="en-US"/>
          </a:p>
        </p:txBody>
      </p:sp>
    </p:spTree>
    <p:extLst>
      <p:ext uri="{BB962C8B-B14F-4D97-AF65-F5344CB8AC3E}">
        <p14:creationId xmlns:p14="http://schemas.microsoft.com/office/powerpoint/2010/main" val="3996768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29</a:t>
            </a:fld>
            <a:endParaRPr lang="en-US"/>
          </a:p>
        </p:txBody>
      </p:sp>
    </p:spTree>
    <p:extLst>
      <p:ext uri="{BB962C8B-B14F-4D97-AF65-F5344CB8AC3E}">
        <p14:creationId xmlns:p14="http://schemas.microsoft.com/office/powerpoint/2010/main" val="371085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30</a:t>
            </a:fld>
            <a:endParaRPr lang="en-US"/>
          </a:p>
        </p:txBody>
      </p:sp>
    </p:spTree>
    <p:extLst>
      <p:ext uri="{BB962C8B-B14F-4D97-AF65-F5344CB8AC3E}">
        <p14:creationId xmlns:p14="http://schemas.microsoft.com/office/powerpoint/2010/main" val="593915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31</a:t>
            </a:fld>
            <a:endParaRPr lang="en-US"/>
          </a:p>
        </p:txBody>
      </p:sp>
    </p:spTree>
    <p:extLst>
      <p:ext uri="{BB962C8B-B14F-4D97-AF65-F5344CB8AC3E}">
        <p14:creationId xmlns:p14="http://schemas.microsoft.com/office/powerpoint/2010/main" val="33812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8478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4</a:t>
            </a:fld>
            <a:endParaRPr lang="en-US"/>
          </a:p>
        </p:txBody>
      </p:sp>
    </p:spTree>
    <p:extLst>
      <p:ext uri="{BB962C8B-B14F-4D97-AF65-F5344CB8AC3E}">
        <p14:creationId xmlns:p14="http://schemas.microsoft.com/office/powerpoint/2010/main" val="134731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1227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9788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7</a:t>
            </a:fld>
            <a:endParaRPr lang="en-US"/>
          </a:p>
        </p:txBody>
      </p:sp>
    </p:spTree>
    <p:extLst>
      <p:ext uri="{BB962C8B-B14F-4D97-AF65-F5344CB8AC3E}">
        <p14:creationId xmlns:p14="http://schemas.microsoft.com/office/powerpoint/2010/main" val="380985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8</a:t>
            </a:fld>
            <a:endParaRPr lang="en-US"/>
          </a:p>
        </p:txBody>
      </p:sp>
    </p:spTree>
    <p:extLst>
      <p:ext uri="{BB962C8B-B14F-4D97-AF65-F5344CB8AC3E}">
        <p14:creationId xmlns:p14="http://schemas.microsoft.com/office/powerpoint/2010/main" val="267263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9</a:t>
            </a:fld>
            <a:endParaRPr lang="en-US"/>
          </a:p>
        </p:txBody>
      </p:sp>
    </p:spTree>
    <p:extLst>
      <p:ext uri="{BB962C8B-B14F-4D97-AF65-F5344CB8AC3E}">
        <p14:creationId xmlns:p14="http://schemas.microsoft.com/office/powerpoint/2010/main" val="158452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4C5EEA-F777-4887-B8AB-CC7100AA7B9D}"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94887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F5314-BC12-49F8-B84E-9151158776D3}"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391716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97910-E4D8-4AC1-841A-B4B6F589D35D}"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315385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5A409-7555-4388-AF1E-CFDDC2108F79}"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53787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1DC27-6C33-4F78-BC9C-8491257D3D49}"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58235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4C489A-9453-401A-8527-B479F9403731}" type="datetime1">
              <a:rPr lang="en-US" smtClean="0"/>
              <a:t>25-Feb-22</a:t>
            </a:fld>
            <a:endParaRPr lang="en-US"/>
          </a:p>
        </p:txBody>
      </p:sp>
      <p:sp>
        <p:nvSpPr>
          <p:cNvPr id="6" name="Footer Placeholder 5"/>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7" name="Slide Number Placeholder 6"/>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39267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D0DA19-699F-4349-877F-FEC04C23BAC7}" type="datetime1">
              <a:rPr lang="en-US" smtClean="0"/>
              <a:t>25-Feb-22</a:t>
            </a:fld>
            <a:endParaRPr lang="en-US"/>
          </a:p>
        </p:txBody>
      </p:sp>
      <p:sp>
        <p:nvSpPr>
          <p:cNvPr id="8" name="Footer Placeholder 7"/>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9" name="Slide Number Placeholder 8"/>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185283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1FB660-E901-4864-9F68-5F286F27381A}" type="datetime1">
              <a:rPr lang="en-US" smtClean="0"/>
              <a:t>25-Feb-22</a:t>
            </a:fld>
            <a:endParaRPr lang="en-US"/>
          </a:p>
        </p:txBody>
      </p:sp>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5" name="Slide Number Placeholder 4"/>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194060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B5D9C-EBC5-4BDD-9929-C76D6E951C70}" type="datetime1">
              <a:rPr lang="en-US" smtClean="0"/>
              <a:t>25-Feb-22</a:t>
            </a:fld>
            <a:endParaRPr lang="en-US"/>
          </a:p>
        </p:txBody>
      </p:sp>
      <p:sp>
        <p:nvSpPr>
          <p:cNvPr id="3" name="Footer Placeholder 2"/>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4" name="Slide Number Placeholder 3"/>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20892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FE5717-9A1E-41F7-8431-5EF5BDCC6C6B}" type="datetime1">
              <a:rPr lang="en-US" smtClean="0"/>
              <a:t>25-Feb-22</a:t>
            </a:fld>
            <a:endParaRPr lang="en-US"/>
          </a:p>
        </p:txBody>
      </p:sp>
      <p:sp>
        <p:nvSpPr>
          <p:cNvPr id="6" name="Footer Placeholder 5"/>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7" name="Slide Number Placeholder 6"/>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178748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0D658-CBFD-4647-8DEC-4F0AB1752406}" type="datetime1">
              <a:rPr lang="en-US" smtClean="0"/>
              <a:t>25-Feb-22</a:t>
            </a:fld>
            <a:endParaRPr lang="en-US"/>
          </a:p>
        </p:txBody>
      </p:sp>
      <p:sp>
        <p:nvSpPr>
          <p:cNvPr id="6" name="Footer Placeholder 5"/>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7" name="Slide Number Placeholder 6"/>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241839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7000">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8B0C2-9A2E-4BCD-9A37-C4EE32172FF7}" type="datetime1">
              <a:rPr lang="en-US" smtClean="0"/>
              <a:t>25-Feb-22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7D8FE-7EAC-49F2-AA4F-E88433665C46}" type="slidenum">
              <a:rPr lang="en-US" smtClean="0"/>
              <a:pPr/>
              <a:t>‹#›</a:t>
            </a:fld>
            <a:endParaRPr lang="en-US"/>
          </a:p>
        </p:txBody>
      </p:sp>
    </p:spTree>
    <p:extLst>
      <p:ext uri="{BB962C8B-B14F-4D97-AF65-F5344CB8AC3E}">
        <p14:creationId xmlns:p14="http://schemas.microsoft.com/office/powerpoint/2010/main" val="404283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0401" y="1820934"/>
            <a:ext cx="6686549" cy="2302259"/>
          </a:xfrm>
        </p:spPr>
        <p:txBody>
          <a:bodyPr>
            <a:normAutofit/>
          </a:bodyPr>
          <a:lstStyle/>
          <a:p>
            <a:pPr algn="ctr" rtl="1"/>
            <a:r>
              <a:rPr lang="ar-LB" dirty="0">
                <a:latin typeface="Tahoma" panose="020B0604030504040204" pitchFamily="34" charset="0"/>
                <a:ea typeface="Tahoma" panose="020B0604030504040204" pitchFamily="34" charset="0"/>
                <a:cs typeface="Tahoma" panose="020B0604030504040204" pitchFamily="34" charset="0"/>
              </a:rPr>
              <a:t>مَركَزُ التَّربِيَّةِ الدّينِيَّة</a:t>
            </a:r>
            <a:br>
              <a:rPr lang="ar-LB" dirty="0">
                <a:latin typeface="Tahoma" panose="020B0604030504040204" pitchFamily="34" charset="0"/>
                <a:ea typeface="Tahoma" panose="020B0604030504040204" pitchFamily="34" charset="0"/>
                <a:cs typeface="Tahoma" panose="020B0604030504040204" pitchFamily="34" charset="0"/>
              </a:rPr>
            </a:br>
            <a:r>
              <a:rPr lang="ar-LB" dirty="0">
                <a:latin typeface="Tahoma" panose="020B0604030504040204" pitchFamily="34" charset="0"/>
                <a:ea typeface="Tahoma" panose="020B0604030504040204" pitchFamily="34" charset="0"/>
                <a:cs typeface="Tahoma" panose="020B0604030504040204" pitchFamily="34" charset="0"/>
              </a:rPr>
              <a:t>رُهبانِيَّةُ القَلبَينِ الأَقدَسَين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941910" y="4777380"/>
            <a:ext cx="3201590" cy="1126283"/>
          </a:xfrm>
        </p:spPr>
        <p:txBody>
          <a:bodyPr>
            <a:normAutofit/>
          </a:bodyPr>
          <a:lstStyle/>
          <a:p>
            <a:pPr rtl="1"/>
            <a:r>
              <a:rPr lang="ar-LB" sz="6000" dirty="0">
                <a:latin typeface="Tahoma" panose="020B0604030504040204" pitchFamily="34" charset="0"/>
                <a:ea typeface="Tahoma" panose="020B0604030504040204" pitchFamily="34" charset="0"/>
                <a:cs typeface="Tahoma" panose="020B0604030504040204" pitchFamily="34" charset="0"/>
              </a:rPr>
              <a:t>يُقَدِّمُ</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0521" y="0"/>
            <a:ext cx="4470095" cy="139147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1588046169"/>
      </p:ext>
    </p:extLst>
  </p:cSld>
  <p:clrMapOvr>
    <a:masterClrMapping/>
  </p:clrMapOvr>
  <p:transition spd="slow" advTm="306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960" y="2564904"/>
            <a:ext cx="5075661" cy="4044305"/>
          </a:xfrm>
          <a:prstGeom prst="rect">
            <a:avLst/>
          </a:prstGeom>
          <a:noFill/>
        </p:spPr>
      </p:pic>
      <p:sp>
        <p:nvSpPr>
          <p:cNvPr id="8" name="Title 1"/>
          <p:cNvSpPr txBox="1">
            <a:spLocks/>
          </p:cNvSpPr>
          <p:nvPr/>
        </p:nvSpPr>
        <p:spPr>
          <a:xfrm>
            <a:off x="429190" y="4124637"/>
            <a:ext cx="8558399" cy="2085474"/>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endParaRPr lang="en-US" sz="4000" dirty="0">
              <a:solidFill>
                <a:srgbClr val="002060">
                  <a:lumMod val="85000"/>
                  <a:lumOff val="15000"/>
                </a:srgbClr>
              </a:solidFill>
            </a:endParaRPr>
          </a:p>
        </p:txBody>
      </p:sp>
      <p:sp>
        <p:nvSpPr>
          <p:cNvPr id="3" name="Cloud Callout 2"/>
          <p:cNvSpPr/>
          <p:nvPr/>
        </p:nvSpPr>
        <p:spPr>
          <a:xfrm>
            <a:off x="323528" y="260648"/>
            <a:ext cx="6552728" cy="2736304"/>
          </a:xfrm>
          <a:prstGeom prst="cloudCallout">
            <a:avLst>
              <a:gd name="adj1" fmla="val 4565"/>
              <a:gd name="adj2" fmla="val 73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bg2"/>
                </a:solidFill>
                <a:latin typeface="Tahoma" panose="020B0604030504040204" pitchFamily="34" charset="0"/>
                <a:ea typeface="Tahoma" panose="020B0604030504040204" pitchFamily="34" charset="0"/>
                <a:cs typeface="Tahoma" panose="020B0604030504040204" pitchFamily="34" charset="0"/>
              </a:rPr>
              <a:t>إنطِلاقًا من هَالمَشهَد الكِتابيّ، جَربُوا كَملوا الفراغات باللَّوحَة بِالسّلايد التّالي  </a:t>
            </a:r>
            <a:endParaRPr lang="en-US" sz="3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6"/>
          <p:cNvSpPr>
            <a:spLocks noGrp="1"/>
          </p:cNvSpPr>
          <p:nvPr>
            <p:ph type="ftr" sz="quarter" idx="11"/>
          </p:nvPr>
        </p:nvSpPr>
        <p:spPr>
          <a:xfrm>
            <a:off x="179512" y="6381328"/>
            <a:ext cx="2895600" cy="365125"/>
          </a:xfrm>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2533400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043608" y="116632"/>
            <a:ext cx="8328876" cy="6725362"/>
          </a:xfrm>
        </p:spPr>
      </p:pic>
      <p:sp>
        <p:nvSpPr>
          <p:cNvPr id="5" name="Footer Placeholder 4"/>
          <p:cNvSpPr>
            <a:spLocks noGrp="1"/>
          </p:cNvSpPr>
          <p:nvPr>
            <p:ph type="ftr" sz="quarter" idx="11"/>
          </p:nvPr>
        </p:nvSpPr>
        <p:spPr>
          <a:xfrm>
            <a:off x="-540568" y="6237312"/>
            <a:ext cx="2895600" cy="365125"/>
          </a:xfrm>
        </p:spPr>
        <p:txBody>
          <a:bodyPr/>
          <a:lstStyle/>
          <a:p>
            <a:r>
              <a:rPr lang="ar-LB" dirty="0"/>
              <a:t>مركز التربيّة الدينية،</a:t>
            </a:r>
          </a:p>
          <a:p>
            <a:r>
              <a:rPr lang="ar-LB" dirty="0"/>
              <a:t> رهبانيّة القلبين الأقدسين</a:t>
            </a:r>
            <a:endParaRPr lang="en-US" dirty="0"/>
          </a:p>
        </p:txBody>
      </p:sp>
    </p:spTree>
    <p:custDataLst>
      <p:tags r:id="rId1"/>
    </p:custDataLst>
    <p:extLst>
      <p:ext uri="{BB962C8B-B14F-4D97-AF65-F5344CB8AC3E}">
        <p14:creationId xmlns:p14="http://schemas.microsoft.com/office/powerpoint/2010/main" val="62735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179512" y="187871"/>
            <a:ext cx="8640960" cy="6648450"/>
          </a:xfrm>
          <a:prstGeom prst="rect">
            <a:avLst/>
          </a:prstGeom>
          <a:noFill/>
        </p:spPr>
      </p:pic>
      <p:sp>
        <p:nvSpPr>
          <p:cNvPr id="7" name="Title 1"/>
          <p:cNvSpPr txBox="1">
            <a:spLocks/>
          </p:cNvSpPr>
          <p:nvPr/>
        </p:nvSpPr>
        <p:spPr>
          <a:xfrm>
            <a:off x="2195736" y="1124744"/>
            <a:ext cx="5904656" cy="38884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LB" sz="2600" dirty="0">
                <a:latin typeface="Adobe Arabic" panose="02040503050201020203" pitchFamily="18" charset="-78"/>
                <a:cs typeface="Adobe Arabic" panose="02040503050201020203" pitchFamily="18" charset="-78"/>
              </a:rPr>
              <a:t>-</a:t>
            </a:r>
            <a:r>
              <a:rPr lang="ar-SA" sz="2600" b="1" dirty="0">
                <a:solidFill>
                  <a:schemeClr val="accent6">
                    <a:lumMod val="50000"/>
                  </a:schemeClr>
                </a:solidFill>
                <a:latin typeface="Adobe Arabic" panose="02040503050201020203" pitchFamily="18" charset="-78"/>
                <a:cs typeface="Adobe Arabic" panose="02040503050201020203" pitchFamily="18" charset="-78"/>
              </a:rPr>
              <a:t>أَوصافُ الحَمَلِ الفِصحِيِّ </a:t>
            </a:r>
            <a:r>
              <a:rPr lang="ar-SA" sz="2600" dirty="0">
                <a:solidFill>
                  <a:schemeClr val="accent6">
                    <a:lumMod val="50000"/>
                  </a:schemeClr>
                </a:solidFill>
                <a:latin typeface="Adobe Arabic" panose="02040503050201020203" pitchFamily="18" charset="-78"/>
                <a:cs typeface="Adobe Arabic" panose="02040503050201020203" pitchFamily="18" charset="-78"/>
              </a:rPr>
              <a:t>هِي</a:t>
            </a:r>
            <a:r>
              <a:rPr lang="ar-SA" sz="2600" dirty="0">
                <a:latin typeface="Adobe Arabic" panose="02040503050201020203" pitchFamily="18" charset="-78"/>
                <a:cs typeface="Adobe Arabic" panose="02040503050201020203" pitchFamily="18" charset="-78"/>
              </a:rPr>
              <a:t>: حَمَلٌ تامّ، (تامّ: لا عَيبَ فيه) ذَكَر، حَوليّ (أَيْ عُمرُهُ سَنَة) مَن الضَّأنِ أَو المَعزِ</a:t>
            </a:r>
            <a:r>
              <a:rPr lang="en-US" sz="2600" dirty="0">
                <a:latin typeface="Adobe Arabic" panose="02040503050201020203" pitchFamily="18" charset="-78"/>
                <a:cs typeface="Adobe Arabic" panose="02040503050201020203" pitchFamily="18" charset="-78"/>
              </a:rPr>
              <a:t> </a:t>
            </a:r>
          </a:p>
          <a:p>
            <a:pPr algn="r" rtl="1"/>
            <a:r>
              <a:rPr lang="en-US" sz="2600" dirty="0">
                <a:latin typeface="Adobe Arabic" panose="02040503050201020203" pitchFamily="18" charset="-78"/>
                <a:cs typeface="Adobe Arabic" panose="02040503050201020203" pitchFamily="18" charset="-78"/>
              </a:rPr>
              <a:t>- </a:t>
            </a:r>
            <a:r>
              <a:rPr lang="ar-SA" sz="2600" b="1" dirty="0">
                <a:solidFill>
                  <a:schemeClr val="accent6">
                    <a:lumMod val="50000"/>
                  </a:schemeClr>
                </a:solidFill>
                <a:latin typeface="Adobe Arabic" panose="02040503050201020203" pitchFamily="18" charset="-78"/>
                <a:cs typeface="Adobe Arabic" panose="02040503050201020203" pitchFamily="18" charset="-78"/>
              </a:rPr>
              <a:t>العَلامَةُ الّتي على البابِ </a:t>
            </a:r>
            <a:r>
              <a:rPr lang="ar-SA" sz="2600" dirty="0">
                <a:latin typeface="Adobe Arabic" panose="02040503050201020203" pitchFamily="18" charset="-78"/>
                <a:cs typeface="Adobe Arabic" panose="02040503050201020203" pitchFamily="18" charset="-78"/>
              </a:rPr>
              <a:t>هِيَ بِدَمِ الحَمَل</a:t>
            </a:r>
            <a:r>
              <a:rPr lang="en-US" sz="2600" dirty="0">
                <a:latin typeface="Adobe Arabic" panose="02040503050201020203" pitchFamily="18" charset="-78"/>
                <a:cs typeface="Adobe Arabic" panose="02040503050201020203" pitchFamily="18" charset="-78"/>
              </a:rPr>
              <a:t>. </a:t>
            </a:r>
          </a:p>
          <a:p>
            <a:pPr algn="r" rtl="1"/>
            <a:r>
              <a:rPr lang="en-US" sz="2600" dirty="0">
                <a:latin typeface="Adobe Arabic" panose="02040503050201020203" pitchFamily="18" charset="-78"/>
                <a:cs typeface="Adobe Arabic" panose="02040503050201020203" pitchFamily="18" charset="-78"/>
              </a:rPr>
              <a:t>- </a:t>
            </a:r>
            <a:r>
              <a:rPr lang="ar-SA" sz="2600" b="1" dirty="0">
                <a:solidFill>
                  <a:schemeClr val="accent6">
                    <a:lumMod val="50000"/>
                  </a:schemeClr>
                </a:solidFill>
                <a:latin typeface="Adobe Arabic" panose="02040503050201020203" pitchFamily="18" charset="-78"/>
                <a:cs typeface="Adobe Arabic" panose="02040503050201020203" pitchFamily="18" charset="-78"/>
              </a:rPr>
              <a:t>يَذكُرُ العبرانيّونَ وَهُم يَحتَفِلونَ بِعيدِ الفِصحِ </a:t>
            </a:r>
            <a:r>
              <a:rPr lang="ar-SA" sz="2600" dirty="0">
                <a:latin typeface="Adobe Arabic" panose="02040503050201020203" pitchFamily="18" charset="-78"/>
                <a:cs typeface="Adobe Arabic" panose="02040503050201020203" pitchFamily="18" charset="-78"/>
              </a:rPr>
              <a:t>خُروجَهُم مِن أَرضِ مِصرَ وخَلاصَهم مِنَ العُبودِيَّة</a:t>
            </a:r>
            <a:r>
              <a:rPr lang="en-US" sz="2600" dirty="0">
                <a:latin typeface="Adobe Arabic" panose="02040503050201020203" pitchFamily="18" charset="-78"/>
                <a:cs typeface="Adobe Arabic" panose="02040503050201020203" pitchFamily="18" charset="-78"/>
              </a:rPr>
              <a:t>. </a:t>
            </a:r>
          </a:p>
          <a:p>
            <a:pPr algn="r" rtl="1"/>
            <a:r>
              <a:rPr lang="en-US" sz="2600" dirty="0">
                <a:latin typeface="Adobe Arabic" panose="02040503050201020203" pitchFamily="18" charset="-78"/>
                <a:cs typeface="Adobe Arabic" panose="02040503050201020203" pitchFamily="18" charset="-78"/>
              </a:rPr>
              <a:t>- </a:t>
            </a:r>
            <a:r>
              <a:rPr lang="ar-SA" sz="2600" b="1" dirty="0">
                <a:solidFill>
                  <a:schemeClr val="accent6">
                    <a:lumMod val="50000"/>
                  </a:schemeClr>
                </a:solidFill>
                <a:latin typeface="Adobe Arabic" panose="02040503050201020203" pitchFamily="18" charset="-78"/>
                <a:cs typeface="Adobe Arabic" panose="02040503050201020203" pitchFamily="18" charset="-78"/>
              </a:rPr>
              <a:t>ذَبَحَ العَبرانِيّون حَمَلاً قَبلَ خُروجِهِم </a:t>
            </a:r>
            <a:r>
              <a:rPr lang="ar-SA" sz="2600" dirty="0">
                <a:latin typeface="Adobe Arabic" panose="02040503050201020203" pitchFamily="18" charset="-78"/>
                <a:cs typeface="Adobe Arabic" panose="02040503050201020203" pitchFamily="18" charset="-78"/>
              </a:rPr>
              <a:t>مِن مِصرَ لِيَأكُلوهُ قَبلَ سَفَرٍ شاقٍّ وَيَرُشّوا مِن دَمِهِ على أَعتابِ بُيوتِهِم فَيَمُرُّ مَلاكُ الرَّبِّ في تِلكَ اللَّيلَةِ وَيَعبُرُ فَوقَهُم، فَلا تَحِلُّ بِهِم الضَّربَةُ المُهلِكَة</a:t>
            </a:r>
            <a:r>
              <a:rPr lang="en-US" sz="2600" dirty="0"/>
              <a:t>.</a:t>
            </a:r>
          </a:p>
        </p:txBody>
      </p:sp>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5" name="Pentagon 4"/>
          <p:cNvSpPr/>
          <p:nvPr/>
        </p:nvSpPr>
        <p:spPr>
          <a:xfrm flipH="1">
            <a:off x="3131840" y="116632"/>
            <a:ext cx="5472608"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FFFF00"/>
                </a:solidFill>
                <a:latin typeface="Tahoma" panose="020B0604030504040204" pitchFamily="34" charset="0"/>
                <a:ea typeface="Tahoma" panose="020B0604030504040204" pitchFamily="34" charset="0"/>
                <a:cs typeface="Tahoma" panose="020B0604030504040204" pitchFamily="34" charset="0"/>
              </a:rPr>
              <a:t>الأَجوِبة عَن تَكمِلِة الدَّوائِر</a:t>
            </a: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07976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179512" y="187871"/>
            <a:ext cx="8640960" cy="6648450"/>
          </a:xfrm>
          <a:prstGeom prst="rect">
            <a:avLst/>
          </a:prstGeom>
          <a:noFill/>
        </p:spPr>
      </p:pic>
      <p:sp>
        <p:nvSpPr>
          <p:cNvPr id="7" name="Title 1"/>
          <p:cNvSpPr txBox="1">
            <a:spLocks/>
          </p:cNvSpPr>
          <p:nvPr/>
        </p:nvSpPr>
        <p:spPr>
          <a:xfrm>
            <a:off x="2195736" y="1196752"/>
            <a:ext cx="5904656"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LB" sz="2600" b="1" dirty="0">
                <a:solidFill>
                  <a:schemeClr val="accent6">
                    <a:lumMod val="50000"/>
                  </a:schemeClr>
                </a:solidFill>
                <a:latin typeface="Adobe Arabic" panose="02040503050201020203" pitchFamily="18" charset="-78"/>
                <a:cs typeface="Adobe Arabic" panose="02040503050201020203" pitchFamily="18" charset="-78"/>
              </a:rPr>
              <a:t>- </a:t>
            </a:r>
            <a:r>
              <a:rPr lang="ar-SA" sz="2600" b="1" dirty="0">
                <a:solidFill>
                  <a:schemeClr val="accent6">
                    <a:lumMod val="50000"/>
                  </a:schemeClr>
                </a:solidFill>
                <a:latin typeface="Adobe Arabic" panose="02040503050201020203" pitchFamily="18" charset="-78"/>
                <a:cs typeface="Adobe Arabic" panose="02040503050201020203" pitchFamily="18" charset="-78"/>
              </a:rPr>
              <a:t>تَقاليدُ عيدِ الفِصحِ عِندَ اليَهود</a:t>
            </a:r>
            <a:r>
              <a:rPr lang="en-US" sz="2600" dirty="0">
                <a:latin typeface="Adobe Arabic" panose="02040503050201020203" pitchFamily="18" charset="-78"/>
                <a:cs typeface="Adobe Arabic" panose="02040503050201020203" pitchFamily="18" charset="-78"/>
              </a:rPr>
              <a:t>:</a:t>
            </a:r>
          </a:p>
          <a:p>
            <a:pPr algn="r" rtl="1"/>
            <a:r>
              <a:rPr lang="ar-SA" sz="2600" dirty="0">
                <a:latin typeface="Adobe Arabic" panose="02040503050201020203" pitchFamily="18" charset="-78"/>
                <a:cs typeface="Adobe Arabic" panose="02040503050201020203" pitchFamily="18" charset="-78"/>
              </a:rPr>
              <a:t>يَطبُخُ كُلُّ بَيتٍ أَو أَهلُ البَيتِ مَعَ جارِهِم القَريبِ الحَمَلَ الفِصحِيَّ بَينَ الغروبَينِ وَيَأخُذونَ من دَمِهِ ويَجعَلونَهُ على قائِمَتي البابِ وعارِضَتِهِ، على البُيوتِ الّتي يَأكُلونَهُ فيها. وَيَأكُلونَ لَحمَهُ مَشوِيًّا على النّارِ بِأَرغِفَةِ فَطيرٍ مَعَ أَعشابٍ مُرَّة. وَلا يُبقونَ شَيئًا مِنهُ إلى الصَّباح، وَيَأكُلونَهُ وَحِقاقُهُم مَشدودَةٌ، ونِعالُهُم في أَرجُلِهم، وعَصيُّهم في أَيديهِم، وَيَأكُلونَهُ على عَجَل</a:t>
            </a:r>
            <a:r>
              <a:rPr lang="en-US" sz="2600" dirty="0">
                <a:solidFill>
                  <a:schemeClr val="accent6">
                    <a:lumMod val="50000"/>
                  </a:schemeClr>
                </a:solidFill>
                <a:latin typeface="Adobe Arabic" panose="02040503050201020203" pitchFamily="18" charset="-78"/>
                <a:cs typeface="Adobe Arabic" panose="02040503050201020203" pitchFamily="18" charset="-78"/>
              </a:rPr>
              <a:t>.</a:t>
            </a:r>
          </a:p>
          <a:p>
            <a:pPr algn="r" rtl="1"/>
            <a:r>
              <a:rPr lang="en-US" sz="2600" dirty="0">
                <a:solidFill>
                  <a:schemeClr val="accent6">
                    <a:lumMod val="50000"/>
                  </a:schemeClr>
                </a:solidFill>
                <a:latin typeface="Adobe Arabic" panose="02040503050201020203" pitchFamily="18" charset="-78"/>
                <a:cs typeface="Adobe Arabic" panose="02040503050201020203" pitchFamily="18" charset="-78"/>
              </a:rPr>
              <a:t>- </a:t>
            </a:r>
            <a:r>
              <a:rPr lang="ar-SA" sz="2600" b="1" dirty="0">
                <a:solidFill>
                  <a:schemeClr val="accent6">
                    <a:lumMod val="50000"/>
                  </a:schemeClr>
                </a:solidFill>
                <a:latin typeface="Adobe Arabic" panose="02040503050201020203" pitchFamily="18" charset="-78"/>
                <a:cs typeface="Adobe Arabic" panose="02040503050201020203" pitchFamily="18" charset="-78"/>
              </a:rPr>
              <a:t>قالَ يوحَنّا المَعمَدانُ عَن يَسوعَ</a:t>
            </a:r>
            <a:r>
              <a:rPr lang="ar-SA" sz="2600" dirty="0">
                <a:latin typeface="Adobe Arabic" panose="02040503050201020203" pitchFamily="18" charset="-78"/>
                <a:cs typeface="Adobe Arabic" panose="02040503050201020203" pitchFamily="18" charset="-78"/>
              </a:rPr>
              <a:t>: «هَذا حَمَلُ اللّه</a:t>
            </a:r>
            <a:r>
              <a:rPr lang="ar-LB" sz="2600" dirty="0">
                <a:latin typeface="Adobe Arabic" panose="02040503050201020203" pitchFamily="18" charset="-78"/>
                <a:cs typeface="Adobe Arabic" panose="02040503050201020203" pitchFamily="18" charset="-78"/>
              </a:rPr>
              <a:t>»</a:t>
            </a:r>
            <a:r>
              <a:rPr lang="en-US" sz="2600" dirty="0">
                <a:latin typeface="Adobe Arabic" panose="02040503050201020203" pitchFamily="18" charset="-78"/>
                <a:cs typeface="Adobe Arabic" panose="02040503050201020203" pitchFamily="18" charset="-78"/>
              </a:rPr>
              <a:t>.</a:t>
            </a:r>
          </a:p>
          <a:p>
            <a:pPr algn="r" rtl="1"/>
            <a:r>
              <a:rPr lang="en-US" sz="2600" dirty="0"/>
              <a:t>.</a:t>
            </a:r>
          </a:p>
        </p:txBody>
      </p:sp>
      <p:sp>
        <p:nvSpPr>
          <p:cNvPr id="4" name="Footer Placeholder 3"/>
          <p:cNvSpPr>
            <a:spLocks noGrp="1"/>
          </p:cNvSpPr>
          <p:nvPr>
            <p:ph type="ftr" sz="quarter" idx="11"/>
          </p:nvPr>
        </p:nvSpPr>
        <p:spPr>
          <a:xfrm>
            <a:off x="6084168" y="6237312"/>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390935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2852936"/>
            <a:ext cx="8892480" cy="3312368"/>
          </a:xfrm>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pic>
        <p:nvPicPr>
          <p:cNvPr id="6"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260648"/>
            <a:ext cx="3384376" cy="2448272"/>
          </a:xfrm>
          <a:prstGeom prst="rect">
            <a:avLst/>
          </a:prstGeom>
          <a:noFill/>
        </p:spPr>
      </p:pic>
      <p:sp>
        <p:nvSpPr>
          <p:cNvPr id="7" name="Cloud Callout 6"/>
          <p:cNvSpPr/>
          <p:nvPr/>
        </p:nvSpPr>
        <p:spPr>
          <a:xfrm>
            <a:off x="251520" y="692696"/>
            <a:ext cx="4176464" cy="1944216"/>
          </a:xfrm>
          <a:prstGeom prst="cloudCallout">
            <a:avLst>
              <a:gd name="adj1" fmla="val 62386"/>
              <a:gd name="adj2" fmla="val 32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bg2"/>
                </a:solidFill>
                <a:latin typeface="Tahoma" panose="020B0604030504040204" pitchFamily="34" charset="0"/>
                <a:ea typeface="Tahoma" panose="020B0604030504040204" pitchFamily="34" charset="0"/>
                <a:cs typeface="Tahoma" panose="020B0604030504040204" pitchFamily="34" charset="0"/>
              </a:rPr>
              <a:t>وهَلّق خَلّونا نِتحاوَر بهالأسئِلة:</a:t>
            </a:r>
            <a:endParaRPr lang="en-US" sz="3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57887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179512" y="187871"/>
            <a:ext cx="8964488" cy="6648450"/>
          </a:xfrm>
          <a:prstGeom prst="rect">
            <a:avLst/>
          </a:prstGeom>
          <a:noFill/>
        </p:spPr>
      </p:pic>
      <p:sp>
        <p:nvSpPr>
          <p:cNvPr id="7" name="Title 1"/>
          <p:cNvSpPr txBox="1">
            <a:spLocks/>
          </p:cNvSpPr>
          <p:nvPr/>
        </p:nvSpPr>
        <p:spPr>
          <a:xfrm>
            <a:off x="2195736" y="1124744"/>
            <a:ext cx="6192688" cy="38884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LB" sz="2600" dirty="0">
                <a:latin typeface="Adobe Arabic" panose="02040503050201020203" pitchFamily="18" charset="-78"/>
                <a:cs typeface="Adobe Arabic" panose="02040503050201020203" pitchFamily="18" charset="-78"/>
              </a:rPr>
              <a:t>1- </a:t>
            </a:r>
            <a:r>
              <a:rPr lang="ar-SA" sz="2600" dirty="0">
                <a:latin typeface="Adobe Arabic" panose="02040503050201020203" pitchFamily="18" charset="-78"/>
                <a:cs typeface="Adobe Arabic" panose="02040503050201020203" pitchFamily="18" charset="-78"/>
              </a:rPr>
              <a:t>احتَفَلَ يَسوعُ بِعيدِ الفِصحِ على عادَتهِ لأَنَّهُ يَهودِيّ، وَلَكِنَّهُ أَضافَ إِلَيهِ مَعنىً جَديدًا عِندَما قال: «خُذوا وكُلوا... خُذوا واشرَبوا</a:t>
            </a:r>
            <a:r>
              <a:rPr lang="en-US" sz="2600" dirty="0">
                <a:latin typeface="Adobe Arabic" panose="02040503050201020203" pitchFamily="18" charset="-78"/>
                <a:cs typeface="Adobe Arabic" panose="02040503050201020203" pitchFamily="18" charset="-78"/>
              </a:rPr>
              <a:t>».</a:t>
            </a:r>
          </a:p>
          <a:p>
            <a:pPr algn="r" rtl="1"/>
            <a:r>
              <a:rPr lang="ar-SA" sz="2600" dirty="0">
                <a:latin typeface="Adobe Arabic" panose="02040503050201020203" pitchFamily="18" charset="-78"/>
                <a:cs typeface="Adobe Arabic" panose="02040503050201020203" pitchFamily="18" charset="-78"/>
              </a:rPr>
              <a:t>٢</a:t>
            </a:r>
            <a:r>
              <a:rPr lang="en-US" sz="2600" dirty="0">
                <a:latin typeface="Adobe Arabic" panose="02040503050201020203" pitchFamily="18" charset="-78"/>
                <a:cs typeface="Adobe Arabic" panose="02040503050201020203" pitchFamily="18" charset="-78"/>
              </a:rPr>
              <a:t>- </a:t>
            </a:r>
            <a:r>
              <a:rPr lang="ar-SA" sz="2600" dirty="0">
                <a:latin typeface="Adobe Arabic" panose="02040503050201020203" pitchFamily="18" charset="-78"/>
                <a:cs typeface="Adobe Arabic" panose="02040503050201020203" pitchFamily="18" charset="-78"/>
              </a:rPr>
              <a:t>كانَ يَعني بِذَلِكَ أَنَّهُ هُوَ الحَمَلُ الفِصحِيُّ الجَديدُ الّذي سَيُراقُ دَمُهُ على الصَّليبِ، وَيُخلِّصُ العالَمَ مِن عُبودِيَّةِ الخَطيئَة. الفِصحُ اليَهودِيُّ صورَةٌ لِما سَيأتي بِهِ يَسوعُ بِمَوتِهِ وَقِيامَتِه، فَالحَمَلُ الفِصحِيُّ كانَ بِدَمِهِ سَبَبَ تَحريرِ الشَّعبِ العِبرانِيِّ من أَرضِ العُبودِيّةِ وعُبورهِ إلى أَرضِ الحُريَّة. وَالصَّليبُ فِصحُنا لأَنّ المَسيحَ بِدَمِه أَخرَجَنا مِن أَرضِ الخَطيئَةِ وَأَدخَلَنا أَرضَ المُصالَحَةِ التّامَّةِ مَعَ اللّه</a:t>
            </a:r>
            <a:r>
              <a:rPr lang="en-US" sz="2600" dirty="0">
                <a:latin typeface="Adobe Arabic" panose="02040503050201020203" pitchFamily="18" charset="-78"/>
                <a:cs typeface="Adobe Arabic" panose="02040503050201020203" pitchFamily="18" charset="-78"/>
              </a:rPr>
              <a:t>.</a:t>
            </a:r>
          </a:p>
        </p:txBody>
      </p:sp>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5" name="Pentagon 4"/>
          <p:cNvSpPr/>
          <p:nvPr/>
        </p:nvSpPr>
        <p:spPr>
          <a:xfrm flipH="1">
            <a:off x="3131840" y="116632"/>
            <a:ext cx="5472608"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FFFF00"/>
                </a:solidFill>
                <a:latin typeface="Tahoma" panose="020B0604030504040204" pitchFamily="34" charset="0"/>
                <a:ea typeface="Tahoma" panose="020B0604030504040204" pitchFamily="34" charset="0"/>
                <a:cs typeface="Tahoma" panose="020B0604030504040204" pitchFamily="34" charset="0"/>
              </a:rPr>
              <a:t>الأَجوِبة عَن الأَسئِلة</a:t>
            </a: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87268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179512" y="187871"/>
            <a:ext cx="8964488" cy="6648450"/>
          </a:xfrm>
          <a:prstGeom prst="rect">
            <a:avLst/>
          </a:prstGeom>
          <a:noFill/>
        </p:spPr>
      </p:pic>
      <p:sp>
        <p:nvSpPr>
          <p:cNvPr id="7" name="Title 1"/>
          <p:cNvSpPr txBox="1">
            <a:spLocks/>
          </p:cNvSpPr>
          <p:nvPr/>
        </p:nvSpPr>
        <p:spPr>
          <a:xfrm>
            <a:off x="2195736" y="1124744"/>
            <a:ext cx="6192688" cy="38884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SA" sz="2600" dirty="0"/>
              <a:t>٣</a:t>
            </a:r>
            <a:r>
              <a:rPr lang="en-US" sz="2600" dirty="0">
                <a:latin typeface="Adobe Arabic" panose="02040503050201020203" pitchFamily="18" charset="-78"/>
                <a:cs typeface="Adobe Arabic" panose="02040503050201020203" pitchFamily="18" charset="-78"/>
              </a:rPr>
              <a:t>- </a:t>
            </a:r>
            <a:r>
              <a:rPr lang="ar-SA" sz="2600" dirty="0">
                <a:latin typeface="Adobe Arabic" panose="02040503050201020203" pitchFamily="18" charset="-78"/>
                <a:cs typeface="Adobe Arabic" panose="02040503050201020203" pitchFamily="18" charset="-78"/>
              </a:rPr>
              <a:t>لَقَد أَنهَى يَسوعُ بِصَليبِهِ ذَبائِحَ العَهدِ القَديم، لأَنَّ هَذِهِ الذَّبائِحَ كانَتْ صورَةً تَرمُزُ إلى التَّكفيرِ عَن الخَطايا وَعَطاءِ اللّه التامّ (مِحرَقَة) وَالاتِّحادِ بِه. فَلَمَّا أَتَتِ الحَقيقَة، لَم يَعُدْ مِن داعٍ إلى الصّورَة : «لأَنَّهُ أَتَى لِيَبذُلَ حَياتَهُ وَيَموتَ فِداءً عَن كَثيرين» (أَشعيا 53/ 10 – 12) وَكَما أَنَّ اشتِراكَ الشَّعبِ القَديمِ في الذّبيحَةِ وَالحَمَلِ الفِصحِيِّ جَعَلَ مِنهُ شَعبًا واحِدًا، فَكَذَلِكَ اشتِراكُنا في لَحمِ وَدَمِ المَسيحِ يَجعَلُ مِنّا شَعبًا واحِدًا وَجَسَدًا واحِدًا هُوَ جَسَدُ المَسيحِ السِّرِّيّ، أَيْ الكَنيسَة</a:t>
            </a:r>
            <a:r>
              <a:rPr lang="ar-LB" sz="2600" dirty="0">
                <a:latin typeface="Adobe Arabic" panose="02040503050201020203" pitchFamily="18" charset="-78"/>
                <a:cs typeface="Adobe Arabic" panose="02040503050201020203" pitchFamily="18" charset="-78"/>
              </a:rPr>
              <a:t>.</a:t>
            </a:r>
            <a:endParaRPr lang="en-US" sz="2600" dirty="0">
              <a:latin typeface="Adobe Arabic" panose="02040503050201020203" pitchFamily="18" charset="-78"/>
              <a:cs typeface="Adobe Arabic" panose="02040503050201020203" pitchFamily="18" charset="-78"/>
            </a:endParaRPr>
          </a:p>
        </p:txBody>
      </p:sp>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268883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24128" y="6309320"/>
            <a:ext cx="2895600" cy="365125"/>
          </a:xfrm>
        </p:spPr>
        <p:txBody>
          <a:bodyPr/>
          <a:lstStyle/>
          <a:p>
            <a:r>
              <a:rPr lang="ar-LB" dirty="0"/>
              <a:t>مركز التربيّة الدينية، رهبانيّة القلبين الأقدسين</a:t>
            </a:r>
            <a:endParaRPr lang="en-US" dirty="0"/>
          </a:p>
        </p:txBody>
      </p:sp>
      <p:pic>
        <p:nvPicPr>
          <p:cNvPr id="6" name="Picture 2" descr="C:\Users\Liliane\Desktop\female-teacher-teaching-on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3087345"/>
            <a:ext cx="4752528" cy="3437999"/>
          </a:xfrm>
          <a:prstGeom prst="rect">
            <a:avLst/>
          </a:prstGeom>
          <a:noFill/>
        </p:spPr>
      </p:pic>
      <p:sp>
        <p:nvSpPr>
          <p:cNvPr id="7" name="Cloud Callout 6"/>
          <p:cNvSpPr/>
          <p:nvPr/>
        </p:nvSpPr>
        <p:spPr>
          <a:xfrm>
            <a:off x="2483768" y="188640"/>
            <a:ext cx="5544616" cy="1944216"/>
          </a:xfrm>
          <a:prstGeom prst="cloudCallout">
            <a:avLst>
              <a:gd name="adj1" fmla="val -64449"/>
              <a:gd name="adj2" fmla="val 88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bg2"/>
                </a:solidFill>
                <a:latin typeface="Tahoma" panose="020B0604030504040204" pitchFamily="34" charset="0"/>
                <a:ea typeface="Tahoma" panose="020B0604030504040204" pitchFamily="34" charset="0"/>
                <a:cs typeface="Tahoma" panose="020B0604030504040204" pitchFamily="34" charset="0"/>
              </a:rPr>
              <a:t>جاوْبُوا بِصَح أو خَطأ وصَحِّحوا الخَطأ في حال وُجِد!</a:t>
            </a:r>
            <a:endParaRPr lang="en-US" sz="3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76185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79512" y="188640"/>
            <a:ext cx="8640318" cy="5904656"/>
          </a:xfrm>
        </p:spPr>
      </p:pic>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1220057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60648"/>
            <a:ext cx="8964488" cy="5649788"/>
          </a:xfrm>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249604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3928" y="620688"/>
            <a:ext cx="6053314" cy="2262781"/>
          </a:xfrm>
        </p:spPr>
        <p:txBody>
          <a:bodyPr/>
          <a:lstStyle/>
          <a:p>
            <a:pPr rtl="1"/>
            <a:r>
              <a:rPr lang="ar-LB" dirty="0">
                <a:latin typeface="Tahoma" panose="020B0604030504040204" pitchFamily="34" charset="0"/>
                <a:ea typeface="Tahoma" panose="020B0604030504040204" pitchFamily="34" charset="0"/>
                <a:cs typeface="Tahoma" panose="020B0604030504040204" pitchFamily="34" charset="0"/>
              </a:rPr>
              <a:t>كِتابُ الثّامِنِ</a:t>
            </a:r>
            <a:br>
              <a:rPr lang="fr-FR" dirty="0">
                <a:latin typeface="Tahoma" panose="020B0604030504040204" pitchFamily="34" charset="0"/>
                <a:ea typeface="Tahoma" panose="020B0604030504040204" pitchFamily="34" charset="0"/>
                <a:cs typeface="Tahoma" panose="020B0604030504040204" pitchFamily="34" charset="0"/>
              </a:rPr>
            </a:br>
            <a:r>
              <a:rPr lang="ar-LB" dirty="0">
                <a:latin typeface="Tahoma" panose="020B0604030504040204" pitchFamily="34" charset="0"/>
                <a:ea typeface="Tahoma" panose="020B0604030504040204" pitchFamily="34" charset="0"/>
                <a:cs typeface="Tahoma" panose="020B0604030504040204" pitchFamily="34" charset="0"/>
              </a:rPr>
              <a:t> أَساسِيّ</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3491880" y="4581128"/>
            <a:ext cx="6686549" cy="1580862"/>
          </a:xfrm>
        </p:spPr>
        <p:txBody>
          <a:bodyPr>
            <a:noAutofit/>
          </a:bodyPr>
          <a:lstStyle/>
          <a:p>
            <a:pPr algn="ctr" rtl="1"/>
            <a:r>
              <a:rPr lang="ar-LB" sz="30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حَياةٌ جَديدَةٌ في المَسيحِ</a:t>
            </a:r>
          </a:p>
          <a:p>
            <a:pPr algn="ctr" rtl="1"/>
            <a:r>
              <a:rPr lang="ar-LB" sz="30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الأَسرار</a:t>
            </a:r>
            <a:endParaRPr lang="en-US" sz="30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descr="Scan000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656014" cy="6752158"/>
          </a:xfrm>
          <a:prstGeom prst="rect">
            <a:avLst/>
          </a:prstGeom>
        </p:spPr>
      </p:pic>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3506895544"/>
      </p:ext>
    </p:extLst>
  </p:cSld>
  <p:clrMapOvr>
    <a:masterClrMapping/>
  </p:clrMapOvr>
  <mc:AlternateContent xmlns:mc="http://schemas.openxmlformats.org/markup-compatibility/2006" xmlns:p14="http://schemas.microsoft.com/office/powerpoint/2010/main">
    <mc:Choice Requires="p14">
      <p:transition spd="slow" p14:dur="3400" advTm="4136">
        <p14:reveal/>
      </p:transition>
    </mc:Choice>
    <mc:Fallback xmlns="">
      <p:transition spd="slow" advTm="41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692696"/>
            <a:ext cx="8811214" cy="5361459"/>
          </a:xfrm>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4026848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91264" cy="5721499"/>
          </a:xfrm>
          <a:solidFill>
            <a:schemeClr val="accent4">
              <a:lumMod val="40000"/>
              <a:lumOff val="60000"/>
            </a:schemeClr>
          </a:solidFill>
        </p:spPr>
        <p:txBody>
          <a:bodyPr>
            <a:normAutofit lnSpcReduction="10000"/>
          </a:bodyPr>
          <a:lstStyle/>
          <a:p>
            <a:pPr algn="r" rtl="1"/>
            <a:r>
              <a:rPr lang="ar-LB" dirty="0"/>
              <a:t> </a:t>
            </a:r>
            <a:r>
              <a:rPr lang="en-US" dirty="0"/>
              <a:t>1404</a:t>
            </a:r>
            <a:r>
              <a:rPr lang="en-US" sz="4000" dirty="0"/>
              <a:t> </a:t>
            </a:r>
            <a:r>
              <a:rPr lang="ar-LB" sz="4000" dirty="0"/>
              <a:t> </a:t>
            </a:r>
            <a:r>
              <a:rPr lang="ar-SA" sz="4000" dirty="0">
                <a:latin typeface="Adobe Arabic" panose="02040503050201020203" pitchFamily="18" charset="-78"/>
                <a:cs typeface="Adobe Arabic" panose="02040503050201020203" pitchFamily="18" charset="-78"/>
              </a:rPr>
              <a:t>تَعلَمُ الكَنيسَةُ أَنَّ الرَّبّ، مُنذُ الآن، يَأتي في الإِفخَارِستِيّا، وَأَنَّهُ هَهُنا في ما بَينَنا. وَلَكِنَّ هَذا الحُضورَ مَحجوبٌ عَنِ الأَنْظار. وَلِذا، نَحتَفِلُ بِالإِفخَارِستِيّا «مُنتَظِرينَ الرَّجاءَ السَّعيد، وَمَجيءَ مُخَلِّصِنا يَسوعَ المَسيح»، وَطالِبينَ «أَن نَمتَلِئَ</a:t>
            </a:r>
            <a:endParaRPr lang="en-US" sz="4000" dirty="0">
              <a:latin typeface="Adobe Arabic" panose="02040503050201020203" pitchFamily="18" charset="-78"/>
              <a:cs typeface="Adobe Arabic" panose="02040503050201020203" pitchFamily="18" charset="-78"/>
            </a:endParaRPr>
          </a:p>
          <a:p>
            <a:pPr algn="r" rtl="1"/>
            <a:r>
              <a:rPr lang="ar-SA" sz="4000" dirty="0">
                <a:latin typeface="Adobe Arabic" panose="02040503050201020203" pitchFamily="18" charset="-78"/>
                <a:cs typeface="Adobe Arabic" panose="02040503050201020203" pitchFamily="18" charset="-78"/>
              </a:rPr>
              <a:t>مِن مَجدِكَ، في مَلَكوتِكَ، كُلُّنا مَعًا وَإلى الأَبَد، يَومَ تُمسَحُ كُلُّ دَمعَةٍ مِن عُيونِنا. وَيَوم نَراك، أَنتَ إِلَهَنا، كَما أَنتَ، سَوفَ نَصيرُ شَبيهَين بِكَ إلى الأَبَدِ، وَنُسَبِّحُكَ بِلا انْقِطاع، بِالمَسيحِ رَبِّنا</a:t>
            </a:r>
            <a:r>
              <a:rPr lang="en-US" sz="4000" dirty="0">
                <a:latin typeface="Adobe Arabic" panose="02040503050201020203" pitchFamily="18" charset="-78"/>
                <a:cs typeface="Adobe Arabic" panose="02040503050201020203" pitchFamily="18" charset="-78"/>
              </a:rPr>
              <a:t>».</a:t>
            </a:r>
          </a:p>
          <a:p>
            <a:pPr algn="r" rtl="1"/>
            <a:r>
              <a:rPr lang="ar-SA" sz="4000" dirty="0">
                <a:latin typeface="Adobe Arabic" panose="02040503050201020203" pitchFamily="18" charset="-78"/>
                <a:cs typeface="Adobe Arabic" panose="02040503050201020203" pitchFamily="18" charset="-78"/>
              </a:rPr>
              <a:t>مِن كِتابِ «التَّعليمِ المَسيحِيِّ لِلكَنيسَةِ الكاثوليكِيَّة»</a:t>
            </a:r>
            <a:endParaRPr lang="en-US" sz="4000" dirty="0">
              <a:latin typeface="Adobe Arabic" panose="02040503050201020203" pitchFamily="18" charset="-78"/>
              <a:cs typeface="Adobe Arabic" panose="02040503050201020203" pitchFamily="18" charset="-78"/>
            </a:endParaRPr>
          </a:p>
        </p:txBody>
      </p:sp>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274087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7504" y="15133"/>
            <a:ext cx="9397603" cy="5937523"/>
          </a:xfrm>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158518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339752" y="188640"/>
            <a:ext cx="4786626" cy="894928"/>
          </a:xfrm>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pic>
        <p:nvPicPr>
          <p:cNvPr id="7" name="Content Placeholder 4"/>
          <p:cNvPicPr>
            <a:picLocks noChangeAspect="1"/>
          </p:cNvPicPr>
          <p:nvPr/>
        </p:nvPicPr>
        <p:blipFill rotWithShape="1">
          <a:blip r:embed="rId5" cstate="email">
            <a:extLst>
              <a:ext uri="{28A0092B-C50C-407E-A947-70E740481C1C}">
                <a14:useLocalDpi xmlns:a14="http://schemas.microsoft.com/office/drawing/2010/main"/>
              </a:ext>
            </a:extLst>
          </a:blip>
          <a:srcRect b="-1048"/>
          <a:stretch/>
        </p:blipFill>
        <p:spPr>
          <a:xfrm>
            <a:off x="2555776" y="1196752"/>
            <a:ext cx="4248472" cy="4998914"/>
          </a:xfrm>
          <a:prstGeom prst="rect">
            <a:avLst/>
          </a:prstGeom>
        </p:spPr>
      </p:pic>
    </p:spTree>
    <p:custDataLst>
      <p:tags r:id="rId1"/>
    </p:custDataLst>
    <p:extLst>
      <p:ext uri="{BB962C8B-B14F-4D97-AF65-F5344CB8AC3E}">
        <p14:creationId xmlns:p14="http://schemas.microsoft.com/office/powerpoint/2010/main" val="2040901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5044" y="476672"/>
            <a:ext cx="9048956" cy="5369488"/>
          </a:xfrm>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1453627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4344" y="116632"/>
            <a:ext cx="8854737" cy="6624736"/>
          </a:xfrm>
        </p:spPr>
      </p:pic>
      <p:sp>
        <p:nvSpPr>
          <p:cNvPr id="3" name="Footer Placeholder 2"/>
          <p:cNvSpPr>
            <a:spLocks noGrp="1"/>
          </p:cNvSpPr>
          <p:nvPr>
            <p:ph type="ftr" sz="quarter" idx="11"/>
          </p:nvPr>
        </p:nvSpPr>
        <p:spPr>
          <a:xfrm>
            <a:off x="-540568" y="3717032"/>
            <a:ext cx="2895600" cy="365125"/>
          </a:xfrm>
        </p:spPr>
        <p:txBody>
          <a:bodyPr/>
          <a:lstStyle/>
          <a:p>
            <a:r>
              <a:rPr lang="ar-LB" dirty="0"/>
              <a:t>مركز التربيّة الدينية،</a:t>
            </a:r>
          </a:p>
          <a:p>
            <a:r>
              <a:rPr lang="ar-LB" dirty="0"/>
              <a:t> رهبانيّة القلبين الأقدسين</a:t>
            </a:r>
            <a:endParaRPr lang="en-US" dirty="0"/>
          </a:p>
        </p:txBody>
      </p:sp>
    </p:spTree>
    <p:custDataLst>
      <p:tags r:id="rId1"/>
    </p:custDataLst>
    <p:extLst>
      <p:ext uri="{BB962C8B-B14F-4D97-AF65-F5344CB8AC3E}">
        <p14:creationId xmlns:p14="http://schemas.microsoft.com/office/powerpoint/2010/main" val="2570558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5" name="Rounded Rectangle 4"/>
          <p:cNvSpPr/>
          <p:nvPr/>
        </p:nvSpPr>
        <p:spPr>
          <a:xfrm>
            <a:off x="4788024" y="260648"/>
            <a:ext cx="273630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LB" sz="4400" dirty="0">
              <a:latin typeface="Tahoma" panose="020B0604030504040204" pitchFamily="34" charset="0"/>
              <a:ea typeface="Tahoma" panose="020B0604030504040204" pitchFamily="34" charset="0"/>
              <a:cs typeface="Tahoma" panose="020B0604030504040204" pitchFamily="34" charset="0"/>
            </a:endParaRPr>
          </a:p>
          <a:p>
            <a:pPr algn="ctr" rtl="1"/>
            <a:r>
              <a:rPr lang="ar-SA" sz="4400" dirty="0">
                <a:latin typeface="Tahoma" panose="020B0604030504040204" pitchFamily="34" charset="0"/>
                <a:ea typeface="Tahoma" panose="020B0604030504040204" pitchFamily="34" charset="0"/>
                <a:cs typeface="Tahoma" panose="020B0604030504040204" pitchFamily="34" charset="0"/>
              </a:rPr>
              <a:t>ت</a:t>
            </a:r>
            <a:r>
              <a:rPr lang="ar-LB" sz="4400" dirty="0">
                <a:latin typeface="Tahoma" panose="020B0604030504040204" pitchFamily="34" charset="0"/>
                <a:ea typeface="Tahoma" panose="020B0604030504040204" pitchFamily="34" charset="0"/>
                <a:cs typeface="Tahoma" panose="020B0604030504040204" pitchFamily="34" charset="0"/>
              </a:rPr>
              <a:t>َ</a:t>
            </a:r>
            <a:r>
              <a:rPr lang="ar-SA" sz="4400" dirty="0">
                <a:latin typeface="Tahoma" panose="020B0604030504040204" pitchFamily="34" charset="0"/>
                <a:ea typeface="Tahoma" panose="020B0604030504040204" pitchFamily="34" charset="0"/>
                <a:cs typeface="Tahoma" panose="020B0604030504040204" pitchFamily="34" charset="0"/>
              </a:rPr>
              <a:t>أم</a:t>
            </a:r>
            <a:r>
              <a:rPr lang="ar-LB" sz="4400">
                <a:latin typeface="Tahoma" panose="020B0604030504040204" pitchFamily="34" charset="0"/>
                <a:ea typeface="Tahoma" panose="020B0604030504040204" pitchFamily="34" charset="0"/>
                <a:cs typeface="Tahoma" panose="020B0604030504040204" pitchFamily="34" charset="0"/>
              </a:rPr>
              <a:t>ُّ</a:t>
            </a:r>
            <a:r>
              <a:rPr lang="ar-SA" sz="4400">
                <a:latin typeface="Tahoma" panose="020B0604030504040204" pitchFamily="34" charset="0"/>
                <a:ea typeface="Tahoma" panose="020B0604030504040204" pitchFamily="34" charset="0"/>
                <a:cs typeface="Tahoma" panose="020B0604030504040204" pitchFamily="34" charset="0"/>
              </a:rPr>
              <a:t>لٌ</a:t>
            </a:r>
            <a:br>
              <a:rPr lang="en-US" sz="4400" dirty="0">
                <a:latin typeface="Tahoma" panose="020B0604030504040204" pitchFamily="34" charset="0"/>
                <a:ea typeface="Tahoma" panose="020B0604030504040204" pitchFamily="34" charset="0"/>
                <a:cs typeface="Tahoma" panose="020B0604030504040204" pitchFamily="34" charset="0"/>
              </a:rPr>
            </a:b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8" name="Horizontal Scroll 7"/>
          <p:cNvSpPr/>
          <p:nvPr/>
        </p:nvSpPr>
        <p:spPr>
          <a:xfrm>
            <a:off x="323528" y="1556792"/>
            <a:ext cx="8820472" cy="5184576"/>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تَمَّ بِناءُ هَذهِ اللَّوحَةِ انطِلاقًا مِن سَبعةِ أَحداثٍ مِن</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 ال</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عَهدِ القَديمِ (سِفرُ الخُروج) كَشَفَت لِلمَسيحِيّينَ الأَحداثَ التَّأسيسِيَّةَ لسِرِّ الإِفخارِستِيّا.</a:t>
            </a:r>
            <a:endParaRPr lang="ar-LB"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 إِنَّها لَوحَةٌ مُعَبِّرَة. </a:t>
            </a:r>
            <a:endParaRPr lang="ar-LB"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وَلَكِنّ</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اللَّوحَةَ لا تُقَدِّمُ الأَحداثَ في التَّرتيبِ الزَّمَنِيِّ، لَكِنَّها بُنِيتْ لِكَي تُعطيَ الأَحداثَ الأُخرَى</a:t>
            </a:r>
            <a:endParaRPr lang="ar-LB"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 المُتماثِلَةَ مَعنًى</a:t>
            </a:r>
            <a: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9"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0"/>
            <a:ext cx="3024336" cy="2262679"/>
          </a:xfrm>
          <a:prstGeom prst="rect">
            <a:avLst/>
          </a:prstGeom>
        </p:spPr>
      </p:pic>
    </p:spTree>
    <p:custDataLst>
      <p:tags r:id="rId1"/>
    </p:custDataLst>
    <p:extLst>
      <p:ext uri="{BB962C8B-B14F-4D97-AF65-F5344CB8AC3E}">
        <p14:creationId xmlns:p14="http://schemas.microsoft.com/office/powerpoint/2010/main" val="1501699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8" name="Horizontal Scroll 7"/>
          <p:cNvSpPr/>
          <p:nvPr/>
        </p:nvSpPr>
        <p:spPr>
          <a:xfrm>
            <a:off x="288108" y="1844824"/>
            <a:ext cx="8820472" cy="5184576"/>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نَرَى الأَمواجَ الّتي تَرمُزُ إلى البَحرِ الأَحمَرِ حينَ شَقَّهُ موسَى وَعَبَرَ العِبرانِيّونَ مِن أَرضِ مِصر، أَرضِ العُبودِيَّة، إلى أَرضِ الحُريَّة. نَحنُ الشَّعبُ المُخلَّصُ مِن  عُبودِيَّةِ الخَطيئَةِ قَد نِلنا حِظوَةً عِندَ الرَّبِّ، ومَعَ قِيامَةِ المَسيحِ عَبَرنا مِن المَوتِ إلى الَحياةِ الجَديدَةِ بِالمَسيح</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0"/>
            <a:ext cx="3024987" cy="226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7624" y="25410"/>
            <a:ext cx="3024987" cy="226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01644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12160" y="6309320"/>
            <a:ext cx="2895600" cy="365125"/>
          </a:xfrm>
        </p:spPr>
        <p:txBody>
          <a:bodyPr/>
          <a:lstStyle/>
          <a:p>
            <a:r>
              <a:rPr lang="ar-LB"/>
              <a:t>مركز التربيّة الدينية، رهبانيّة القلبين الأقدسين</a:t>
            </a:r>
            <a:endParaRPr lang="en-US"/>
          </a:p>
        </p:txBody>
      </p:sp>
      <p:sp>
        <p:nvSpPr>
          <p:cNvPr id="8" name="Horizontal Scroll 7"/>
          <p:cNvSpPr/>
          <p:nvPr/>
        </p:nvSpPr>
        <p:spPr>
          <a:xfrm>
            <a:off x="251520" y="0"/>
            <a:ext cx="3419796" cy="6453336"/>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نَرَى في أَعلَى الرَّسمِ جَبَلَ سيناءَ مَكانَ لِقاءِ موسَى اللّه. وَفي أَسفَلِهِ نَرَى الهَيكَلَ حَيثُ تُقدَّمُ الذَّبائِحُ إلى اللّه. يَسوعُ المَسيحِ هُوَ ذَبيحَتُنا الفِصحِيَّةُ اليَومَ وَمَكانُها هُوَ الكَنيسَة</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rtl="1"/>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1260" y="1052736"/>
            <a:ext cx="5340346" cy="3995419"/>
          </a:xfrm>
          <a:prstGeom prst="rect">
            <a:avLst/>
          </a:prstGeom>
        </p:spPr>
      </p:pic>
    </p:spTree>
    <p:custDataLst>
      <p:tags r:id="rId1"/>
    </p:custDataLst>
    <p:extLst>
      <p:ext uri="{BB962C8B-B14F-4D97-AF65-F5344CB8AC3E}">
        <p14:creationId xmlns:p14="http://schemas.microsoft.com/office/powerpoint/2010/main" val="846648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331640" y="6464457"/>
            <a:ext cx="2895600" cy="365125"/>
          </a:xfrm>
        </p:spPr>
        <p:txBody>
          <a:bodyPr/>
          <a:lstStyle/>
          <a:p>
            <a:r>
              <a:rPr lang="ar-LB" dirty="0"/>
              <a:t>مركز التربيّة الدينية، رهبانيّة القلبين الأقدسين</a:t>
            </a:r>
            <a:endParaRPr lang="en-US" dirty="0"/>
          </a:p>
        </p:txBody>
      </p:sp>
      <p:sp>
        <p:nvSpPr>
          <p:cNvPr id="8" name="Horizontal Scroll 7"/>
          <p:cNvSpPr/>
          <p:nvPr/>
        </p:nvSpPr>
        <p:spPr>
          <a:xfrm>
            <a:off x="755576" y="2780928"/>
            <a:ext cx="8064896" cy="3960440"/>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وَنَرَى أَيضًا على اليَسارِ عُنصُرَين رَمزِيّين - مِن أَسفَل، المنَّ وَهُوَ الخُبزُ النّازِلُ مِنَ السَّماء؛ وَفي الأَعلَى الدَّمَ الّذي رَشَّهُ موسَى على الجَبَلِ وَعَلى النّاسِ رَمزَ العَهدِ بَينَ اللّهِ وَشَعبِه. رَمزُ الخُبزِ النّازِلِ مِنَ السَّماءِ هُوَ رَمزٌ إلى جَسَدِ  المَسيحِ وَالدَّمُ هُوَ رَمزٌ إلى دَمِ العَهدِ الجَديدِ بِالمَسيح</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rtl="1"/>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1680" y="548680"/>
            <a:ext cx="6192688" cy="2509350"/>
          </a:xfrm>
          <a:prstGeom prst="rect">
            <a:avLst/>
          </a:prstGeom>
        </p:spPr>
      </p:pic>
    </p:spTree>
    <p:custDataLst>
      <p:tags r:id="rId1"/>
    </p:custDataLst>
    <p:extLst>
      <p:ext uri="{BB962C8B-B14F-4D97-AF65-F5344CB8AC3E}">
        <p14:creationId xmlns:p14="http://schemas.microsoft.com/office/powerpoint/2010/main" val="405696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620688"/>
            <a:ext cx="6617369" cy="1013504"/>
          </a:xfrm>
        </p:spPr>
        <p:txBody>
          <a:bodyPr>
            <a:normAutofit/>
          </a:bodyPr>
          <a:lstStyle/>
          <a:p>
            <a:pPr rtl="1"/>
            <a:r>
              <a:rPr lang="ar-LB" b="1" dirty="0">
                <a:latin typeface="Tahoma" panose="020B0604030504040204" pitchFamily="34" charset="0"/>
                <a:ea typeface="Tahoma" panose="020B0604030504040204" pitchFamily="34" charset="0"/>
                <a:cs typeface="Tahoma" panose="020B0604030504040204" pitchFamily="34" charset="0"/>
              </a:rPr>
              <a:t>اللِّقاءُ الثّالِث عَشَر</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251520" y="4581128"/>
            <a:ext cx="8561783" cy="1040495"/>
          </a:xfrm>
        </p:spPr>
        <p:txBody>
          <a:bodyPr>
            <a:normAutofit fontScale="85000" lnSpcReduction="10000"/>
          </a:bodyPr>
          <a:lstStyle/>
          <a:p>
            <a:pPr rtl="1"/>
            <a:r>
              <a:rPr lang="ar-LB" sz="4800" b="1" dirty="0">
                <a:solidFill>
                  <a:srgbClr val="C00000"/>
                </a:solidFill>
                <a:latin typeface="Tahoma" panose="020B0604030504040204" pitchFamily="34" charset="0"/>
                <a:ea typeface="Tahoma" panose="020B0604030504040204" pitchFamily="34" charset="0"/>
                <a:cs typeface="Tahoma" panose="020B0604030504040204" pitchFamily="34" charset="0"/>
              </a:rPr>
              <a:t>«هَذا هُوَ جَسَدي يُبذَلُ مِن أَجلِكُم»</a:t>
            </a:r>
            <a:endPar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027675" y="2348880"/>
            <a:ext cx="5243743" cy="861774"/>
          </a:xfrm>
          <a:prstGeom prst="rect">
            <a:avLst/>
          </a:prstGeom>
        </p:spPr>
        <p:txBody>
          <a:bodyPr wrap="none">
            <a:spAutoFit/>
          </a:bodyPr>
          <a:lstStyle/>
          <a:p>
            <a:pPr algn="r" rtl="1"/>
            <a:r>
              <a:rPr lang="ar-LB" sz="5000" b="1" dirty="0">
                <a:solidFill>
                  <a:srgbClr val="00B0F0">
                    <a:lumMod val="75000"/>
                  </a:srgbClr>
                </a:solidFill>
                <a:latin typeface="Tahoma" panose="020B0604030504040204" pitchFamily="34" charset="0"/>
                <a:ea typeface="Tahoma" panose="020B0604030504040204" pitchFamily="34" charset="0"/>
                <a:cs typeface="Tahoma" panose="020B0604030504040204" pitchFamily="34" charset="0"/>
              </a:rPr>
              <a:t>شو يَعني فِصِح؟</a:t>
            </a:r>
          </a:p>
        </p:txBody>
      </p:sp>
      <p:sp>
        <p:nvSpPr>
          <p:cNvPr id="5" name="Footer Placeholder 4"/>
          <p:cNvSpPr>
            <a:spLocks noGrp="1"/>
          </p:cNvSpPr>
          <p:nvPr>
            <p:ph type="ftr" sz="quarter" idx="11"/>
          </p:nvPr>
        </p:nvSpPr>
        <p:spPr>
          <a:xfrm>
            <a:off x="251520" y="6309320"/>
            <a:ext cx="2895600" cy="365125"/>
          </a:xfrm>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38211440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3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331640" y="6464457"/>
            <a:ext cx="2895600" cy="365125"/>
          </a:xfrm>
        </p:spPr>
        <p:txBody>
          <a:bodyPr/>
          <a:lstStyle/>
          <a:p>
            <a:r>
              <a:rPr lang="ar-LB" dirty="0"/>
              <a:t>مركز التربيّة الدينية، رهبانيّة القلبين الأقدسين</a:t>
            </a:r>
            <a:endParaRPr lang="en-US" dirty="0"/>
          </a:p>
        </p:txBody>
      </p:sp>
      <p:sp>
        <p:nvSpPr>
          <p:cNvPr id="8" name="Horizontal Scroll 7"/>
          <p:cNvSpPr/>
          <p:nvPr/>
        </p:nvSpPr>
        <p:spPr>
          <a:xfrm>
            <a:off x="755576" y="260648"/>
            <a:ext cx="8064896" cy="6408712"/>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في الوَسَطِ يَمرُّ الشَّعبُ بَينَ الأَمواج، بَعدَ أَن أَكَلوا العَشاءَ قَبلَ خُروجِهِم، فَيُعبُرُون البَحرَ الأَحمَرَ رَمزًا إلى العُبورِ مِنَ العُبودِيّةِ إلى الحُرِّيَّةِ، وَنَنتَقِلُ مِنَ الفِصحِ اليَهودِيِّ إلى فِصحٍ آخَرَ وَهُوَ فِصحُنا، أَيْ إلى يَسوعَ الحَمَلِ الفِصحِيِّ المُتَأَلِّمِ وَالقائِمُ على المَذبَحِ مَعَ «ذَبيحَةِ الحَمَل»، أَيْ مَعَ مَوتِ يَسوعَ وَقِيامَتِهِ عَبَرْنا مِنَ المَوتِ إلى الحَياةِ وَهُوَ الّذي أَعطَانَا جَسَدَهُ المَوهوبَ وَدَمَهُ المَسكوبَ في الكَأسِ مَأكَلًا وَمَشرَبًا وَمَنَحَنا الخَلاص</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52325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80528" y="116632"/>
            <a:ext cx="9324528" cy="5976664"/>
          </a:xfrm>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3019162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7544" y="6309320"/>
            <a:ext cx="2895600" cy="365125"/>
          </a:xfrm>
        </p:spPr>
        <p:txBody>
          <a:bodyPr/>
          <a:lstStyle/>
          <a:p>
            <a:r>
              <a:rPr lang="ar-LB"/>
              <a:t>مركز التربيّة الدينية، رهبانيّة القلبين الأقدسين</a:t>
            </a:r>
            <a:endParaRPr lang="en-US"/>
          </a:p>
        </p:txBody>
      </p:sp>
      <p:pic>
        <p:nvPicPr>
          <p:cNvPr id="6" name="Picture 2" descr="C:\Users\Liliane\Desktop\female-teacher-teaching-on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3501008"/>
            <a:ext cx="4718642" cy="3413486"/>
          </a:xfrm>
          <a:prstGeom prst="rect">
            <a:avLst/>
          </a:prstGeom>
          <a:noFill/>
        </p:spPr>
      </p:pic>
      <p:sp>
        <p:nvSpPr>
          <p:cNvPr id="7" name="Cloud Callout 6"/>
          <p:cNvSpPr/>
          <p:nvPr/>
        </p:nvSpPr>
        <p:spPr>
          <a:xfrm>
            <a:off x="251520" y="404664"/>
            <a:ext cx="5400600" cy="2376264"/>
          </a:xfrm>
          <a:prstGeom prst="cloudCallout">
            <a:avLst>
              <a:gd name="adj1" fmla="val 40361"/>
              <a:gd name="adj2" fmla="val 97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300" b="1" dirty="0">
                <a:solidFill>
                  <a:schemeClr val="bg2"/>
                </a:solidFill>
                <a:latin typeface="Tahoma" panose="020B0604030504040204" pitchFamily="34" charset="0"/>
                <a:ea typeface="Tahoma" panose="020B0604030504040204" pitchFamily="34" charset="0"/>
                <a:cs typeface="Tahoma" panose="020B0604030504040204" pitchFamily="34" charset="0"/>
              </a:rPr>
              <a:t>منِلتِقي الأُسبوع القادِم...</a:t>
            </a:r>
          </a:p>
          <a:p>
            <a:pPr algn="ctr" rtl="1"/>
            <a:r>
              <a:rPr lang="ar-LB" sz="3300" b="1" dirty="0">
                <a:solidFill>
                  <a:schemeClr val="bg2"/>
                </a:solidFill>
                <a:latin typeface="Tahoma" panose="020B0604030504040204" pitchFamily="34" charset="0"/>
                <a:ea typeface="Tahoma" panose="020B0604030504040204" pitchFamily="34" charset="0"/>
                <a:cs typeface="Tahoma" panose="020B0604030504040204" pitchFamily="34" charset="0"/>
              </a:rPr>
              <a:t>إلى اللِّقاء</a:t>
            </a:r>
            <a:endParaRPr lang="en-US" sz="33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30407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979712" y="116632"/>
            <a:ext cx="5440208" cy="6439474"/>
          </a:xfrm>
        </p:spPr>
      </p:pic>
      <p:sp>
        <p:nvSpPr>
          <p:cNvPr id="2" name="Footer Placeholder 1"/>
          <p:cNvSpPr>
            <a:spLocks noGrp="1"/>
          </p:cNvSpPr>
          <p:nvPr>
            <p:ph type="ftr" sz="quarter" idx="11"/>
          </p:nvPr>
        </p:nvSpPr>
        <p:spPr>
          <a:xfrm>
            <a:off x="0" y="6237312"/>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6427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29190" y="4124637"/>
            <a:ext cx="8558399" cy="2085474"/>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endParaRPr lang="en-US" sz="4000" dirty="0">
              <a:solidFill>
                <a:srgbClr val="002060">
                  <a:lumMod val="85000"/>
                  <a:lumOff val="15000"/>
                </a:srgbClr>
              </a:solidFill>
            </a:endParaRPr>
          </a:p>
        </p:txBody>
      </p:sp>
      <p:sp>
        <p:nvSpPr>
          <p:cNvPr id="3" name="Cloud Callout 2"/>
          <p:cNvSpPr/>
          <p:nvPr/>
        </p:nvSpPr>
        <p:spPr>
          <a:xfrm>
            <a:off x="3347864" y="116632"/>
            <a:ext cx="5053263" cy="2101516"/>
          </a:xfrm>
          <a:prstGeom prst="cloudCallout">
            <a:avLst>
              <a:gd name="adj1" fmla="val 4565"/>
              <a:gd name="adj2" fmla="val 73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prstClr val="white"/>
                </a:solidFill>
                <a:latin typeface="Tahoma" panose="020B0604030504040204" pitchFamily="34" charset="0"/>
                <a:ea typeface="Tahoma" panose="020B0604030504040204" pitchFamily="34" charset="0"/>
                <a:cs typeface="Tahoma" panose="020B0604030504040204" pitchFamily="34" charset="0"/>
              </a:rPr>
              <a:t>شو بَدْنا نَعمِل بَهَاللّقاء</a:t>
            </a:r>
            <a:r>
              <a:rPr lang="ar-LB" sz="4000" dirty="0">
                <a:solidFill>
                  <a:prstClr val="white"/>
                </a:solidFill>
              </a:rPr>
              <a:t>؟</a:t>
            </a:r>
            <a:endParaRPr lang="en-US" sz="4000" dirty="0">
              <a:solidFill>
                <a:prstClr val="white"/>
              </a:solidFill>
            </a:endParaRPr>
          </a:p>
        </p:txBody>
      </p:sp>
      <p:pic>
        <p:nvPicPr>
          <p:cNvPr id="9"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2870845"/>
            <a:ext cx="5075661" cy="4044305"/>
          </a:xfrm>
          <a:prstGeom prst="rect">
            <a:avLst/>
          </a:prstGeom>
          <a:noFill/>
        </p:spPr>
      </p:pic>
      <p:sp>
        <p:nvSpPr>
          <p:cNvPr id="7" name="Footer Placeholder 6"/>
          <p:cNvSpPr>
            <a:spLocks noGrp="1"/>
          </p:cNvSpPr>
          <p:nvPr>
            <p:ph type="ftr" sz="quarter" idx="11"/>
          </p:nvPr>
        </p:nvSpPr>
        <p:spPr>
          <a:xfrm>
            <a:off x="5868144" y="6165304"/>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3434950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EB8\boys-and-girl.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49" b="-8035"/>
          <a:stretch/>
        </p:blipFill>
        <p:spPr bwMode="auto">
          <a:xfrm>
            <a:off x="467544" y="2564904"/>
            <a:ext cx="4104456" cy="4609781"/>
          </a:xfrm>
          <a:prstGeom prst="rect">
            <a:avLst/>
          </a:prstGeom>
          <a:noFill/>
        </p:spPr>
      </p:pic>
      <p:sp>
        <p:nvSpPr>
          <p:cNvPr id="11" name="Rounded Rectangle 10"/>
          <p:cNvSpPr/>
          <p:nvPr/>
        </p:nvSpPr>
        <p:spPr>
          <a:xfrm>
            <a:off x="179512" y="188640"/>
            <a:ext cx="3744416" cy="252028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500" b="1" dirty="0">
                <a:solidFill>
                  <a:srgbClr val="7030A0"/>
                </a:solidFill>
              </a:rPr>
              <a:t> </a:t>
            </a:r>
            <a:r>
              <a:rPr lang="ar-LB" sz="2800" b="1" dirty="0">
                <a:solidFill>
                  <a:srgbClr val="7030A0"/>
                </a:solidFill>
                <a:latin typeface="Tahoma" pitchFamily="34" charset="0"/>
                <a:ea typeface="Tahoma" pitchFamily="34" charset="0"/>
                <a:cs typeface="Tahoma" pitchFamily="34" charset="0"/>
              </a:rPr>
              <a:t>نِتنَبَّه </a:t>
            </a:r>
            <a:r>
              <a:rPr lang="ar-LB" sz="2800" dirty="0">
                <a:solidFill>
                  <a:schemeClr val="tx2">
                    <a:lumMod val="50000"/>
                  </a:schemeClr>
                </a:solidFill>
                <a:latin typeface="Tahoma" pitchFamily="34" charset="0"/>
                <a:ea typeface="Tahoma" pitchFamily="34" charset="0"/>
                <a:cs typeface="Tahoma" pitchFamily="34" charset="0"/>
              </a:rPr>
              <a:t>إنّو</a:t>
            </a:r>
            <a:r>
              <a:rPr lang="ar-SA" sz="2800" dirty="0">
                <a:solidFill>
                  <a:schemeClr val="tx2">
                    <a:lumMod val="50000"/>
                  </a:schemeClr>
                </a:solidFill>
                <a:latin typeface="Tahoma" pitchFamily="34" charset="0"/>
                <a:ea typeface="Tahoma" pitchFamily="34" charset="0"/>
                <a:cs typeface="Tahoma" pitchFamily="34" charset="0"/>
              </a:rPr>
              <a:t> بِاشْتِراك</a:t>
            </a:r>
            <a:r>
              <a:rPr lang="ar-LB" sz="2800" dirty="0">
                <a:solidFill>
                  <a:schemeClr val="tx2">
                    <a:lumMod val="50000"/>
                  </a:schemeClr>
                </a:solidFill>
                <a:latin typeface="Tahoma" pitchFamily="34" charset="0"/>
                <a:ea typeface="Tahoma" pitchFamily="34" charset="0"/>
                <a:cs typeface="Tahoma" pitchFamily="34" charset="0"/>
              </a:rPr>
              <a:t>نا</a:t>
            </a:r>
            <a:r>
              <a:rPr lang="ar-SA" sz="2800" dirty="0">
                <a:solidFill>
                  <a:schemeClr val="tx2">
                    <a:lumMod val="50000"/>
                  </a:schemeClr>
                </a:solidFill>
                <a:latin typeface="Tahoma" pitchFamily="34" charset="0"/>
                <a:ea typeface="Tahoma" pitchFamily="34" charset="0"/>
                <a:cs typeface="Tahoma" pitchFamily="34" charset="0"/>
              </a:rPr>
              <a:t> </a:t>
            </a:r>
            <a:r>
              <a:rPr lang="ar-LB" sz="2800" dirty="0">
                <a:solidFill>
                  <a:schemeClr val="tx2">
                    <a:lumMod val="50000"/>
                  </a:schemeClr>
                </a:solidFill>
                <a:latin typeface="Tahoma" pitchFamily="34" charset="0"/>
                <a:ea typeface="Tahoma" pitchFamily="34" charset="0"/>
                <a:cs typeface="Tahoma" pitchFamily="34" charset="0"/>
              </a:rPr>
              <a:t>بِسِرّ </a:t>
            </a:r>
            <a:r>
              <a:rPr lang="ar-SA" sz="2800" dirty="0">
                <a:solidFill>
                  <a:schemeClr val="tx2">
                    <a:lumMod val="50000"/>
                  </a:schemeClr>
                </a:solidFill>
                <a:latin typeface="Tahoma" pitchFamily="34" charset="0"/>
                <a:ea typeface="Tahoma" pitchFamily="34" charset="0"/>
                <a:cs typeface="Tahoma" pitchFamily="34" charset="0"/>
              </a:rPr>
              <a:t>الإِفخَارِستِيّا </a:t>
            </a:r>
            <a:r>
              <a:rPr lang="ar-LB" sz="2800" dirty="0">
                <a:solidFill>
                  <a:schemeClr val="tx2">
                    <a:lumMod val="50000"/>
                  </a:schemeClr>
                </a:solidFill>
                <a:latin typeface="Tahoma" pitchFamily="34" charset="0"/>
                <a:ea typeface="Tahoma" pitchFamily="34" charset="0"/>
                <a:cs typeface="Tahoma" pitchFamily="34" charset="0"/>
              </a:rPr>
              <a:t>من</a:t>
            </a:r>
            <a:r>
              <a:rPr lang="ar-SA" sz="2800" dirty="0">
                <a:solidFill>
                  <a:schemeClr val="tx2">
                    <a:lumMod val="50000"/>
                  </a:schemeClr>
                </a:solidFill>
                <a:latin typeface="Tahoma" pitchFamily="34" charset="0"/>
                <a:ea typeface="Tahoma" pitchFamily="34" charset="0"/>
                <a:cs typeface="Tahoma" pitchFamily="34" charset="0"/>
              </a:rPr>
              <a:t>شارِك </a:t>
            </a:r>
            <a:r>
              <a:rPr lang="ar-LB" sz="2800" dirty="0">
                <a:solidFill>
                  <a:schemeClr val="tx2">
                    <a:lumMod val="50000"/>
                  </a:schemeClr>
                </a:solidFill>
                <a:latin typeface="Tahoma" pitchFamily="34" charset="0"/>
                <a:ea typeface="Tahoma" pitchFamily="34" charset="0"/>
                <a:cs typeface="Tahoma" pitchFamily="34" charset="0"/>
              </a:rPr>
              <a:t>ب</a:t>
            </a:r>
            <a:r>
              <a:rPr lang="ar-SA" sz="2800" dirty="0">
                <a:solidFill>
                  <a:schemeClr val="tx2">
                    <a:lumMod val="50000"/>
                  </a:schemeClr>
                </a:solidFill>
                <a:latin typeface="Tahoma" pitchFamily="34" charset="0"/>
                <a:ea typeface="Tahoma" pitchFamily="34" charset="0"/>
                <a:cs typeface="Tahoma" pitchFamily="34" charset="0"/>
              </a:rPr>
              <a:t>جَسَد المَسيح الواح</a:t>
            </a:r>
            <a:r>
              <a:rPr lang="ar-LB" sz="2800" dirty="0">
                <a:solidFill>
                  <a:schemeClr val="tx2">
                    <a:lumMod val="50000"/>
                  </a:schemeClr>
                </a:solidFill>
                <a:latin typeface="Tahoma" pitchFamily="34" charset="0"/>
                <a:ea typeface="Tahoma" pitchFamily="34" charset="0"/>
                <a:cs typeface="Tahoma" pitchFamily="34" charset="0"/>
              </a:rPr>
              <a:t>َ</a:t>
            </a:r>
            <a:r>
              <a:rPr lang="ar-SA" sz="2800" dirty="0">
                <a:solidFill>
                  <a:schemeClr val="tx2">
                    <a:lumMod val="50000"/>
                  </a:schemeClr>
                </a:solidFill>
                <a:latin typeface="Tahoma" pitchFamily="34" charset="0"/>
                <a:ea typeface="Tahoma" pitchFamily="34" charset="0"/>
                <a:cs typeface="Tahoma" pitchFamily="34" charset="0"/>
              </a:rPr>
              <a:t>د</a:t>
            </a:r>
            <a:r>
              <a:rPr lang="en-US" sz="2800" dirty="0">
                <a:solidFill>
                  <a:schemeClr val="tx2">
                    <a:lumMod val="50000"/>
                  </a:schemeClr>
                </a:solidFill>
                <a:latin typeface="Tahoma" pitchFamily="34" charset="0"/>
                <a:ea typeface="Tahoma" pitchFamily="34" charset="0"/>
                <a:cs typeface="Tahoma" pitchFamily="34" charset="0"/>
              </a:rPr>
              <a:t>.</a:t>
            </a:r>
            <a:endParaRPr lang="en-US" sz="2500" dirty="0">
              <a:solidFill>
                <a:schemeClr val="tx2">
                  <a:lumMod val="50000"/>
                </a:schemeClr>
              </a:solidFill>
            </a:endParaRPr>
          </a:p>
        </p:txBody>
      </p:sp>
      <p:sp>
        <p:nvSpPr>
          <p:cNvPr id="12" name="Rounded Rectangle 11"/>
          <p:cNvSpPr/>
          <p:nvPr/>
        </p:nvSpPr>
        <p:spPr>
          <a:xfrm>
            <a:off x="4067944" y="188640"/>
            <a:ext cx="5042296" cy="3024336"/>
          </a:xfrm>
          <a:prstGeom prst="roundRect">
            <a:avLst/>
          </a:prstGeom>
          <a:solidFill>
            <a:srgbClr val="4D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rtl="1">
              <a:buFont typeface="Arial" panose="020B0604020202020204" pitchFamily="34" charset="0"/>
              <a:buChar char="•"/>
            </a:pPr>
            <a:endParaRPr lang="ar-LB" sz="2400" dirty="0">
              <a:solidFill>
                <a:schemeClr val="tx2">
                  <a:lumMod val="50000"/>
                </a:schemeClr>
              </a:solidFill>
              <a:latin typeface="Tahoma" pitchFamily="34" charset="0"/>
              <a:ea typeface="Tahoma" pitchFamily="34" charset="0"/>
              <a:cs typeface="Tahoma" pitchFamily="34" charset="0"/>
            </a:endParaRPr>
          </a:p>
          <a:p>
            <a:pPr marL="457200" indent="-457200" algn="ctr" rtl="1">
              <a:buFont typeface="Arial" panose="020B0604020202020204" pitchFamily="34" charset="0"/>
              <a:buChar char="•"/>
            </a:pPr>
            <a:endParaRPr lang="ar-LB" sz="2400" dirty="0">
              <a:solidFill>
                <a:schemeClr val="accent1">
                  <a:lumMod val="50000"/>
                </a:schemeClr>
              </a:solidFill>
              <a:latin typeface="Tahoma" pitchFamily="34" charset="0"/>
              <a:ea typeface="Tahoma" pitchFamily="34" charset="0"/>
              <a:cs typeface="Tahoma" pitchFamily="34" charset="0"/>
            </a:endParaRPr>
          </a:p>
          <a:p>
            <a:pPr algn="ctr" rtl="1"/>
            <a:r>
              <a:rPr lang="ar-LB" sz="2700" b="1" dirty="0">
                <a:solidFill>
                  <a:schemeClr val="accent1">
                    <a:lumMod val="50000"/>
                  </a:schemeClr>
                </a:solidFill>
                <a:latin typeface="Tahoma" pitchFamily="34" charset="0"/>
                <a:ea typeface="Tahoma" pitchFamily="34" charset="0"/>
                <a:cs typeface="Tahoma" pitchFamily="34" charset="0"/>
              </a:rPr>
              <a:t>نِكتِشِف</a:t>
            </a:r>
            <a:r>
              <a:rPr lang="ar-LB" sz="2700" dirty="0">
                <a:solidFill>
                  <a:schemeClr val="accent1">
                    <a:lumMod val="50000"/>
                  </a:schemeClr>
                </a:solidFill>
                <a:latin typeface="Tahoma" pitchFamily="34" charset="0"/>
                <a:ea typeface="Tahoma" pitchFamily="34" charset="0"/>
                <a:cs typeface="Tahoma" pitchFamily="34" charset="0"/>
              </a:rPr>
              <a:t> </a:t>
            </a:r>
            <a:r>
              <a:rPr lang="ar-LB" sz="2700" dirty="0">
                <a:solidFill>
                  <a:schemeClr val="tx2">
                    <a:lumMod val="50000"/>
                  </a:schemeClr>
                </a:solidFill>
                <a:latin typeface="Tahoma" pitchFamily="34" charset="0"/>
                <a:ea typeface="Tahoma" pitchFamily="34" charset="0"/>
                <a:cs typeface="Tahoma" pitchFamily="34" charset="0"/>
              </a:rPr>
              <a:t>ال</a:t>
            </a:r>
            <a:r>
              <a:rPr lang="ar-SA" sz="2700" dirty="0">
                <a:solidFill>
                  <a:schemeClr val="tx2">
                    <a:lumMod val="50000"/>
                  </a:schemeClr>
                </a:solidFill>
                <a:latin typeface="Tahoma" pitchFamily="34" charset="0"/>
                <a:ea typeface="Tahoma" pitchFamily="34" charset="0"/>
                <a:cs typeface="Tahoma" pitchFamily="34" charset="0"/>
              </a:rPr>
              <a:t>ر</a:t>
            </a:r>
            <a:r>
              <a:rPr lang="ar-LB" sz="2700" dirty="0">
                <a:solidFill>
                  <a:schemeClr val="tx2">
                    <a:lumMod val="50000"/>
                  </a:schemeClr>
                </a:solidFill>
                <a:latin typeface="Tahoma" pitchFamily="34" charset="0"/>
                <a:ea typeface="Tahoma" pitchFamily="34" charset="0"/>
                <a:cs typeface="Tahoma" pitchFamily="34" charset="0"/>
              </a:rPr>
              <a:t>ّ</a:t>
            </a:r>
            <a:r>
              <a:rPr lang="ar-SA" sz="2700" dirty="0">
                <a:solidFill>
                  <a:schemeClr val="tx2">
                    <a:lumMod val="50000"/>
                  </a:schemeClr>
                </a:solidFill>
                <a:latin typeface="Tahoma" pitchFamily="34" charset="0"/>
                <a:ea typeface="Tahoma" pitchFamily="34" charset="0"/>
                <a:cs typeface="Tahoma" pitchFamily="34" charset="0"/>
              </a:rPr>
              <a:t>ابِ</a:t>
            </a:r>
            <a:r>
              <a:rPr lang="ar-LB" sz="2700" dirty="0">
                <a:solidFill>
                  <a:schemeClr val="tx2">
                    <a:lumMod val="50000"/>
                  </a:schemeClr>
                </a:solidFill>
                <a:latin typeface="Tahoma" pitchFamily="34" charset="0"/>
                <a:ea typeface="Tahoma" pitchFamily="34" charset="0"/>
                <a:cs typeface="Tahoma" pitchFamily="34" charset="0"/>
              </a:rPr>
              <a:t>ط</a:t>
            </a:r>
            <a:r>
              <a:rPr lang="ar-SA" sz="2700" dirty="0">
                <a:solidFill>
                  <a:schemeClr val="tx2">
                    <a:lumMod val="50000"/>
                  </a:schemeClr>
                </a:solidFill>
                <a:latin typeface="Tahoma" pitchFamily="34" charset="0"/>
                <a:ea typeface="Tahoma" pitchFamily="34" charset="0"/>
                <a:cs typeface="Tahoma" pitchFamily="34" charset="0"/>
              </a:rPr>
              <a:t> ب</a:t>
            </a:r>
            <a:r>
              <a:rPr lang="ar-LB" sz="2700" dirty="0">
                <a:solidFill>
                  <a:schemeClr val="tx2">
                    <a:lumMod val="50000"/>
                  </a:schemeClr>
                </a:solidFill>
                <a:latin typeface="Tahoma" pitchFamily="34" charset="0"/>
                <a:ea typeface="Tahoma" pitchFamily="34" charset="0"/>
                <a:cs typeface="Tahoma" pitchFamily="34" charset="0"/>
              </a:rPr>
              <a:t>َ</a:t>
            </a:r>
            <a:r>
              <a:rPr lang="ar-SA" sz="2700" dirty="0">
                <a:solidFill>
                  <a:schemeClr val="tx2">
                    <a:lumMod val="50000"/>
                  </a:schemeClr>
                </a:solidFill>
                <a:latin typeface="Tahoma" pitchFamily="34" charset="0"/>
                <a:ea typeface="Tahoma" pitchFamily="34" charset="0"/>
                <a:cs typeface="Tahoma" pitchFamily="34" charset="0"/>
              </a:rPr>
              <a:t>ين الفِصح الأَوَّل </a:t>
            </a:r>
            <a:r>
              <a:rPr lang="ar-LB" sz="2700" dirty="0">
                <a:solidFill>
                  <a:schemeClr val="tx2">
                    <a:lumMod val="50000"/>
                  </a:schemeClr>
                </a:solidFill>
                <a:latin typeface="Tahoma" pitchFamily="34" charset="0"/>
                <a:ea typeface="Tahoma" pitchFamily="34" charset="0"/>
                <a:cs typeface="Tahoma" pitchFamily="34" charset="0"/>
              </a:rPr>
              <a:t>يعني</a:t>
            </a:r>
            <a:r>
              <a:rPr lang="ar-SA" sz="2700" dirty="0">
                <a:solidFill>
                  <a:schemeClr val="tx2">
                    <a:lumMod val="50000"/>
                  </a:schemeClr>
                </a:solidFill>
                <a:latin typeface="Tahoma" pitchFamily="34" charset="0"/>
                <a:ea typeface="Tahoma" pitchFamily="34" charset="0"/>
                <a:cs typeface="Tahoma" pitchFamily="34" charset="0"/>
              </a:rPr>
              <a:t> خُروج العِبرانِيّين مِن مصر، والفِصحِ ال</a:t>
            </a:r>
            <a:r>
              <a:rPr lang="ar-LB" sz="2700" dirty="0">
                <a:solidFill>
                  <a:schemeClr val="tx2">
                    <a:lumMod val="50000"/>
                  </a:schemeClr>
                </a:solidFill>
                <a:latin typeface="Tahoma" pitchFamily="34" charset="0"/>
                <a:ea typeface="Tahoma" pitchFamily="34" charset="0"/>
                <a:cs typeface="Tahoma" pitchFamily="34" charset="0"/>
              </a:rPr>
              <a:t>تّ</a:t>
            </a:r>
            <a:r>
              <a:rPr lang="ar-SA" sz="2700" dirty="0">
                <a:solidFill>
                  <a:schemeClr val="tx2">
                    <a:lumMod val="50000"/>
                  </a:schemeClr>
                </a:solidFill>
                <a:latin typeface="Tahoma" pitchFamily="34" charset="0"/>
                <a:ea typeface="Tahoma" pitchFamily="34" charset="0"/>
                <a:cs typeface="Tahoma" pitchFamily="34" charset="0"/>
              </a:rPr>
              <a:t>اني </a:t>
            </a:r>
            <a:r>
              <a:rPr lang="ar-LB" sz="2700" dirty="0">
                <a:solidFill>
                  <a:schemeClr val="tx2">
                    <a:lumMod val="50000"/>
                  </a:schemeClr>
                </a:solidFill>
                <a:latin typeface="Tahoma" pitchFamily="34" charset="0"/>
                <a:ea typeface="Tahoma" pitchFamily="34" charset="0"/>
                <a:cs typeface="Tahoma" pitchFamily="34" charset="0"/>
              </a:rPr>
              <a:t>بَس</a:t>
            </a:r>
            <a:r>
              <a:rPr lang="ar-SA" sz="2700" dirty="0">
                <a:solidFill>
                  <a:schemeClr val="tx2">
                    <a:lumMod val="50000"/>
                  </a:schemeClr>
                </a:solidFill>
                <a:latin typeface="Tahoma" pitchFamily="34" charset="0"/>
                <a:ea typeface="Tahoma" pitchFamily="34" charset="0"/>
                <a:cs typeface="Tahoma" pitchFamily="34" charset="0"/>
              </a:rPr>
              <a:t> </a:t>
            </a:r>
            <a:r>
              <a:rPr lang="ar-LB" sz="2700" dirty="0">
                <a:solidFill>
                  <a:schemeClr val="tx2">
                    <a:lumMod val="50000"/>
                  </a:schemeClr>
                </a:solidFill>
                <a:latin typeface="Tahoma" pitchFamily="34" charset="0"/>
                <a:ea typeface="Tahoma" pitchFamily="34" charset="0"/>
                <a:cs typeface="Tahoma" pitchFamily="34" charset="0"/>
              </a:rPr>
              <a:t>عطانا</a:t>
            </a:r>
            <a:r>
              <a:rPr lang="ar-SA" sz="2700" dirty="0">
                <a:solidFill>
                  <a:schemeClr val="tx2">
                    <a:lumMod val="50000"/>
                  </a:schemeClr>
                </a:solidFill>
                <a:latin typeface="Tahoma" pitchFamily="34" charset="0"/>
                <a:ea typeface="Tahoma" pitchFamily="34" charset="0"/>
                <a:cs typeface="Tahoma" pitchFamily="34" charset="0"/>
              </a:rPr>
              <a:t> يَسوع جَسَد</a:t>
            </a:r>
            <a:r>
              <a:rPr lang="ar-LB" sz="2700" dirty="0">
                <a:solidFill>
                  <a:schemeClr val="tx2">
                    <a:lumMod val="50000"/>
                  </a:schemeClr>
                </a:solidFill>
                <a:latin typeface="Tahoma" pitchFamily="34" charset="0"/>
                <a:ea typeface="Tahoma" pitchFamily="34" charset="0"/>
                <a:cs typeface="Tahoma" pitchFamily="34" charset="0"/>
              </a:rPr>
              <a:t>و</a:t>
            </a:r>
            <a:r>
              <a:rPr lang="ar-SA" sz="2700" dirty="0">
                <a:solidFill>
                  <a:schemeClr val="tx2">
                    <a:lumMod val="50000"/>
                  </a:schemeClr>
                </a:solidFill>
                <a:latin typeface="Tahoma" pitchFamily="34" charset="0"/>
                <a:ea typeface="Tahoma" pitchFamily="34" charset="0"/>
                <a:cs typeface="Tahoma" pitchFamily="34" charset="0"/>
              </a:rPr>
              <a:t> وَدَ</a:t>
            </a:r>
            <a:r>
              <a:rPr lang="ar-LB" sz="2700" dirty="0">
                <a:solidFill>
                  <a:schemeClr val="tx2">
                    <a:lumMod val="50000"/>
                  </a:schemeClr>
                </a:solidFill>
                <a:latin typeface="Tahoma" pitchFamily="34" charset="0"/>
                <a:ea typeface="Tahoma" pitchFamily="34" charset="0"/>
                <a:cs typeface="Tahoma" pitchFamily="34" charset="0"/>
              </a:rPr>
              <a:t>مّو</a:t>
            </a:r>
            <a:r>
              <a:rPr lang="ar-SA" sz="2700" dirty="0">
                <a:solidFill>
                  <a:schemeClr val="tx2">
                    <a:lumMod val="50000"/>
                  </a:schemeClr>
                </a:solidFill>
                <a:latin typeface="Tahoma" pitchFamily="34" charset="0"/>
                <a:ea typeface="Tahoma" pitchFamily="34" charset="0"/>
                <a:cs typeface="Tahoma" pitchFamily="34" charset="0"/>
              </a:rPr>
              <a:t> </a:t>
            </a:r>
            <a:r>
              <a:rPr lang="ar-LB" sz="2700" dirty="0">
                <a:solidFill>
                  <a:schemeClr val="tx2">
                    <a:lumMod val="50000"/>
                  </a:schemeClr>
                </a:solidFill>
                <a:latin typeface="Tahoma" pitchFamily="34" charset="0"/>
                <a:ea typeface="Tahoma" pitchFamily="34" charset="0"/>
                <a:cs typeface="Tahoma" pitchFamily="34" charset="0"/>
              </a:rPr>
              <a:t>ليحَرّرنا من الخ</a:t>
            </a:r>
            <a:r>
              <a:rPr lang="ar-SA" sz="2700" dirty="0">
                <a:solidFill>
                  <a:schemeClr val="tx2">
                    <a:lumMod val="50000"/>
                  </a:schemeClr>
                </a:solidFill>
                <a:latin typeface="Tahoma" pitchFamily="34" charset="0"/>
                <a:ea typeface="Tahoma" pitchFamily="34" charset="0"/>
                <a:cs typeface="Tahoma" pitchFamily="34" charset="0"/>
              </a:rPr>
              <a:t>ط</a:t>
            </a:r>
            <a:r>
              <a:rPr lang="ar-LB" sz="2700" dirty="0">
                <a:solidFill>
                  <a:schemeClr val="tx2">
                    <a:lumMod val="50000"/>
                  </a:schemeClr>
                </a:solidFill>
                <a:latin typeface="Tahoma" pitchFamily="34" charset="0"/>
                <a:ea typeface="Tahoma" pitchFamily="34" charset="0"/>
                <a:cs typeface="Tahoma" pitchFamily="34" charset="0"/>
              </a:rPr>
              <a:t>ِ</a:t>
            </a:r>
            <a:r>
              <a:rPr lang="ar-SA" sz="2700" dirty="0">
                <a:solidFill>
                  <a:schemeClr val="tx2">
                    <a:lumMod val="50000"/>
                  </a:schemeClr>
                </a:solidFill>
                <a:latin typeface="Tahoma" pitchFamily="34" charset="0"/>
                <a:ea typeface="Tahoma" pitchFamily="34" charset="0"/>
                <a:cs typeface="Tahoma" pitchFamily="34" charset="0"/>
              </a:rPr>
              <a:t>ي</a:t>
            </a:r>
            <a:r>
              <a:rPr lang="ar-LB" sz="2700" dirty="0">
                <a:solidFill>
                  <a:schemeClr val="tx2">
                    <a:lumMod val="50000"/>
                  </a:schemeClr>
                </a:solidFill>
                <a:latin typeface="Tahoma" pitchFamily="34" charset="0"/>
                <a:ea typeface="Tahoma" pitchFamily="34" charset="0"/>
                <a:cs typeface="Tahoma" pitchFamily="34" charset="0"/>
              </a:rPr>
              <a:t>ّ</a:t>
            </a:r>
            <a:r>
              <a:rPr lang="ar-SA" sz="2700" dirty="0">
                <a:solidFill>
                  <a:schemeClr val="tx2">
                    <a:lumMod val="50000"/>
                  </a:schemeClr>
                </a:solidFill>
                <a:latin typeface="Tahoma" pitchFamily="34" charset="0"/>
                <a:ea typeface="Tahoma" pitchFamily="34" charset="0"/>
                <a:cs typeface="Tahoma" pitchFamily="34" charset="0"/>
              </a:rPr>
              <a:t>ة، </a:t>
            </a:r>
            <a:r>
              <a:rPr lang="ar-LB" sz="2700" dirty="0">
                <a:solidFill>
                  <a:schemeClr val="tx2">
                    <a:lumMod val="50000"/>
                  </a:schemeClr>
                </a:solidFill>
                <a:latin typeface="Tahoma" pitchFamily="34" charset="0"/>
                <a:ea typeface="Tahoma" pitchFamily="34" charset="0"/>
                <a:cs typeface="Tahoma" pitchFamily="34" charset="0"/>
              </a:rPr>
              <a:t>و</a:t>
            </a:r>
            <a:r>
              <a:rPr lang="ar-SA" sz="2700" dirty="0">
                <a:solidFill>
                  <a:schemeClr val="tx2">
                    <a:lumMod val="50000"/>
                  </a:schemeClr>
                </a:solidFill>
                <a:latin typeface="Tahoma" pitchFamily="34" charset="0"/>
                <a:ea typeface="Tahoma" pitchFamily="34" charset="0"/>
                <a:cs typeface="Tahoma" pitchFamily="34" charset="0"/>
              </a:rPr>
              <a:t>عُبودِيَّتها ويصالِحنا مَع الآب</a:t>
            </a:r>
            <a:r>
              <a:rPr lang="ar-LB" sz="2700" dirty="0">
                <a:solidFill>
                  <a:schemeClr val="tx2">
                    <a:lumMod val="50000"/>
                  </a:schemeClr>
                </a:solidFill>
                <a:latin typeface="Tahoma" pitchFamily="34" charset="0"/>
                <a:ea typeface="Tahoma" pitchFamily="34" charset="0"/>
                <a:cs typeface="Tahoma" pitchFamily="34" charset="0"/>
              </a:rPr>
              <a:t>، وعِمِل مِن نَفسو الحَمَل الفِصحي الجديد.</a:t>
            </a:r>
            <a:br>
              <a:rPr lang="en-US" sz="2700" dirty="0">
                <a:latin typeface="Tahoma" pitchFamily="34" charset="0"/>
                <a:ea typeface="Tahoma" pitchFamily="34" charset="0"/>
                <a:cs typeface="Tahoma" pitchFamily="34" charset="0"/>
              </a:rPr>
            </a:br>
            <a:br>
              <a:rPr lang="en-US" sz="2700" dirty="0">
                <a:latin typeface="Tahoma" pitchFamily="34" charset="0"/>
                <a:ea typeface="Tahoma" pitchFamily="34" charset="0"/>
                <a:cs typeface="Tahoma" pitchFamily="34" charset="0"/>
              </a:rPr>
            </a:br>
            <a:endParaRPr lang="en-US" sz="2700" dirty="0"/>
          </a:p>
        </p:txBody>
      </p:sp>
      <p:pic>
        <p:nvPicPr>
          <p:cNvPr id="3074" name="Picture 2" descr="C:\Users\Liliane\Desktop\work from home\EB8\اللقاء الثالث عشر\boy.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08104" y="3068960"/>
            <a:ext cx="3411465" cy="3789040"/>
          </a:xfrm>
          <a:prstGeom prst="rect">
            <a:avLst/>
          </a:prstGeom>
          <a:noFill/>
        </p:spPr>
      </p:pic>
      <p:sp>
        <p:nvSpPr>
          <p:cNvPr id="2" name="Footer Placeholder 1"/>
          <p:cNvSpPr>
            <a:spLocks noGrp="1"/>
          </p:cNvSpPr>
          <p:nvPr>
            <p:ph type="ftr" sz="quarter" idx="11"/>
          </p:nvPr>
        </p:nvSpPr>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1959915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179512" y="187871"/>
            <a:ext cx="8640960" cy="6648450"/>
          </a:xfrm>
          <a:prstGeom prst="rect">
            <a:avLst/>
          </a:prstGeom>
          <a:noFill/>
        </p:spPr>
      </p:pic>
      <p:sp>
        <p:nvSpPr>
          <p:cNvPr id="7" name="Title 1"/>
          <p:cNvSpPr txBox="1">
            <a:spLocks/>
          </p:cNvSpPr>
          <p:nvPr/>
        </p:nvSpPr>
        <p:spPr>
          <a:xfrm>
            <a:off x="2555776" y="1340768"/>
            <a:ext cx="5544616" cy="3240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rtl="1">
              <a:buFont typeface="Arial" panose="020B0604020202020204" pitchFamily="34" charset="0"/>
              <a:buChar char="•"/>
            </a:pPr>
            <a:r>
              <a:rPr lang="ar-LB" sz="32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تأَمَّلُوا</a:t>
            </a:r>
            <a:r>
              <a:rPr lang="ar-LB" sz="3200" dirty="0">
                <a:latin typeface="Tahoma" panose="020B0604030504040204" pitchFamily="34" charset="0"/>
                <a:ea typeface="Tahoma" panose="020B0604030504040204" pitchFamily="34" charset="0"/>
                <a:cs typeface="Tahoma" panose="020B0604030504040204" pitchFamily="34" charset="0"/>
              </a:rPr>
              <a:t> مْنِيح اللّوحَة يَلْلي رَح تشوفوها</a:t>
            </a:r>
          </a:p>
          <a:p>
            <a:pPr marL="571500" indent="-571500" rtl="1">
              <a:buFont typeface="Arial" panose="020B0604020202020204" pitchFamily="34" charset="0"/>
              <a:buChar char="•"/>
            </a:pPr>
            <a:r>
              <a:rPr lang="ar-LB" sz="32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قرُوا</a:t>
            </a:r>
            <a:r>
              <a:rPr lang="ar-LB" sz="3200" dirty="0">
                <a:latin typeface="Tahoma" panose="020B0604030504040204" pitchFamily="34" charset="0"/>
                <a:ea typeface="Tahoma" panose="020B0604030504040204" pitchFamily="34" charset="0"/>
                <a:cs typeface="Tahoma" panose="020B0604030504040204" pitchFamily="34" charset="0"/>
              </a:rPr>
              <a:t> شو في حَدّ كِلّ رَسِم </a:t>
            </a:r>
          </a:p>
          <a:p>
            <a:pPr marL="571500" indent="-571500" rtl="1">
              <a:buFont typeface="Arial" panose="020B0604020202020204" pitchFamily="34" charset="0"/>
              <a:buChar char="•"/>
            </a:pPr>
            <a:r>
              <a:rPr lang="ar-LB" sz="32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جَربوا </a:t>
            </a:r>
            <a:r>
              <a:rPr lang="ar-LB" sz="3200" dirty="0">
                <a:latin typeface="Tahoma" panose="020B0604030504040204" pitchFamily="34" charset="0"/>
                <a:ea typeface="Tahoma" panose="020B0604030504040204" pitchFamily="34" charset="0"/>
                <a:cs typeface="Tahoma" panose="020B0604030504040204" pitchFamily="34" charset="0"/>
              </a:rPr>
              <a:t>فْهَموا شُو صار بالعَهد القَدِيم وكِيف بتِرمُز هَالأحدِاث </a:t>
            </a:r>
          </a:p>
          <a:p>
            <a:pPr rtl="1"/>
            <a:r>
              <a:rPr lang="ar-LB" sz="3200" dirty="0">
                <a:latin typeface="Tahoma" panose="020B0604030504040204" pitchFamily="34" charset="0"/>
                <a:ea typeface="Tahoma" panose="020B0604030504040204" pitchFamily="34" charset="0"/>
                <a:cs typeface="Tahoma" panose="020B0604030504040204" pitchFamily="34" charset="0"/>
              </a:rPr>
              <a:t>لَسِرّ الإفخارِستِيَّا!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9" name="Footer Placeholder 8"/>
          <p:cNvSpPr>
            <a:spLocks noGrp="1"/>
          </p:cNvSpPr>
          <p:nvPr>
            <p:ph type="ftr" sz="quarter" idx="11"/>
          </p:nvPr>
        </p:nvSpPr>
        <p:spPr>
          <a:xfrm>
            <a:off x="6238573" y="6309320"/>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358646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39552" y="102141"/>
            <a:ext cx="7672709" cy="6782127"/>
          </a:xfrm>
        </p:spPr>
      </p:pic>
      <p:sp>
        <p:nvSpPr>
          <p:cNvPr id="5" name="Footer Placeholder 4"/>
          <p:cNvSpPr>
            <a:spLocks noGrp="1"/>
          </p:cNvSpPr>
          <p:nvPr>
            <p:ph type="ftr" sz="quarter" idx="11"/>
          </p:nvPr>
        </p:nvSpPr>
        <p:spPr>
          <a:xfrm>
            <a:off x="5724128" y="6381328"/>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353309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520" y="260648"/>
            <a:ext cx="6912768" cy="6171948"/>
          </a:xfrm>
        </p:spPr>
      </p:pic>
      <p:sp>
        <p:nvSpPr>
          <p:cNvPr id="5" name="Cloud Callout 4"/>
          <p:cNvSpPr/>
          <p:nvPr/>
        </p:nvSpPr>
        <p:spPr>
          <a:xfrm>
            <a:off x="5940152" y="404664"/>
            <a:ext cx="2965031" cy="3312368"/>
          </a:xfrm>
          <a:prstGeom prst="cloudCallout">
            <a:avLst>
              <a:gd name="adj1" fmla="val 4565"/>
              <a:gd name="adj2" fmla="val 73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prstClr val="white"/>
                </a:solidFill>
                <a:latin typeface="Tahoma" panose="020B0604030504040204" pitchFamily="34" charset="0"/>
                <a:ea typeface="Tahoma" panose="020B0604030504040204" pitchFamily="34" charset="0"/>
                <a:cs typeface="Tahoma" panose="020B0604030504040204" pitchFamily="34" charset="0"/>
              </a:rPr>
              <a:t>وهَلّق رَح نِقرا سَوا هالمَرجَع الكِتابيّ</a:t>
            </a: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6012160" y="6309320"/>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2777917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1124</Words>
  <Application>Microsoft Office PowerPoint</Application>
  <PresentationFormat>On-screen Show (4:3)</PresentationFormat>
  <Paragraphs>109</Paragraphs>
  <Slides>32</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Adobe Arabic</vt:lpstr>
      <vt:lpstr>Arial</vt:lpstr>
      <vt:lpstr>Calibri</vt:lpstr>
      <vt:lpstr>Tahoma</vt:lpstr>
      <vt:lpstr>Office Theme</vt:lpstr>
      <vt:lpstr>مَركَزُ التَّربِيَّةِ الدّينِيَّة رُهبانِيَّةُ القَلبَينِ الأَقدَسَين </vt:lpstr>
      <vt:lpstr>كِتابُ الثّامِنِ  أَساسِيّ</vt:lpstr>
      <vt:lpstr>اللِّقاءُ الثّالِث عَشَر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dc:title>
  <dc:creator>wmaksour</dc:creator>
  <cp:lastModifiedBy>Michel Haddad (Prof)</cp:lastModifiedBy>
  <cp:revision>31</cp:revision>
  <dcterms:created xsi:type="dcterms:W3CDTF">2021-02-08T10:15:26Z</dcterms:created>
  <dcterms:modified xsi:type="dcterms:W3CDTF">2022-02-25T20:35:04Z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AF5BC647-E3C8-4E75-8A78-AB0958B89B8A</vt:lpwstr>
  </property>
  <property fmtid="{D5CDD505-2E9C-101B-9397-08002B2CF9AE}" pid="3" name="ArticulatePath">
    <vt:lpwstr>EB8-rencontre-13 2021-2022</vt:lpwstr>
  </property>
</Properties>
</file>