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2.xml" ContentType="application/vnd.openxmlformats-officedocument.presentationml.notesSlide+xml"/>
  <Override PartName="/ppt/tags/tag19.xml" ContentType="application/vnd.openxmlformats-officedocument.presentationml.tags+xml"/>
  <Override PartName="/ppt/notesSlides/notesSlide13.xml" ContentType="application/vnd.openxmlformats-officedocument.presentationml.notesSlide+xml"/>
  <Override PartName="/ppt/tags/tag20.xml" ContentType="application/vnd.openxmlformats-officedocument.presentationml.tags+xml"/>
  <Override PartName="/ppt/notesSlides/notesSlide14.xml" ContentType="application/vnd.openxmlformats-officedocument.presentationml.notesSlide+xml"/>
  <Override PartName="/ppt/tags/tag21.xml" ContentType="application/vnd.openxmlformats-officedocument.presentationml.tags+xml"/>
  <Override PartName="/ppt/notesSlides/notesSlide1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16.xml" ContentType="application/vnd.openxmlformats-officedocument.presentationml.notesSlide+xml"/>
  <Override PartName="/ppt/tags/tag27.xml" ContentType="application/vnd.openxmlformats-officedocument.presentationml.tags+xml"/>
  <Override PartName="/ppt/notesSlides/notesSlide17.xml" ContentType="application/vnd.openxmlformats-officedocument.presentationml.notesSlide+xml"/>
  <Override PartName="/ppt/tags/tag28.xml" ContentType="application/vnd.openxmlformats-officedocument.presentationml.tags+xml"/>
  <Override PartName="/ppt/notesSlides/notesSlide18.xml" ContentType="application/vnd.openxmlformats-officedocument.presentationml.notesSlide+xml"/>
  <Override PartName="/ppt/tags/tag29.xml" ContentType="application/vnd.openxmlformats-officedocument.presentationml.tags+xml"/>
  <Override PartName="/ppt/notesSlides/notesSlide19.xml" ContentType="application/vnd.openxmlformats-officedocument.presentationml.notesSlide+xml"/>
  <Override PartName="/ppt/tags/tag30.xml" ContentType="application/vnd.openxmlformats-officedocument.presentationml.tags+xml"/>
  <Override PartName="/ppt/notesSlides/notesSlide20.xml" ContentType="application/vnd.openxmlformats-officedocument.presentationml.notesSlide+xml"/>
  <Override PartName="/ppt/tags/tag31.xml" ContentType="application/vnd.openxmlformats-officedocument.presentationml.tags+xml"/>
  <Override PartName="/ppt/notesSlides/notesSlide21.xml" ContentType="application/vnd.openxmlformats-officedocument.presentationml.notesSlide+xml"/>
  <Override PartName="/ppt/tags/tag32.xml" ContentType="application/vnd.openxmlformats-officedocument.presentationml.tags+xml"/>
  <Override PartName="/ppt/notesSlides/notesSlide22.xml" ContentType="application/vnd.openxmlformats-officedocument.presentationml.notesSlide+xml"/>
  <Override PartName="/ppt/tags/tag33.xml" ContentType="application/vnd.openxmlformats-officedocument.presentationml.tags+xml"/>
  <Override PartName="/ppt/notesSlides/notesSlide23.xml" ContentType="application/vnd.openxmlformats-officedocument.presentationml.notesSlide+xml"/>
  <Override PartName="/ppt/tags/tag34.xml" ContentType="application/vnd.openxmlformats-officedocument.presentationml.tags+xml"/>
  <Override PartName="/ppt/notesSlides/notesSlide24.xml" ContentType="application/vnd.openxmlformats-officedocument.presentationml.notesSlide+xml"/>
  <Override PartName="/ppt/tags/tag35.xml" ContentType="application/vnd.openxmlformats-officedocument.presentationml.tags+xml"/>
  <Override PartName="/ppt/notesSlides/notesSlide25.xml" ContentType="application/vnd.openxmlformats-officedocument.presentationml.notesSlide+xml"/>
  <Override PartName="/ppt/tags/tag3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7" r:id="rId2"/>
    <p:sldId id="268" r:id="rId3"/>
    <p:sldId id="269" r:id="rId4"/>
    <p:sldId id="259" r:id="rId5"/>
    <p:sldId id="271" r:id="rId6"/>
    <p:sldId id="282" r:id="rId7"/>
    <p:sldId id="257" r:id="rId8"/>
    <p:sldId id="258" r:id="rId9"/>
    <p:sldId id="287" r:id="rId10"/>
    <p:sldId id="301" r:id="rId11"/>
    <p:sldId id="305" r:id="rId12"/>
    <p:sldId id="306" r:id="rId13"/>
    <p:sldId id="302" r:id="rId14"/>
    <p:sldId id="307" r:id="rId15"/>
    <p:sldId id="308" r:id="rId16"/>
    <p:sldId id="309" r:id="rId17"/>
    <p:sldId id="304" r:id="rId18"/>
    <p:sldId id="303" r:id="rId19"/>
    <p:sldId id="284" r:id="rId20"/>
    <p:sldId id="288" r:id="rId21"/>
    <p:sldId id="290" r:id="rId22"/>
    <p:sldId id="320" r:id="rId23"/>
    <p:sldId id="319" r:id="rId24"/>
    <p:sldId id="318" r:id="rId25"/>
    <p:sldId id="286" r:id="rId26"/>
    <p:sldId id="312" r:id="rId27"/>
    <p:sldId id="313" r:id="rId28"/>
    <p:sldId id="314" r:id="rId29"/>
    <p:sldId id="315" r:id="rId30"/>
    <p:sldId id="316" r:id="rId31"/>
    <p:sldId id="266" r:id="rId32"/>
    <p:sldId id="263" r:id="rId33"/>
    <p:sldId id="317" r:id="rId34"/>
    <p:sldId id="264" r:id="rId35"/>
    <p:sldId id="300" r:id="rId36"/>
  </p:sldIdLst>
  <p:sldSz cx="9144000" cy="6858000" type="screen4x3"/>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14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56224F-109D-400E-AD63-E11A88B3F1F4}" type="datetimeFigureOut">
              <a:rPr lang="en-US" smtClean="0"/>
              <a:pPr/>
              <a:t>25-Feb-22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B6DE6C-4E54-42F5-9EAE-067198B24530}" type="slidenum">
              <a:rPr lang="en-US" smtClean="0"/>
              <a:pPr/>
              <a:t>‹#›</a:t>
            </a:fld>
            <a:endParaRPr lang="en-US"/>
          </a:p>
        </p:txBody>
      </p:sp>
    </p:spTree>
    <p:extLst>
      <p:ext uri="{BB962C8B-B14F-4D97-AF65-F5344CB8AC3E}">
        <p14:creationId xmlns:p14="http://schemas.microsoft.com/office/powerpoint/2010/main" val="187836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296261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871DAE-398B-43DE-929C-882149C65D1D}" type="slidenum">
              <a:rPr lang="en-US" smtClean="0"/>
              <a:pPr/>
              <a:t>10</a:t>
            </a:fld>
            <a:endParaRPr lang="en-US"/>
          </a:p>
        </p:txBody>
      </p:sp>
    </p:spTree>
    <p:extLst>
      <p:ext uri="{BB962C8B-B14F-4D97-AF65-F5344CB8AC3E}">
        <p14:creationId xmlns:p14="http://schemas.microsoft.com/office/powerpoint/2010/main" val="1902888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871DAE-398B-43DE-929C-882149C65D1D}" type="slidenum">
              <a:rPr lang="en-US" smtClean="0"/>
              <a:pPr/>
              <a:t>13</a:t>
            </a:fld>
            <a:endParaRPr lang="en-US"/>
          </a:p>
        </p:txBody>
      </p:sp>
    </p:spTree>
    <p:extLst>
      <p:ext uri="{BB962C8B-B14F-4D97-AF65-F5344CB8AC3E}">
        <p14:creationId xmlns:p14="http://schemas.microsoft.com/office/powerpoint/2010/main" val="1699338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871DAE-398B-43DE-929C-882149C65D1D}" type="slidenum">
              <a:rPr lang="en-US" smtClean="0"/>
              <a:pPr/>
              <a:t>17</a:t>
            </a:fld>
            <a:endParaRPr lang="en-US"/>
          </a:p>
        </p:txBody>
      </p:sp>
    </p:spTree>
    <p:extLst>
      <p:ext uri="{BB962C8B-B14F-4D97-AF65-F5344CB8AC3E}">
        <p14:creationId xmlns:p14="http://schemas.microsoft.com/office/powerpoint/2010/main" val="4164033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4871DAE-398B-43DE-929C-882149C65D1D}" type="slidenum">
              <a:rPr lang="en-US" smtClean="0"/>
              <a:pPr/>
              <a:t>18</a:t>
            </a:fld>
            <a:endParaRPr lang="en-US"/>
          </a:p>
        </p:txBody>
      </p:sp>
    </p:spTree>
    <p:extLst>
      <p:ext uri="{BB962C8B-B14F-4D97-AF65-F5344CB8AC3E}">
        <p14:creationId xmlns:p14="http://schemas.microsoft.com/office/powerpoint/2010/main" val="11899948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19</a:t>
            </a:fld>
            <a:endParaRPr lang="en-US"/>
          </a:p>
        </p:txBody>
      </p:sp>
    </p:spTree>
    <p:extLst>
      <p:ext uri="{BB962C8B-B14F-4D97-AF65-F5344CB8AC3E}">
        <p14:creationId xmlns:p14="http://schemas.microsoft.com/office/powerpoint/2010/main" val="1584529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20</a:t>
            </a:fld>
            <a:endParaRPr lang="en-US"/>
          </a:p>
        </p:txBody>
      </p:sp>
    </p:spTree>
    <p:extLst>
      <p:ext uri="{BB962C8B-B14F-4D97-AF65-F5344CB8AC3E}">
        <p14:creationId xmlns:p14="http://schemas.microsoft.com/office/powerpoint/2010/main" val="15739604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25</a:t>
            </a:fld>
            <a:endParaRPr lang="en-US"/>
          </a:p>
        </p:txBody>
      </p:sp>
    </p:spTree>
    <p:extLst>
      <p:ext uri="{BB962C8B-B14F-4D97-AF65-F5344CB8AC3E}">
        <p14:creationId xmlns:p14="http://schemas.microsoft.com/office/powerpoint/2010/main" val="5733250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26</a:t>
            </a:fld>
            <a:endParaRPr lang="en-US"/>
          </a:p>
        </p:txBody>
      </p:sp>
    </p:spTree>
    <p:extLst>
      <p:ext uri="{BB962C8B-B14F-4D97-AF65-F5344CB8AC3E}">
        <p14:creationId xmlns:p14="http://schemas.microsoft.com/office/powerpoint/2010/main" val="5094471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27</a:t>
            </a:fld>
            <a:endParaRPr lang="en-US"/>
          </a:p>
        </p:txBody>
      </p:sp>
    </p:spTree>
    <p:extLst>
      <p:ext uri="{BB962C8B-B14F-4D97-AF65-F5344CB8AC3E}">
        <p14:creationId xmlns:p14="http://schemas.microsoft.com/office/powerpoint/2010/main" val="18787974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28</a:t>
            </a:fld>
            <a:endParaRPr lang="en-US"/>
          </a:p>
        </p:txBody>
      </p:sp>
    </p:spTree>
    <p:extLst>
      <p:ext uri="{BB962C8B-B14F-4D97-AF65-F5344CB8AC3E}">
        <p14:creationId xmlns:p14="http://schemas.microsoft.com/office/powerpoint/2010/main" val="239032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3571884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29</a:t>
            </a:fld>
            <a:endParaRPr lang="en-US"/>
          </a:p>
        </p:txBody>
      </p:sp>
    </p:spTree>
    <p:extLst>
      <p:ext uri="{BB962C8B-B14F-4D97-AF65-F5344CB8AC3E}">
        <p14:creationId xmlns:p14="http://schemas.microsoft.com/office/powerpoint/2010/main" val="18429210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30</a:t>
            </a:fld>
            <a:endParaRPr lang="en-US"/>
          </a:p>
        </p:txBody>
      </p:sp>
    </p:spTree>
    <p:extLst>
      <p:ext uri="{BB962C8B-B14F-4D97-AF65-F5344CB8AC3E}">
        <p14:creationId xmlns:p14="http://schemas.microsoft.com/office/powerpoint/2010/main" val="18422312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31</a:t>
            </a:fld>
            <a:endParaRPr lang="en-US"/>
          </a:p>
        </p:txBody>
      </p:sp>
    </p:spTree>
    <p:extLst>
      <p:ext uri="{BB962C8B-B14F-4D97-AF65-F5344CB8AC3E}">
        <p14:creationId xmlns:p14="http://schemas.microsoft.com/office/powerpoint/2010/main" val="24607873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32</a:t>
            </a:fld>
            <a:endParaRPr lang="en-US"/>
          </a:p>
        </p:txBody>
      </p:sp>
    </p:spTree>
    <p:extLst>
      <p:ext uri="{BB962C8B-B14F-4D97-AF65-F5344CB8AC3E}">
        <p14:creationId xmlns:p14="http://schemas.microsoft.com/office/powerpoint/2010/main" val="19401515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677751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34</a:t>
            </a:fld>
            <a:endParaRPr lang="en-US"/>
          </a:p>
        </p:txBody>
      </p:sp>
    </p:spTree>
    <p:extLst>
      <p:ext uri="{BB962C8B-B14F-4D97-AF65-F5344CB8AC3E}">
        <p14:creationId xmlns:p14="http://schemas.microsoft.com/office/powerpoint/2010/main" val="1073957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684787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4</a:t>
            </a:fld>
            <a:endParaRPr lang="en-US"/>
          </a:p>
        </p:txBody>
      </p:sp>
    </p:spTree>
    <p:extLst>
      <p:ext uri="{BB962C8B-B14F-4D97-AF65-F5344CB8AC3E}">
        <p14:creationId xmlns:p14="http://schemas.microsoft.com/office/powerpoint/2010/main" val="13473120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712270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797889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7</a:t>
            </a:fld>
            <a:endParaRPr lang="en-US"/>
          </a:p>
        </p:txBody>
      </p:sp>
    </p:spTree>
    <p:extLst>
      <p:ext uri="{BB962C8B-B14F-4D97-AF65-F5344CB8AC3E}">
        <p14:creationId xmlns:p14="http://schemas.microsoft.com/office/powerpoint/2010/main" val="38098504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B6DE6C-4E54-42F5-9EAE-067198B24530}" type="slidenum">
              <a:rPr lang="en-US" smtClean="0"/>
              <a:pPr/>
              <a:t>8</a:t>
            </a:fld>
            <a:endParaRPr lang="en-US"/>
          </a:p>
        </p:txBody>
      </p:sp>
    </p:spTree>
    <p:extLst>
      <p:ext uri="{BB962C8B-B14F-4D97-AF65-F5344CB8AC3E}">
        <p14:creationId xmlns:p14="http://schemas.microsoft.com/office/powerpoint/2010/main" val="2672639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86EAA1-93F2-449A-92C4-E628FF6E959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3011996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64C5EEA-F777-4887-B8AB-CC7100AA7B9D}" type="datetime1">
              <a:rPr lang="en-US" smtClean="0"/>
              <a:t>25-Feb-22</a:t>
            </a:fld>
            <a:endParaRPr lang="en-US"/>
          </a:p>
        </p:txBody>
      </p:sp>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948873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0BF5314-BC12-49F8-B84E-9151158776D3}" type="datetime1">
              <a:rPr lang="en-US" smtClean="0"/>
              <a:t>25-Feb-22</a:t>
            </a:fld>
            <a:endParaRPr lang="en-US"/>
          </a:p>
        </p:txBody>
      </p:sp>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39171643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4297910-E4D8-4AC1-841A-B4B6F589D35D}" type="datetime1">
              <a:rPr lang="en-US" smtClean="0"/>
              <a:t>25-Feb-22</a:t>
            </a:fld>
            <a:endParaRPr lang="en-US"/>
          </a:p>
        </p:txBody>
      </p:sp>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3153858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655A409-7555-4388-AF1E-CFDDC2108F79}" type="datetime1">
              <a:rPr lang="en-US" smtClean="0"/>
              <a:t>25-Feb-22</a:t>
            </a:fld>
            <a:endParaRPr lang="en-US"/>
          </a:p>
        </p:txBody>
      </p:sp>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537876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21DC27-6C33-4F78-BC9C-8491257D3D49}" type="datetime1">
              <a:rPr lang="en-US" smtClean="0"/>
              <a:t>25-Feb-22</a:t>
            </a:fld>
            <a:endParaRPr lang="en-US"/>
          </a:p>
        </p:txBody>
      </p:sp>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5823560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4C489A-9453-401A-8527-B479F9403731}" type="datetime1">
              <a:rPr lang="en-US" smtClean="0"/>
              <a:t>25-Feb-22</a:t>
            </a:fld>
            <a:endParaRPr lang="en-US"/>
          </a:p>
        </p:txBody>
      </p:sp>
      <p:sp>
        <p:nvSpPr>
          <p:cNvPr id="6" name="Footer Placeholder 5"/>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7" name="Slide Number Placeholder 6"/>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3926724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D0DA19-699F-4349-877F-FEC04C23BAC7}" type="datetime1">
              <a:rPr lang="en-US" smtClean="0"/>
              <a:t>25-Feb-22</a:t>
            </a:fld>
            <a:endParaRPr lang="en-US"/>
          </a:p>
        </p:txBody>
      </p:sp>
      <p:sp>
        <p:nvSpPr>
          <p:cNvPr id="8" name="Footer Placeholder 7"/>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9" name="Slide Number Placeholder 8"/>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18528384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51FB660-E901-4864-9F68-5F286F27381A}" type="datetime1">
              <a:rPr lang="en-US" smtClean="0"/>
              <a:t>25-Feb-22</a:t>
            </a:fld>
            <a:endParaRPr lang="en-US"/>
          </a:p>
        </p:txBody>
      </p:sp>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5" name="Slide Number Placeholder 4"/>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1940603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6B5D9C-EBC5-4BDD-9929-C76D6E951C70}" type="datetime1">
              <a:rPr lang="en-US" smtClean="0"/>
              <a:t>25-Feb-22</a:t>
            </a:fld>
            <a:endParaRPr lang="en-US"/>
          </a:p>
        </p:txBody>
      </p:sp>
      <p:sp>
        <p:nvSpPr>
          <p:cNvPr id="3" name="Footer Placeholder 2"/>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4" name="Slide Number Placeholder 3"/>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2089279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8FE5717-9A1E-41F7-8431-5EF5BDCC6C6B}" type="datetime1">
              <a:rPr lang="en-US" smtClean="0"/>
              <a:t>25-Feb-22</a:t>
            </a:fld>
            <a:endParaRPr lang="en-US"/>
          </a:p>
        </p:txBody>
      </p:sp>
      <p:sp>
        <p:nvSpPr>
          <p:cNvPr id="6" name="Footer Placeholder 5"/>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7" name="Slide Number Placeholder 6"/>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1787484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70D658-CBFD-4647-8DEC-4F0AB1752406}" type="datetime1">
              <a:rPr lang="en-US" smtClean="0"/>
              <a:t>25-Feb-22</a:t>
            </a:fld>
            <a:endParaRPr lang="en-US"/>
          </a:p>
        </p:txBody>
      </p:sp>
      <p:sp>
        <p:nvSpPr>
          <p:cNvPr id="6" name="Footer Placeholder 5"/>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7" name="Slide Number Placeholder 6"/>
          <p:cNvSpPr>
            <a:spLocks noGrp="1"/>
          </p:cNvSpPr>
          <p:nvPr>
            <p:ph type="sldNum" sz="quarter" idx="12"/>
          </p:nvPr>
        </p:nvSpPr>
        <p:spPr/>
        <p:txBody>
          <a:bodyPr/>
          <a:lstStyle/>
          <a:p>
            <a:fld id="{4627D8FE-7EAC-49F2-AA4F-E88433665C46}" type="slidenum">
              <a:rPr lang="en-US" smtClean="0"/>
              <a:pPr/>
              <a:t>‹#›</a:t>
            </a:fld>
            <a:endParaRPr lang="en-US"/>
          </a:p>
        </p:txBody>
      </p:sp>
    </p:spTree>
    <p:extLst>
      <p:ext uri="{BB962C8B-B14F-4D97-AF65-F5344CB8AC3E}">
        <p14:creationId xmlns:p14="http://schemas.microsoft.com/office/powerpoint/2010/main" val="2418398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EFD1"/>
            </a:gs>
            <a:gs pos="67000">
              <a:srgbClr val="F0EBD5"/>
            </a:gs>
            <a:gs pos="100000">
              <a:srgbClr val="D1C39F"/>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68B0C2-9A2E-4BCD-9A37-C4EE32172FF7}" type="datetime1">
              <a:rPr lang="en-US" smtClean="0"/>
              <a:t>25-Feb-22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ar-LB"/>
              <a:t>مركز التربيّة الدينية، رهبانيّة القلبين الأقدسين</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27D8FE-7EAC-49F2-AA4F-E88433665C46}" type="slidenum">
              <a:rPr lang="en-US" smtClean="0"/>
              <a:pPr/>
              <a:t>‹#›</a:t>
            </a:fld>
            <a:endParaRPr lang="en-US"/>
          </a:p>
        </p:txBody>
      </p:sp>
    </p:spTree>
    <p:extLst>
      <p:ext uri="{BB962C8B-B14F-4D97-AF65-F5344CB8AC3E}">
        <p14:creationId xmlns:p14="http://schemas.microsoft.com/office/powerpoint/2010/main" val="4042834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7.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9.xml"/><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32.xml"/><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3.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xml"/><Relationship Id="rId1" Type="http://schemas.openxmlformats.org/officeDocument/2006/relationships/tags" Target="../tags/tag34.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4.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60401" y="1820934"/>
            <a:ext cx="6686549" cy="2302259"/>
          </a:xfrm>
        </p:spPr>
        <p:txBody>
          <a:bodyPr>
            <a:normAutofit/>
          </a:bodyPr>
          <a:lstStyle/>
          <a:p>
            <a:pPr algn="ctr" rtl="1"/>
            <a:r>
              <a:rPr lang="ar-LB" dirty="0">
                <a:latin typeface="Tahoma" panose="020B0604030504040204" pitchFamily="34" charset="0"/>
                <a:ea typeface="Tahoma" panose="020B0604030504040204" pitchFamily="34" charset="0"/>
                <a:cs typeface="Tahoma" panose="020B0604030504040204" pitchFamily="34" charset="0"/>
              </a:rPr>
              <a:t>مَركَزُ التَّربِيَّةِ الدّينِيَّة</a:t>
            </a:r>
            <a:br>
              <a:rPr lang="ar-LB" dirty="0">
                <a:latin typeface="Tahoma" panose="020B0604030504040204" pitchFamily="34" charset="0"/>
                <a:ea typeface="Tahoma" panose="020B0604030504040204" pitchFamily="34" charset="0"/>
                <a:cs typeface="Tahoma" panose="020B0604030504040204" pitchFamily="34" charset="0"/>
              </a:rPr>
            </a:br>
            <a:r>
              <a:rPr lang="ar-LB" dirty="0">
                <a:latin typeface="Tahoma" panose="020B0604030504040204" pitchFamily="34" charset="0"/>
                <a:ea typeface="Tahoma" panose="020B0604030504040204" pitchFamily="34" charset="0"/>
                <a:cs typeface="Tahoma" panose="020B0604030504040204" pitchFamily="34" charset="0"/>
              </a:rPr>
              <a:t>رُهبانِيَّةُ القَلبَينِ الأَقدَسَين </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1941910" y="4777380"/>
            <a:ext cx="3201590" cy="1126283"/>
          </a:xfrm>
        </p:spPr>
        <p:txBody>
          <a:bodyPr>
            <a:normAutofit/>
          </a:bodyPr>
          <a:lstStyle/>
          <a:p>
            <a:pPr rtl="1"/>
            <a:r>
              <a:rPr lang="ar-LB" sz="6000" dirty="0">
                <a:latin typeface="Tahoma" panose="020B0604030504040204" pitchFamily="34" charset="0"/>
                <a:ea typeface="Tahoma" panose="020B0604030504040204" pitchFamily="34" charset="0"/>
                <a:cs typeface="Tahoma" panose="020B0604030504040204" pitchFamily="34" charset="0"/>
              </a:rPr>
              <a:t>يُقَدِّمُ</a:t>
            </a:r>
            <a:endParaRPr lang="en-US" sz="6000" dirty="0">
              <a:latin typeface="Tahoma" panose="020B0604030504040204" pitchFamily="34" charset="0"/>
              <a:ea typeface="Tahoma" panose="020B0604030504040204" pitchFamily="34" charset="0"/>
              <a:cs typeface="Tahoma" panose="020B0604030504040204" pitchFamily="34" charset="0"/>
            </a:endParaRPr>
          </a:p>
        </p:txBody>
      </p:sp>
      <p:pic>
        <p:nvPicPr>
          <p:cNvPr id="1026" name="Picture 2" descr="C:\Users\wmaksour\Desktop\Project1.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130521" y="0"/>
            <a:ext cx="4470095" cy="139147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1588046169"/>
      </p:ext>
    </p:extLst>
  </p:cSld>
  <p:clrMapOvr>
    <a:masterClrMapping/>
  </p:clrMapOvr>
  <p:transition spd="slow" advTm="3061">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barn(inVertical)">
                                      <p:cBhvr>
                                        <p:cTn id="11"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descr="001-last-supper-jesus.jpg"/>
          <p:cNvPicPr>
            <a:picLocks noGrp="1" noChangeAspect="1"/>
          </p:cNvPicPr>
          <p:nvPr>
            <p:ph sz="quarter" idx="1"/>
          </p:nvPr>
        </p:nvPicPr>
        <p:blipFill>
          <a:blip r:embed="rId4" cstate="print"/>
          <a:stretch>
            <a:fillRect/>
          </a:stretch>
        </p:blipFill>
        <p:spPr>
          <a:xfrm>
            <a:off x="11410" y="0"/>
            <a:ext cx="9144000" cy="6858000"/>
          </a:xfrm>
        </p:spPr>
      </p:pic>
      <p:sp>
        <p:nvSpPr>
          <p:cNvPr id="2" name="Title 1"/>
          <p:cNvSpPr>
            <a:spLocks noGrp="1"/>
          </p:cNvSpPr>
          <p:nvPr>
            <p:ph type="title"/>
          </p:nvPr>
        </p:nvSpPr>
        <p:spPr>
          <a:xfrm>
            <a:off x="251520" y="0"/>
            <a:ext cx="6264696" cy="908720"/>
          </a:xfrm>
          <a:solidFill>
            <a:schemeClr val="bg2"/>
          </a:solidFill>
        </p:spPr>
        <p:txBody>
          <a:bodyPr>
            <a:noAutofit/>
          </a:bodyPr>
          <a:lstStyle/>
          <a:p>
            <a:pPr rtl="1"/>
            <a:br>
              <a:rPr lang="ar-LB" sz="2800" dirty="0">
                <a:latin typeface="Tahoma" panose="020B0604030504040204" pitchFamily="34" charset="0"/>
                <a:ea typeface="Tahoma" panose="020B0604030504040204" pitchFamily="34" charset="0"/>
                <a:cs typeface="Tahoma" panose="020B0604030504040204" pitchFamily="34" charset="0"/>
              </a:rPr>
            </a:br>
            <a:r>
              <a:rPr lang="ar-SA" sz="2800" dirty="0">
                <a:latin typeface="Tahoma" panose="020B0604030504040204" pitchFamily="34" charset="0"/>
                <a:ea typeface="Tahoma" panose="020B0604030504040204" pitchFamily="34" charset="0"/>
                <a:cs typeface="Tahoma" panose="020B0604030504040204" pitchFamily="34" charset="0"/>
              </a:rPr>
              <a:t>وجاء</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 يوم</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 الف</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طير، وفيه ي</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ج</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ب</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 ذ</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بح</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 ح</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مل الف</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صح</a:t>
            </a:r>
            <a:r>
              <a:rPr lang="ar-LB" sz="2800" dirty="0">
                <a:latin typeface="Tahoma" panose="020B0604030504040204" pitchFamily="34" charset="0"/>
                <a:ea typeface="Tahoma" panose="020B0604030504040204" pitchFamily="34" charset="0"/>
                <a:cs typeface="Tahoma" panose="020B0604030504040204" pitchFamily="34" charset="0"/>
              </a:rPr>
              <a:t>.</a:t>
            </a:r>
            <a:r>
              <a:rPr lang="en-US" sz="2800" dirty="0">
                <a:latin typeface="Tahoma" panose="020B0604030504040204" pitchFamily="34" charset="0"/>
                <a:ea typeface="Tahoma" panose="020B0604030504040204" pitchFamily="34" charset="0"/>
                <a:cs typeface="Tahoma" panose="020B0604030504040204" pitchFamily="34" charset="0"/>
              </a:rPr>
              <a:t> </a:t>
            </a:r>
            <a:r>
              <a:rPr lang="ar-SA" sz="2800" dirty="0">
                <a:latin typeface="Tahoma" panose="020B0604030504040204" pitchFamily="34" charset="0"/>
                <a:ea typeface="Tahoma" panose="020B0604030504040204" pitchFamily="34" charset="0"/>
                <a:cs typeface="Tahoma" panose="020B0604030504040204" pitchFamily="34" charset="0"/>
              </a:rPr>
              <a:t>فأرسل</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 ب</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طرس وي</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وحن</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ا وقال ل</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ه</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ما:</a:t>
            </a:r>
            <a:br>
              <a:rPr lang="en-US" sz="2800" dirty="0">
                <a:latin typeface="Tahoma" panose="020B0604030504040204" pitchFamily="34" charset="0"/>
                <a:ea typeface="Tahoma" panose="020B0604030504040204" pitchFamily="34" charset="0"/>
                <a:cs typeface="Tahoma" panose="020B0604030504040204" pitchFamily="34" charset="0"/>
              </a:rPr>
            </a:b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3" name="Cloud Callout 2"/>
          <p:cNvSpPr/>
          <p:nvPr/>
        </p:nvSpPr>
        <p:spPr>
          <a:xfrm>
            <a:off x="1763688" y="1412776"/>
            <a:ext cx="2304256" cy="2088232"/>
          </a:xfrm>
          <a:prstGeom prst="cloud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اذه</a:t>
            </a:r>
            <a:r>
              <a:rPr lang="ar-LB"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با ف</a:t>
            </a:r>
            <a:r>
              <a:rPr lang="ar-LB"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أع</a:t>
            </a:r>
            <a:r>
              <a:rPr lang="ar-LB"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د</a:t>
            </a:r>
            <a:r>
              <a:rPr lang="ar-LB"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ا ل</a:t>
            </a:r>
            <a:r>
              <a:rPr lang="ar-LB"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نا الف</a:t>
            </a:r>
            <a:r>
              <a:rPr lang="ar-LB"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صح</a:t>
            </a:r>
            <a:r>
              <a:rPr lang="ar-LB"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 ل</a:t>
            </a:r>
            <a:r>
              <a:rPr lang="ar-LB"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ن</a:t>
            </a:r>
            <a:r>
              <a:rPr lang="ar-LB"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أك</a:t>
            </a:r>
            <a:r>
              <a:rPr lang="ar-LB" sz="26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600" dirty="0">
                <a:solidFill>
                  <a:schemeClr val="tx1"/>
                </a:solidFill>
                <a:latin typeface="Tahoma" panose="020B0604030504040204" pitchFamily="34" charset="0"/>
                <a:ea typeface="Tahoma" panose="020B0604030504040204" pitchFamily="34" charset="0"/>
                <a:cs typeface="Tahoma" panose="020B0604030504040204" pitchFamily="34" charset="0"/>
              </a:rPr>
              <a:t>له</a:t>
            </a:r>
            <a:r>
              <a:rPr lang="en-US" sz="26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5" name="Cloud Callout 4"/>
          <p:cNvSpPr/>
          <p:nvPr/>
        </p:nvSpPr>
        <p:spPr>
          <a:xfrm>
            <a:off x="3059832" y="4221088"/>
            <a:ext cx="2304256" cy="2088232"/>
          </a:xfrm>
          <a:prstGeom prst="cloudCallout">
            <a:avLst>
              <a:gd name="adj1" fmla="val 36211"/>
              <a:gd name="adj2" fmla="val -9896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أ</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ين</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ت</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ريد</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أ</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ن ن</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ع</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د</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ه؟ </a:t>
            </a:r>
            <a:endParaRPr lang="en-U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2104177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973" y="35420"/>
            <a:ext cx="9096772" cy="6822579"/>
          </a:xfrm>
        </p:spPr>
      </p:pic>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7" name="Cloud Callout 6"/>
          <p:cNvSpPr/>
          <p:nvPr/>
        </p:nvSpPr>
        <p:spPr>
          <a:xfrm>
            <a:off x="251520" y="620688"/>
            <a:ext cx="4248472" cy="2808312"/>
          </a:xfrm>
          <a:prstGeom prst="cloudCallout">
            <a:avLst>
              <a:gd name="adj1" fmla="val 58743"/>
              <a:gd name="adj2" fmla="val -44918"/>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إ</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ذا د</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خ</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لت</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ما الم</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دين</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ة</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ي</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لقاك</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ما ر</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ج</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ل ي</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حمل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ج</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ر</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ة</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ماء، ف</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اتبعاه إلى الب</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يت</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ال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ذي ي</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دخ</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ه، </a:t>
            </a:r>
            <a:b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sz="26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5507850" y="476672"/>
            <a:ext cx="1241045" cy="1077218"/>
          </a:xfrm>
          <a:prstGeom prst="rect">
            <a:avLst/>
          </a:prstGeom>
        </p:spPr>
        <p:txBody>
          <a:bodyPr wrap="none">
            <a:spAutoFit/>
          </a:bodyPr>
          <a:lstStyle/>
          <a:p>
            <a:pPr algn="r" rtl="1"/>
            <a:r>
              <a:rPr lang="ar-SA" sz="3200" b="1" dirty="0">
                <a:latin typeface="Tahoma" panose="020B0604030504040204" pitchFamily="34" charset="0"/>
                <a:ea typeface="Tahoma" panose="020B0604030504040204" pitchFamily="34" charset="0"/>
                <a:cs typeface="Tahoma" panose="020B0604030504040204" pitchFamily="34" charset="0"/>
              </a:rPr>
              <a:t>ف</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قال</a:t>
            </a:r>
            <a:r>
              <a:rPr lang="ar-LB" sz="3200" b="1" dirty="0">
                <a:latin typeface="Tahoma" panose="020B0604030504040204" pitchFamily="34" charset="0"/>
                <a:ea typeface="Tahoma" panose="020B0604030504040204" pitchFamily="34" charset="0"/>
                <a:cs typeface="Tahoma" panose="020B0604030504040204" pitchFamily="34" charset="0"/>
              </a:rPr>
              <a:t>َ</a:t>
            </a:r>
          </a:p>
          <a:p>
            <a:pPr algn="r" rtl="1"/>
            <a:r>
              <a:rPr lang="ar-SA" sz="3200" b="1" dirty="0">
                <a:latin typeface="Tahoma" panose="020B0604030504040204" pitchFamily="34" charset="0"/>
                <a:ea typeface="Tahoma" panose="020B0604030504040204" pitchFamily="34" charset="0"/>
                <a:cs typeface="Tahoma" panose="020B0604030504040204" pitchFamily="34" charset="0"/>
              </a:rPr>
              <a:t> ل</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ه</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ما</a:t>
            </a:r>
            <a:r>
              <a:rPr lang="ar-LB" sz="3200" b="1" dirty="0">
                <a:latin typeface="Tahoma" panose="020B0604030504040204" pitchFamily="34" charset="0"/>
                <a:ea typeface="Tahoma" panose="020B0604030504040204" pitchFamily="34" charset="0"/>
                <a:cs typeface="Tahoma" panose="020B0604030504040204" pitchFamily="34" charset="0"/>
              </a:rPr>
              <a: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730114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0" y="0"/>
            <a:ext cx="9144000" cy="6858000"/>
          </a:xfrm>
        </p:spPr>
      </p:pic>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7" name="Cloud Callout 6"/>
          <p:cNvSpPr/>
          <p:nvPr/>
        </p:nvSpPr>
        <p:spPr>
          <a:xfrm>
            <a:off x="3491880" y="3733626"/>
            <a:ext cx="4994895" cy="3096344"/>
          </a:xfrm>
          <a:prstGeom prst="cloudCallout">
            <a:avLst>
              <a:gd name="adj1" fmla="val -64342"/>
              <a:gd name="adj2" fmla="val -8561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ي</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قول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الم</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ع</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م: أ</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ين</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الغ</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رف</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ة ال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تي آكل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فيها الف</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صح</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م</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ع</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ت</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لاميذي؟ ف</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ي</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ريكما ع</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ي</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ة</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ك</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بيرة</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م</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فروش</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ة، </a:t>
            </a:r>
            <a:endParaRPr lang="ar-L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ف</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أع</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د</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اه ه</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ناك</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br>
              <a:rPr lang="en-US" sz="2800" dirty="0">
                <a:solidFill>
                  <a:schemeClr val="tx1"/>
                </a:solidFill>
              </a:rPr>
            </a:b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8" name="Rectangle 7"/>
          <p:cNvSpPr/>
          <p:nvPr/>
        </p:nvSpPr>
        <p:spPr>
          <a:xfrm>
            <a:off x="6084168" y="0"/>
            <a:ext cx="2986715" cy="1077218"/>
          </a:xfrm>
          <a:prstGeom prst="rect">
            <a:avLst/>
          </a:prstGeom>
        </p:spPr>
        <p:txBody>
          <a:bodyPr wrap="none">
            <a:spAutoFit/>
          </a:bodyPr>
          <a:lstStyle/>
          <a:p>
            <a:endParaRPr lang="ar-LB" sz="3200" b="1" dirty="0">
              <a:latin typeface="Tahoma" panose="020B0604030504040204" pitchFamily="34" charset="0"/>
              <a:ea typeface="Tahoma" panose="020B0604030504040204" pitchFamily="34" charset="0"/>
              <a:cs typeface="Tahoma" panose="020B0604030504040204" pitchFamily="34" charset="0"/>
            </a:endParaRPr>
          </a:p>
          <a:p>
            <a:pPr algn="r" rtl="1"/>
            <a:r>
              <a:rPr lang="ar-SA" sz="3200" b="1" dirty="0">
                <a:latin typeface="Tahoma" panose="020B0604030504040204" pitchFamily="34" charset="0"/>
                <a:ea typeface="Tahoma" panose="020B0604030504040204" pitchFamily="34" charset="0"/>
                <a:cs typeface="Tahoma" panose="020B0604030504040204" pitchFamily="34" charset="0"/>
              </a:rPr>
              <a:t> </a:t>
            </a:r>
            <a:r>
              <a:rPr lang="ar-SA" sz="3200" dirty="0">
                <a:latin typeface="Tahoma" panose="020B0604030504040204" pitchFamily="34" charset="0"/>
                <a:ea typeface="Tahoma" panose="020B0604030504040204" pitchFamily="34" charset="0"/>
                <a:cs typeface="Tahoma" panose="020B0604030504040204" pitchFamily="34" charset="0"/>
              </a:rPr>
              <a:t>و</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قولا ل</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ر</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ب</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 الب</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يت:</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5538103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004-last-supper-jesus.jpg"/>
          <p:cNvPicPr>
            <a:picLocks noChangeAspect="1"/>
          </p:cNvPicPr>
          <p:nvPr/>
        </p:nvPicPr>
        <p:blipFill>
          <a:blip r:embed="rId4" cstate="print"/>
          <a:stretch>
            <a:fillRect/>
          </a:stretch>
        </p:blipFill>
        <p:spPr>
          <a:xfrm>
            <a:off x="33734" y="36066"/>
            <a:ext cx="9121875" cy="6841406"/>
          </a:xfrm>
          <a:prstGeom prst="rect">
            <a:avLst/>
          </a:prstGeom>
        </p:spPr>
      </p:pic>
      <p:sp>
        <p:nvSpPr>
          <p:cNvPr id="3" name="Rectangle 2"/>
          <p:cNvSpPr/>
          <p:nvPr/>
        </p:nvSpPr>
        <p:spPr>
          <a:xfrm>
            <a:off x="395536" y="260648"/>
            <a:ext cx="3168352" cy="2062103"/>
          </a:xfrm>
          <a:prstGeom prst="rect">
            <a:avLst/>
          </a:prstGeom>
        </p:spPr>
        <p:txBody>
          <a:bodyPr wrap="square">
            <a:spAutoFit/>
          </a:bodyPr>
          <a:lstStyle/>
          <a:p>
            <a:pPr algn="ctr" rtl="1"/>
            <a:r>
              <a:rPr lang="ar-SA" sz="3200" b="1" dirty="0">
                <a:latin typeface="Tahoma" panose="020B0604030504040204" pitchFamily="34" charset="0"/>
                <a:ea typeface="Tahoma" panose="020B0604030504040204" pitchFamily="34" charset="0"/>
                <a:cs typeface="Tahoma" panose="020B0604030504040204" pitchFamily="34" charset="0"/>
              </a:rPr>
              <a:t>ف</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ذ</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ه</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با ف</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و</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ج</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دا ك</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ما قال</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 ل</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ه</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ما،</a:t>
            </a:r>
            <a:endParaRPr lang="ar-LB" sz="3200" b="1" dirty="0">
              <a:latin typeface="Tahoma" panose="020B0604030504040204" pitchFamily="34" charset="0"/>
              <a:ea typeface="Tahoma" panose="020B0604030504040204" pitchFamily="34" charset="0"/>
              <a:cs typeface="Tahoma" panose="020B0604030504040204" pitchFamily="34" charset="0"/>
            </a:endParaRPr>
          </a:p>
          <a:p>
            <a:pPr algn="ctr" rtl="1"/>
            <a:r>
              <a:rPr lang="ar-SA" sz="3200" b="1" dirty="0">
                <a:latin typeface="Tahoma" panose="020B0604030504040204" pitchFamily="34" charset="0"/>
                <a:ea typeface="Tahoma" panose="020B0604030504040204" pitchFamily="34" charset="0"/>
                <a:cs typeface="Tahoma" panose="020B0604030504040204" pitchFamily="34" charset="0"/>
              </a:rPr>
              <a:t> ف</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أ</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ع</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د</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ا الف</a:t>
            </a:r>
            <a:r>
              <a:rPr lang="ar-LB" sz="3200" b="1" dirty="0">
                <a:latin typeface="Tahoma" panose="020B0604030504040204" pitchFamily="34" charset="0"/>
                <a:ea typeface="Tahoma" panose="020B0604030504040204" pitchFamily="34" charset="0"/>
                <a:cs typeface="Tahoma" panose="020B0604030504040204" pitchFamily="34" charset="0"/>
              </a:rPr>
              <a:t>ِ</a:t>
            </a:r>
            <a:r>
              <a:rPr lang="ar-SA" sz="3200" b="1" dirty="0">
                <a:latin typeface="Tahoma" panose="020B0604030504040204" pitchFamily="34" charset="0"/>
                <a:ea typeface="Tahoma" panose="020B0604030504040204" pitchFamily="34" charset="0"/>
                <a:cs typeface="Tahoma" panose="020B0604030504040204" pitchFamily="34" charset="0"/>
              </a:rPr>
              <a:t>صح</a:t>
            </a:r>
            <a:r>
              <a:rPr lang="ar-LB" sz="3200" b="1" dirty="0">
                <a:latin typeface="Tahoma" panose="020B0604030504040204" pitchFamily="34" charset="0"/>
                <a:ea typeface="Tahoma" panose="020B0604030504040204" pitchFamily="34" charset="0"/>
                <a:cs typeface="Tahoma" panose="020B0604030504040204" pitchFamily="34" charset="0"/>
              </a:rPr>
              <a:t>.</a:t>
            </a:r>
            <a:br>
              <a:rPr lang="en-US" sz="3200" b="1" dirty="0">
                <a:latin typeface="Tahoma" panose="020B0604030504040204" pitchFamily="34" charset="0"/>
                <a:ea typeface="Tahoma" panose="020B0604030504040204" pitchFamily="34" charset="0"/>
                <a:cs typeface="Tahoma" panose="020B0604030504040204" pitchFamily="34" charset="0"/>
              </a:rPr>
            </a:b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967702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9632" y="18926"/>
            <a:ext cx="9121013" cy="6840760"/>
          </a:xfrm>
        </p:spPr>
      </p:pic>
      <p:sp>
        <p:nvSpPr>
          <p:cNvPr id="4" name="Footer Placeholder 3"/>
          <p:cNvSpPr>
            <a:spLocks noGrp="1"/>
          </p:cNvSpPr>
          <p:nvPr>
            <p:ph type="ftr" sz="quarter" idx="11"/>
          </p:nvPr>
        </p:nvSpPr>
        <p:spPr>
          <a:xfrm>
            <a:off x="22845" y="5157192"/>
            <a:ext cx="2895600" cy="365125"/>
          </a:xfrm>
        </p:spPr>
        <p:txBody>
          <a:bodyPr/>
          <a:lstStyle/>
          <a:p>
            <a:r>
              <a:rPr lang="ar-LB" dirty="0"/>
              <a:t>مركز التربيّة الدينية، رهبانيّة القلبين الأقدسين</a:t>
            </a:r>
            <a:endParaRPr lang="en-US" dirty="0"/>
          </a:p>
        </p:txBody>
      </p:sp>
      <p:sp>
        <p:nvSpPr>
          <p:cNvPr id="6" name="Rectangle 5"/>
          <p:cNvSpPr/>
          <p:nvPr/>
        </p:nvSpPr>
        <p:spPr>
          <a:xfrm>
            <a:off x="539552" y="6273225"/>
            <a:ext cx="8064896" cy="584775"/>
          </a:xfrm>
          <a:prstGeom prst="rect">
            <a:avLst/>
          </a:prstGeom>
          <a:solidFill>
            <a:schemeClr val="accent6">
              <a:lumMod val="60000"/>
              <a:lumOff val="40000"/>
            </a:schemeClr>
          </a:solidFill>
        </p:spPr>
        <p:txBody>
          <a:bodyPr wrap="square">
            <a:spAutoFit/>
          </a:bodyPr>
          <a:lstStyle/>
          <a:p>
            <a:pPr algn="ctr" rtl="1"/>
            <a:r>
              <a:rPr lang="ar-SA" sz="3200" dirty="0">
                <a:latin typeface="Tahoma" panose="020B0604030504040204" pitchFamily="34" charset="0"/>
                <a:ea typeface="Tahoma" panose="020B0604030504040204" pitchFamily="34" charset="0"/>
                <a:cs typeface="Tahoma" panose="020B0604030504040204" pitchFamily="34" charset="0"/>
              </a:rPr>
              <a:t>ف</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ل</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م</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ا أ</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ت</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ت</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 الس</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اع</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ة</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 ج</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ل</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س</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 ه</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و</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 و</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الر</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س</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ل</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 ل</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لط</a:t>
            </a:r>
            <a:r>
              <a:rPr lang="ar-LB" sz="3200" dirty="0">
                <a:latin typeface="Tahoma" panose="020B0604030504040204" pitchFamily="34" charset="0"/>
                <a:ea typeface="Tahoma" panose="020B0604030504040204" pitchFamily="34" charset="0"/>
                <a:cs typeface="Tahoma" panose="020B0604030504040204" pitchFamily="34" charset="0"/>
              </a:rPr>
              <a:t>َّ</a:t>
            </a:r>
            <a:r>
              <a:rPr lang="ar-SA" sz="3200" dirty="0">
                <a:latin typeface="Tahoma" panose="020B0604030504040204" pitchFamily="34" charset="0"/>
                <a:ea typeface="Tahoma" panose="020B0604030504040204" pitchFamily="34" charset="0"/>
                <a:cs typeface="Tahoma" panose="020B0604030504040204" pitchFamily="34" charset="0"/>
              </a:rPr>
              <a:t>عام</a:t>
            </a:r>
            <a:r>
              <a:rPr lang="ar-LB" sz="3200" dirty="0">
                <a:latin typeface="Tahoma" panose="020B0604030504040204" pitchFamily="34" charset="0"/>
                <a:ea typeface="Tahoma" panose="020B0604030504040204" pitchFamily="34" charset="0"/>
                <a:cs typeface="Tahoma" panose="020B0604030504040204" pitchFamily="34" charset="0"/>
              </a:rPr>
              <a:t>.</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61181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1452" y="0"/>
            <a:ext cx="9144000" cy="6858000"/>
          </a:xfrm>
        </p:spPr>
      </p:pic>
      <p:sp>
        <p:nvSpPr>
          <p:cNvPr id="4" name="Footer Placeholder 3"/>
          <p:cNvSpPr>
            <a:spLocks noGrp="1"/>
          </p:cNvSpPr>
          <p:nvPr>
            <p:ph type="ftr" sz="quarter" idx="11"/>
          </p:nvPr>
        </p:nvSpPr>
        <p:spPr>
          <a:xfrm>
            <a:off x="22845" y="5157192"/>
            <a:ext cx="2895600" cy="365125"/>
          </a:xfrm>
        </p:spPr>
        <p:txBody>
          <a:bodyPr/>
          <a:lstStyle/>
          <a:p>
            <a:r>
              <a:rPr lang="ar-LB" dirty="0"/>
              <a:t>مركز التربيّة الدينية، رهبانيّة القلبين الأقدسين</a:t>
            </a:r>
            <a:endParaRPr lang="en-US" dirty="0"/>
          </a:p>
        </p:txBody>
      </p:sp>
      <p:sp>
        <p:nvSpPr>
          <p:cNvPr id="6" name="Rectangle 5"/>
          <p:cNvSpPr/>
          <p:nvPr/>
        </p:nvSpPr>
        <p:spPr>
          <a:xfrm>
            <a:off x="3059832" y="0"/>
            <a:ext cx="2304256" cy="584775"/>
          </a:xfrm>
          <a:prstGeom prst="rect">
            <a:avLst/>
          </a:prstGeom>
          <a:noFill/>
        </p:spPr>
        <p:txBody>
          <a:bodyPr wrap="square">
            <a:spAutoFit/>
          </a:bodyPr>
          <a:lstStyle/>
          <a:p>
            <a:pPr algn="ctr" rtl="1"/>
            <a:r>
              <a:rPr lang="ar-LB" sz="3200" b="1" dirty="0">
                <a:latin typeface="Tahoma" panose="020B0604030504040204" pitchFamily="34" charset="0"/>
                <a:ea typeface="Tahoma" panose="020B0604030504040204" pitchFamily="34" charset="0"/>
                <a:cs typeface="Tahoma" panose="020B0604030504040204" pitchFamily="34" charset="0"/>
              </a:rPr>
              <a:t>فَقالَ لَهُم:</a:t>
            </a:r>
            <a:endParaRPr lang="en-US" sz="3200" b="1" dirty="0">
              <a:latin typeface="Tahoma" panose="020B0604030504040204" pitchFamily="34" charset="0"/>
              <a:ea typeface="Tahoma" panose="020B0604030504040204" pitchFamily="34" charset="0"/>
              <a:cs typeface="Tahoma" panose="020B0604030504040204" pitchFamily="34" charset="0"/>
            </a:endParaRPr>
          </a:p>
        </p:txBody>
      </p:sp>
      <p:sp>
        <p:nvSpPr>
          <p:cNvPr id="8" name="Cloud Callout 7"/>
          <p:cNvSpPr/>
          <p:nvPr/>
        </p:nvSpPr>
        <p:spPr>
          <a:xfrm>
            <a:off x="3491880" y="3733626"/>
            <a:ext cx="4994895" cy="3096344"/>
          </a:xfrm>
          <a:prstGeom prst="cloudCallout">
            <a:avLst>
              <a:gd name="adj1" fmla="val -64342"/>
              <a:gd name="adj2" fmla="val -85619"/>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ar-LB"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اشت</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ه</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يت</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 ش</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هو</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ة</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 ش</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ديد</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ة</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 أن آكل</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 ه</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ذا الف</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صح</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 معك</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م قبل</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 أ</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ن أت</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أ</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ل</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م</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br>
              <a:rPr lang="en-US" sz="32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487612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7441" y="25722"/>
            <a:ext cx="9109704" cy="6832278"/>
          </a:xfrm>
        </p:spPr>
      </p:pic>
      <p:sp>
        <p:nvSpPr>
          <p:cNvPr id="4" name="Footer Placeholder 3"/>
          <p:cNvSpPr>
            <a:spLocks noGrp="1"/>
          </p:cNvSpPr>
          <p:nvPr>
            <p:ph type="ftr" sz="quarter" idx="11"/>
          </p:nvPr>
        </p:nvSpPr>
        <p:spPr>
          <a:xfrm>
            <a:off x="22845" y="5157192"/>
            <a:ext cx="2895600" cy="365125"/>
          </a:xfrm>
        </p:spPr>
        <p:txBody>
          <a:bodyPr/>
          <a:lstStyle/>
          <a:p>
            <a:r>
              <a:rPr lang="ar-LB" dirty="0"/>
              <a:t>مركز التربيّة الدينية، رهبانيّة القلبين الأقدسين</a:t>
            </a:r>
            <a:endParaRPr lang="en-US" dirty="0"/>
          </a:p>
        </p:txBody>
      </p:sp>
      <p:sp>
        <p:nvSpPr>
          <p:cNvPr id="8" name="Cloud Callout 7"/>
          <p:cNvSpPr/>
          <p:nvPr/>
        </p:nvSpPr>
        <p:spPr>
          <a:xfrm>
            <a:off x="3635896" y="4149080"/>
            <a:ext cx="4896544" cy="2464866"/>
          </a:xfrm>
          <a:prstGeom prst="cloudCallout">
            <a:avLst>
              <a:gd name="adj1" fmla="val -49599"/>
              <a:gd name="adj2" fmla="val -63657"/>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ف</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إ</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ن</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ي أ</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قول</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 ل</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كم: لا آكله</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 ب</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عد</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 الي</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وم ح</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ت</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ى ي</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ت</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م</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 في م</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لكوت</a:t>
            </a:r>
            <a:r>
              <a:rPr lang="ar-LB" sz="32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 الله</a:t>
            </a:r>
            <a:endParaRPr 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848465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14-last-supper-jesus.jpg"/>
          <p:cNvPicPr>
            <a:picLocks noChangeAspect="1"/>
          </p:cNvPicPr>
          <p:nvPr/>
        </p:nvPicPr>
        <p:blipFill>
          <a:blip r:embed="rId4" cstate="print"/>
          <a:stretch>
            <a:fillRect/>
          </a:stretch>
        </p:blipFill>
        <p:spPr>
          <a:xfrm>
            <a:off x="0" y="0"/>
            <a:ext cx="9144000" cy="6858000"/>
          </a:xfrm>
          <a:prstGeom prst="rect">
            <a:avLst/>
          </a:prstGeom>
        </p:spPr>
      </p:pic>
      <p:sp>
        <p:nvSpPr>
          <p:cNvPr id="2" name="Title 1"/>
          <p:cNvSpPr>
            <a:spLocks noGrp="1"/>
          </p:cNvSpPr>
          <p:nvPr>
            <p:ph type="title"/>
          </p:nvPr>
        </p:nvSpPr>
        <p:spPr>
          <a:xfrm>
            <a:off x="4932040" y="1268760"/>
            <a:ext cx="2376264" cy="1080120"/>
          </a:xfrm>
        </p:spPr>
        <p:txBody>
          <a:bodyPr>
            <a:noAutofit/>
          </a:bodyPr>
          <a:lstStyle/>
          <a:p>
            <a:pPr rtl="1"/>
            <a:r>
              <a:rPr lang="ar-SA" sz="3000" b="1" dirty="0">
                <a:latin typeface="Tahoma" panose="020B0604030504040204" pitchFamily="34" charset="0"/>
                <a:ea typeface="Tahoma" panose="020B0604030504040204" pitchFamily="34" charset="0"/>
                <a:cs typeface="Tahoma" panose="020B0604030504040204" pitchFamily="34" charset="0"/>
              </a:rPr>
              <a:t>ث</a:t>
            </a:r>
            <a:r>
              <a:rPr lang="ar-LB" sz="3000" b="1" dirty="0">
                <a:latin typeface="Tahoma" panose="020B0604030504040204" pitchFamily="34" charset="0"/>
                <a:ea typeface="Tahoma" panose="020B0604030504040204" pitchFamily="34" charset="0"/>
                <a:cs typeface="Tahoma" panose="020B0604030504040204" pitchFamily="34" charset="0"/>
              </a:rPr>
              <a:t>ُ</a:t>
            </a:r>
            <a:r>
              <a:rPr lang="ar-SA" sz="3000" b="1" dirty="0">
                <a:latin typeface="Tahoma" panose="020B0604030504040204" pitchFamily="34" charset="0"/>
                <a:ea typeface="Tahoma" panose="020B0604030504040204" pitchFamily="34" charset="0"/>
                <a:cs typeface="Tahoma" panose="020B0604030504040204" pitchFamily="34" charset="0"/>
              </a:rPr>
              <a:t>م</a:t>
            </a:r>
            <a:r>
              <a:rPr lang="ar-LB" sz="3000" b="1" dirty="0">
                <a:latin typeface="Tahoma" panose="020B0604030504040204" pitchFamily="34" charset="0"/>
                <a:ea typeface="Tahoma" panose="020B0604030504040204" pitchFamily="34" charset="0"/>
                <a:cs typeface="Tahoma" panose="020B0604030504040204" pitchFamily="34" charset="0"/>
              </a:rPr>
              <a:t>َّ</a:t>
            </a:r>
            <a:r>
              <a:rPr lang="ar-SA" sz="3000" b="1" dirty="0">
                <a:latin typeface="Tahoma" panose="020B0604030504040204" pitchFamily="34" charset="0"/>
                <a:ea typeface="Tahoma" panose="020B0604030504040204" pitchFamily="34" charset="0"/>
                <a:cs typeface="Tahoma" panose="020B0604030504040204" pitchFamily="34" charset="0"/>
              </a:rPr>
              <a:t> ت</a:t>
            </a:r>
            <a:r>
              <a:rPr lang="ar-LB" sz="3000" b="1" dirty="0">
                <a:latin typeface="Tahoma" panose="020B0604030504040204" pitchFamily="34" charset="0"/>
                <a:ea typeface="Tahoma" panose="020B0604030504040204" pitchFamily="34" charset="0"/>
                <a:cs typeface="Tahoma" panose="020B0604030504040204" pitchFamily="34" charset="0"/>
              </a:rPr>
              <a:t>َ</a:t>
            </a:r>
            <a:r>
              <a:rPr lang="ar-SA" sz="3000" b="1" dirty="0">
                <a:latin typeface="Tahoma" panose="020B0604030504040204" pitchFamily="34" charset="0"/>
                <a:ea typeface="Tahoma" panose="020B0604030504040204" pitchFamily="34" charset="0"/>
                <a:cs typeface="Tahoma" panose="020B0604030504040204" pitchFamily="34" charset="0"/>
              </a:rPr>
              <a:t>ناول</a:t>
            </a:r>
            <a:r>
              <a:rPr lang="ar-LB" sz="3000" b="1" dirty="0">
                <a:latin typeface="Tahoma" panose="020B0604030504040204" pitchFamily="34" charset="0"/>
                <a:ea typeface="Tahoma" panose="020B0604030504040204" pitchFamily="34" charset="0"/>
                <a:cs typeface="Tahoma" panose="020B0604030504040204" pitchFamily="34" charset="0"/>
              </a:rPr>
              <a:t>َ</a:t>
            </a:r>
            <a:r>
              <a:rPr lang="ar-SA" sz="3000" b="1" dirty="0">
                <a:latin typeface="Tahoma" panose="020B0604030504040204" pitchFamily="34" charset="0"/>
                <a:ea typeface="Tahoma" panose="020B0604030504040204" pitchFamily="34" charset="0"/>
                <a:cs typeface="Tahoma" panose="020B0604030504040204" pitchFamily="34" charset="0"/>
              </a:rPr>
              <a:t> ك</a:t>
            </a:r>
            <a:r>
              <a:rPr lang="ar-LB" sz="3000" b="1" dirty="0">
                <a:latin typeface="Tahoma" panose="020B0604030504040204" pitchFamily="34" charset="0"/>
                <a:ea typeface="Tahoma" panose="020B0604030504040204" pitchFamily="34" charset="0"/>
                <a:cs typeface="Tahoma" panose="020B0604030504040204" pitchFamily="34" charset="0"/>
              </a:rPr>
              <a:t>َ</a:t>
            </a:r>
            <a:r>
              <a:rPr lang="ar-SA" sz="3000" b="1" dirty="0">
                <a:latin typeface="Tahoma" panose="020B0604030504040204" pitchFamily="34" charset="0"/>
                <a:ea typeface="Tahoma" panose="020B0604030504040204" pitchFamily="34" charset="0"/>
                <a:cs typeface="Tahoma" panose="020B0604030504040204" pitchFamily="34" charset="0"/>
              </a:rPr>
              <a:t>أس</a:t>
            </a:r>
            <a:r>
              <a:rPr lang="ar-LB" sz="3000" b="1" dirty="0">
                <a:latin typeface="Tahoma" panose="020B0604030504040204" pitchFamily="34" charset="0"/>
                <a:ea typeface="Tahoma" panose="020B0604030504040204" pitchFamily="34" charset="0"/>
                <a:cs typeface="Tahoma" panose="020B0604030504040204" pitchFamily="34" charset="0"/>
              </a:rPr>
              <a:t>ً</a:t>
            </a:r>
            <a:r>
              <a:rPr lang="ar-SA" sz="3000" b="1" dirty="0">
                <a:latin typeface="Tahoma" panose="020B0604030504040204" pitchFamily="34" charset="0"/>
                <a:ea typeface="Tahoma" panose="020B0604030504040204" pitchFamily="34" charset="0"/>
                <a:cs typeface="Tahoma" panose="020B0604030504040204" pitchFamily="34" charset="0"/>
              </a:rPr>
              <a:t>ا و</a:t>
            </a:r>
            <a:r>
              <a:rPr lang="ar-LB" sz="3000" b="1" dirty="0">
                <a:latin typeface="Tahoma" panose="020B0604030504040204" pitchFamily="34" charset="0"/>
                <a:ea typeface="Tahoma" panose="020B0604030504040204" pitchFamily="34" charset="0"/>
                <a:cs typeface="Tahoma" panose="020B0604030504040204" pitchFamily="34" charset="0"/>
              </a:rPr>
              <a:t>َ</a:t>
            </a:r>
            <a:r>
              <a:rPr lang="ar-SA" sz="3000" b="1" dirty="0">
                <a:latin typeface="Tahoma" panose="020B0604030504040204" pitchFamily="34" charset="0"/>
                <a:ea typeface="Tahoma" panose="020B0604030504040204" pitchFamily="34" charset="0"/>
                <a:cs typeface="Tahoma" panose="020B0604030504040204" pitchFamily="34" charset="0"/>
              </a:rPr>
              <a:t>ش</a:t>
            </a:r>
            <a:r>
              <a:rPr lang="ar-LB" sz="3000" b="1" dirty="0">
                <a:latin typeface="Tahoma" panose="020B0604030504040204" pitchFamily="34" charset="0"/>
                <a:ea typeface="Tahoma" panose="020B0604030504040204" pitchFamily="34" charset="0"/>
                <a:cs typeface="Tahoma" panose="020B0604030504040204" pitchFamily="34" charset="0"/>
              </a:rPr>
              <a:t>َ</a:t>
            </a:r>
            <a:r>
              <a:rPr lang="ar-SA" sz="3000" b="1" dirty="0">
                <a:latin typeface="Tahoma" panose="020B0604030504040204" pitchFamily="34" charset="0"/>
                <a:ea typeface="Tahoma" panose="020B0604030504040204" pitchFamily="34" charset="0"/>
                <a:cs typeface="Tahoma" panose="020B0604030504040204" pitchFamily="34" charset="0"/>
              </a:rPr>
              <a:t>كر</a:t>
            </a:r>
            <a:r>
              <a:rPr lang="ar-LB" sz="3000" b="1" dirty="0">
                <a:latin typeface="Tahoma" panose="020B0604030504040204" pitchFamily="34" charset="0"/>
                <a:ea typeface="Tahoma" panose="020B0604030504040204" pitchFamily="34" charset="0"/>
                <a:cs typeface="Tahoma" panose="020B0604030504040204" pitchFamily="34" charset="0"/>
              </a:rPr>
              <a:t>َ</a:t>
            </a:r>
            <a:r>
              <a:rPr lang="ar-SA" sz="3000" b="1" dirty="0">
                <a:latin typeface="Tahoma" panose="020B0604030504040204" pitchFamily="34" charset="0"/>
                <a:ea typeface="Tahoma" panose="020B0604030504040204" pitchFamily="34" charset="0"/>
                <a:cs typeface="Tahoma" panose="020B0604030504040204" pitchFamily="34" charset="0"/>
              </a:rPr>
              <a:t> و</a:t>
            </a:r>
            <a:r>
              <a:rPr lang="ar-LB" sz="3000" b="1" dirty="0">
                <a:latin typeface="Tahoma" panose="020B0604030504040204" pitchFamily="34" charset="0"/>
                <a:ea typeface="Tahoma" panose="020B0604030504040204" pitchFamily="34" charset="0"/>
                <a:cs typeface="Tahoma" panose="020B0604030504040204" pitchFamily="34" charset="0"/>
              </a:rPr>
              <a:t>َ</a:t>
            </a:r>
            <a:r>
              <a:rPr lang="ar-SA" sz="3000" b="1" dirty="0">
                <a:latin typeface="Tahoma" panose="020B0604030504040204" pitchFamily="34" charset="0"/>
                <a:ea typeface="Tahoma" panose="020B0604030504040204" pitchFamily="34" charset="0"/>
                <a:cs typeface="Tahoma" panose="020B0604030504040204" pitchFamily="34" charset="0"/>
              </a:rPr>
              <a:t>قال</a:t>
            </a:r>
            <a:r>
              <a:rPr lang="ar-LB" sz="3000" b="1" dirty="0">
                <a:latin typeface="Tahoma" panose="020B0604030504040204" pitchFamily="34" charset="0"/>
                <a:ea typeface="Tahoma" panose="020B0604030504040204" pitchFamily="34" charset="0"/>
                <a:cs typeface="Tahoma" panose="020B0604030504040204" pitchFamily="34" charset="0"/>
              </a:rPr>
              <a:t>:</a:t>
            </a:r>
            <a:endParaRPr lang="en-US" sz="3000" b="1" dirty="0">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ular Callout 6"/>
          <p:cNvSpPr/>
          <p:nvPr/>
        </p:nvSpPr>
        <p:spPr>
          <a:xfrm>
            <a:off x="179512" y="3933056"/>
            <a:ext cx="3816424" cy="2718302"/>
          </a:xfrm>
          <a:prstGeom prst="wedgeRoundRectCallout">
            <a:avLst>
              <a:gd name="adj1" fmla="val 47302"/>
              <a:gd name="adj2" fmla="val -82494"/>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خ</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ذوا ه</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ذا و</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اقت</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س</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موه</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ب</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ين</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كم، </a:t>
            </a:r>
            <a:b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b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ف</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إن</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ي أ</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قول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ك</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م: 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ن أشرب</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ب</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عد</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الي</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وم م</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ن ع</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صير</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الكرمة</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ح</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ت</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ى ي</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أتي</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م</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لكوت</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الله </a:t>
            </a: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9469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13-last-supper-jesus.jpg"/>
          <p:cNvPicPr>
            <a:picLocks noChangeAspect="1"/>
          </p:cNvPicPr>
          <p:nvPr/>
        </p:nvPicPr>
        <p:blipFill>
          <a:blip r:embed="rId4" cstate="print"/>
          <a:stretch>
            <a:fillRect/>
          </a:stretch>
        </p:blipFill>
        <p:spPr>
          <a:xfrm>
            <a:off x="38893" y="-7105"/>
            <a:ext cx="9105107" cy="6828830"/>
          </a:xfrm>
          <a:prstGeom prst="rect">
            <a:avLst/>
          </a:prstGeom>
        </p:spPr>
      </p:pic>
      <p:sp>
        <p:nvSpPr>
          <p:cNvPr id="2" name="Title 1"/>
          <p:cNvSpPr>
            <a:spLocks noGrp="1"/>
          </p:cNvSpPr>
          <p:nvPr>
            <p:ph type="title"/>
          </p:nvPr>
        </p:nvSpPr>
        <p:spPr>
          <a:xfrm>
            <a:off x="4932040" y="1052736"/>
            <a:ext cx="3312368" cy="1442721"/>
          </a:xfrm>
        </p:spPr>
        <p:txBody>
          <a:bodyPr>
            <a:noAutofit/>
          </a:bodyPr>
          <a:lstStyle/>
          <a:p>
            <a:pPr rtl="1"/>
            <a:r>
              <a:rPr lang="ar-SA" sz="2800" b="1" dirty="0">
                <a:latin typeface="Tahoma" panose="020B0604030504040204" pitchFamily="34" charset="0"/>
                <a:ea typeface="Tahoma" panose="020B0604030504040204" pitchFamily="34" charset="0"/>
                <a:cs typeface="Tahoma" panose="020B0604030504040204" pitchFamily="34" charset="0"/>
              </a:rPr>
              <a:t>ث</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م</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 أ</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خذ</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 خ</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بز</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ا و</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ش</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كر</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 وك</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س</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ر</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ه</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 وناو</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لهم</a:t>
            </a:r>
            <a:br>
              <a:rPr lang="ar-LB" sz="2800" b="1" dirty="0">
                <a:latin typeface="Tahoma" panose="020B0604030504040204" pitchFamily="34" charset="0"/>
                <a:ea typeface="Tahoma" panose="020B0604030504040204" pitchFamily="34" charset="0"/>
                <a:cs typeface="Tahoma" panose="020B0604030504040204" pitchFamily="34" charset="0"/>
              </a:rPr>
            </a:br>
            <a:r>
              <a:rPr lang="ar-SA" sz="2800" b="1" dirty="0">
                <a:latin typeface="Tahoma" panose="020B0604030504040204" pitchFamily="34" charset="0"/>
                <a:ea typeface="Tahoma" panose="020B0604030504040204" pitchFamily="34" charset="0"/>
                <a:cs typeface="Tahoma" panose="020B0604030504040204" pitchFamily="34" charset="0"/>
              </a:rPr>
              <a:t> إ</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ي</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اه و</a:t>
            </a:r>
            <a:r>
              <a:rPr lang="ar-LB" sz="2800" b="1" dirty="0">
                <a:latin typeface="Tahoma" panose="020B0604030504040204" pitchFamily="34" charset="0"/>
                <a:ea typeface="Tahoma" panose="020B0604030504040204" pitchFamily="34" charset="0"/>
                <a:cs typeface="Tahoma" panose="020B0604030504040204" pitchFamily="34" charset="0"/>
              </a:rPr>
              <a:t>َ</a:t>
            </a:r>
            <a:r>
              <a:rPr lang="ar-SA" sz="2800" b="1" dirty="0">
                <a:latin typeface="Tahoma" panose="020B0604030504040204" pitchFamily="34" charset="0"/>
                <a:ea typeface="Tahoma" panose="020B0604030504040204" pitchFamily="34" charset="0"/>
                <a:cs typeface="Tahoma" panose="020B0604030504040204" pitchFamily="34" charset="0"/>
              </a:rPr>
              <a:t>قال: </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7" name="Rounded Rectangular Callout 6"/>
          <p:cNvSpPr/>
          <p:nvPr/>
        </p:nvSpPr>
        <p:spPr>
          <a:xfrm>
            <a:off x="899592" y="4077072"/>
            <a:ext cx="3258362" cy="2124236"/>
          </a:xfrm>
          <a:prstGeom prst="wedgeRoundRectCallout">
            <a:avLst>
              <a:gd name="adj1" fmla="val 39815"/>
              <a:gd name="adj2" fmla="val -97402"/>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ه</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ذا هو</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ج</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س</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دي ي</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بذل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م</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ن أجل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كم. إ</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صن</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عوا ه</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ذا 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ذ</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كري</a:t>
            </a:r>
            <a:b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7429241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6" name="Footer Placeholder 5"/>
          <p:cNvSpPr>
            <a:spLocks noGrp="1"/>
          </p:cNvSpPr>
          <p:nvPr>
            <p:ph type="ftr" sz="quarter" idx="11"/>
          </p:nvPr>
        </p:nvSpPr>
        <p:spPr>
          <a:xfrm>
            <a:off x="6012160" y="6309320"/>
            <a:ext cx="2895600" cy="365125"/>
          </a:xfrm>
        </p:spPr>
        <p:txBody>
          <a:bodyPr/>
          <a:lstStyle/>
          <a:p>
            <a:r>
              <a:rPr lang="ar-LB" dirty="0"/>
              <a:t>مركز التربيّة الدينية، رهبانيّة القلبين الأقدسين</a:t>
            </a:r>
            <a:endParaRPr lang="en-US" dirty="0"/>
          </a:p>
        </p:txBody>
      </p:sp>
      <p:sp>
        <p:nvSpPr>
          <p:cNvPr id="3" name="Content Placeholder 2"/>
          <p:cNvSpPr>
            <a:spLocks noGrp="1"/>
          </p:cNvSpPr>
          <p:nvPr>
            <p:ph idx="1"/>
          </p:nvPr>
        </p:nvSpPr>
        <p:spPr/>
        <p:txBody>
          <a:bodyPr/>
          <a:lstStyle/>
          <a:p>
            <a:endParaRPr lang="en-US" dirty="0"/>
          </a:p>
        </p:txBody>
      </p:sp>
      <p:pic>
        <p:nvPicPr>
          <p:cNvPr id="7" name="Picture 6"/>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0" y="0"/>
            <a:ext cx="9134797" cy="6727626"/>
          </a:xfrm>
          <a:prstGeom prst="rect">
            <a:avLst/>
          </a:prstGeom>
        </p:spPr>
      </p:pic>
      <p:sp>
        <p:nvSpPr>
          <p:cNvPr id="8" name="Title 1"/>
          <p:cNvSpPr txBox="1">
            <a:spLocks/>
          </p:cNvSpPr>
          <p:nvPr/>
        </p:nvSpPr>
        <p:spPr>
          <a:xfrm>
            <a:off x="7776343" y="-459432"/>
            <a:ext cx="1356272" cy="425103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2800" dirty="0">
                <a:latin typeface="Tahoma" panose="020B0604030504040204" pitchFamily="34" charset="0"/>
                <a:ea typeface="Tahoma" panose="020B0604030504040204" pitchFamily="34" charset="0"/>
                <a:cs typeface="Tahoma" panose="020B0604030504040204" pitchFamily="34" charset="0"/>
              </a:rPr>
              <a:t>و</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ص</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نع</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 م</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ثل</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 ذلك</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 ع</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لى الك</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أس</a:t>
            </a:r>
            <a:r>
              <a:rPr lang="ar-LB" sz="2800" dirty="0">
                <a:latin typeface="Tahoma" panose="020B0604030504040204" pitchFamily="34" charset="0"/>
                <a:ea typeface="Tahoma" panose="020B0604030504040204" pitchFamily="34" charset="0"/>
                <a:cs typeface="Tahoma" panose="020B0604030504040204" pitchFamily="34" charset="0"/>
              </a:rPr>
              <a:t>ِ</a:t>
            </a:r>
          </a:p>
          <a:p>
            <a:pPr rtl="1"/>
            <a:r>
              <a:rPr lang="ar-SA" sz="2800" dirty="0">
                <a:latin typeface="Tahoma" panose="020B0604030504040204" pitchFamily="34" charset="0"/>
                <a:ea typeface="Tahoma" panose="020B0604030504040204" pitchFamily="34" charset="0"/>
                <a:cs typeface="Tahoma" panose="020B0604030504040204" pitchFamily="34" charset="0"/>
              </a:rPr>
              <a:t> ب</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عد الع</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شاء</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 ف</a:t>
            </a:r>
            <a:r>
              <a:rPr lang="ar-LB" sz="2800" dirty="0">
                <a:latin typeface="Tahoma" panose="020B0604030504040204" pitchFamily="34" charset="0"/>
                <a:ea typeface="Tahoma" panose="020B0604030504040204" pitchFamily="34" charset="0"/>
                <a:cs typeface="Tahoma" panose="020B0604030504040204" pitchFamily="34" charset="0"/>
              </a:rPr>
              <a:t>َ</a:t>
            </a:r>
            <a:r>
              <a:rPr lang="ar-SA" sz="2800" dirty="0">
                <a:latin typeface="Tahoma" panose="020B0604030504040204" pitchFamily="34" charset="0"/>
                <a:ea typeface="Tahoma" panose="020B0604030504040204" pitchFamily="34" charset="0"/>
                <a:cs typeface="Tahoma" panose="020B0604030504040204" pitchFamily="34" charset="0"/>
              </a:rPr>
              <a:t>قال</a:t>
            </a:r>
            <a:r>
              <a:rPr lang="ar-SA" sz="2800" dirty="0"/>
              <a:t>:</a:t>
            </a:r>
            <a:endParaRPr lang="en-US" sz="2800" b="1" dirty="0">
              <a:latin typeface="Tahoma" panose="020B0604030504040204" pitchFamily="34" charset="0"/>
              <a:ea typeface="Tahoma" panose="020B0604030504040204" pitchFamily="34" charset="0"/>
              <a:cs typeface="Tahoma" panose="020B0604030504040204" pitchFamily="34" charset="0"/>
            </a:endParaRPr>
          </a:p>
        </p:txBody>
      </p:sp>
      <p:sp>
        <p:nvSpPr>
          <p:cNvPr id="9" name="Rounded Rectangular Callout 8"/>
          <p:cNvSpPr/>
          <p:nvPr/>
        </p:nvSpPr>
        <p:spPr>
          <a:xfrm>
            <a:off x="899592" y="4077072"/>
            <a:ext cx="3258362" cy="2124236"/>
          </a:xfrm>
          <a:prstGeom prst="wedgeRoundRectCallout">
            <a:avLst>
              <a:gd name="adj1" fmla="val 39815"/>
              <a:gd name="adj2" fmla="val -97402"/>
              <a:gd name="adj3" fmla="val 1666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LB"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ar-LB"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rtl="1"/>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ه</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ذه</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 الك</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أس</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 ه</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ي</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 العهد</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 الج</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ديد</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 ب</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د</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مي ال</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ذي ي</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راق</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 م</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ن أ</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جل</a:t>
            </a:r>
            <a:r>
              <a:rPr lang="ar-LB" sz="30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3000" dirty="0">
                <a:solidFill>
                  <a:schemeClr val="tx1"/>
                </a:solidFill>
                <a:latin typeface="Tahoma" panose="020B0604030504040204" pitchFamily="34" charset="0"/>
                <a:ea typeface="Tahoma" panose="020B0604030504040204" pitchFamily="34" charset="0"/>
                <a:cs typeface="Tahoma" panose="020B0604030504040204" pitchFamily="34" charset="0"/>
              </a:rPr>
              <a:t>كم</a:t>
            </a:r>
            <a:b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br>
            <a:br>
              <a:rPr lang="en-US" sz="30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sz="3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277791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23928" y="620688"/>
            <a:ext cx="6053314" cy="2262781"/>
          </a:xfrm>
        </p:spPr>
        <p:txBody>
          <a:bodyPr/>
          <a:lstStyle/>
          <a:p>
            <a:pPr rtl="1"/>
            <a:r>
              <a:rPr lang="ar-LB" dirty="0">
                <a:latin typeface="Tahoma" panose="020B0604030504040204" pitchFamily="34" charset="0"/>
                <a:ea typeface="Tahoma" panose="020B0604030504040204" pitchFamily="34" charset="0"/>
                <a:cs typeface="Tahoma" panose="020B0604030504040204" pitchFamily="34" charset="0"/>
              </a:rPr>
              <a:t>كِتابُ الثّامِنِ</a:t>
            </a:r>
            <a:br>
              <a:rPr lang="fr-FR" dirty="0">
                <a:latin typeface="Tahoma" panose="020B0604030504040204" pitchFamily="34" charset="0"/>
                <a:ea typeface="Tahoma" panose="020B0604030504040204" pitchFamily="34" charset="0"/>
                <a:cs typeface="Tahoma" panose="020B0604030504040204" pitchFamily="34" charset="0"/>
              </a:rPr>
            </a:br>
            <a:r>
              <a:rPr lang="ar-LB" dirty="0">
                <a:latin typeface="Tahoma" panose="020B0604030504040204" pitchFamily="34" charset="0"/>
                <a:ea typeface="Tahoma" panose="020B0604030504040204" pitchFamily="34" charset="0"/>
                <a:cs typeface="Tahoma" panose="020B0604030504040204" pitchFamily="34" charset="0"/>
              </a:rPr>
              <a:t> أَساسِيّ</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3491880" y="4581128"/>
            <a:ext cx="6686549" cy="1580862"/>
          </a:xfrm>
        </p:spPr>
        <p:txBody>
          <a:bodyPr>
            <a:noAutofit/>
          </a:bodyPr>
          <a:lstStyle/>
          <a:p>
            <a:pPr algn="ctr" rtl="1"/>
            <a:r>
              <a:rPr lang="ar-LB" sz="30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حَياةٌ جَديدَةٌ في المَسيحِ</a:t>
            </a:r>
          </a:p>
          <a:p>
            <a:pPr algn="ctr" rtl="1"/>
            <a:r>
              <a:rPr lang="ar-LB" sz="30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rPr>
              <a:t>الأَسرار</a:t>
            </a:r>
            <a:endParaRPr lang="en-US" sz="3000" b="1" dirty="0">
              <a:solidFill>
                <a:schemeClr val="tx2">
                  <a:lumMod val="60000"/>
                  <a:lumOff val="40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4" name="Content Placeholder 3" descr="Scan0007.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4656014" cy="6752158"/>
          </a:xfrm>
          <a:prstGeom prst="rect">
            <a:avLst/>
          </a:prstGeom>
        </p:spPr>
      </p:pic>
      <p:sp>
        <p:nvSpPr>
          <p:cNvPr id="5" name="Footer Placeholder 4"/>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3506895544"/>
      </p:ext>
    </p:extLst>
  </p:cSld>
  <p:clrMapOvr>
    <a:masterClrMapping/>
  </p:clrMapOvr>
  <mc:AlternateContent xmlns:mc="http://schemas.openxmlformats.org/markup-compatibility/2006" xmlns:p14="http://schemas.microsoft.com/office/powerpoint/2010/main">
    <mc:Choice Requires="p14">
      <p:transition spd="slow" p14:dur="3400" advTm="4136">
        <p14:reveal/>
      </p:transition>
    </mc:Choice>
    <mc:Fallback xmlns="">
      <p:transition spd="slow" advTm="4136">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179512" y="0"/>
            <a:ext cx="8964488" cy="6836321"/>
          </a:xfrm>
          <a:prstGeom prst="rect">
            <a:avLst/>
          </a:prstGeom>
          <a:noFill/>
        </p:spPr>
      </p:pic>
      <p:sp>
        <p:nvSpPr>
          <p:cNvPr id="7" name="Title 1"/>
          <p:cNvSpPr txBox="1">
            <a:spLocks/>
          </p:cNvSpPr>
          <p:nvPr/>
        </p:nvSpPr>
        <p:spPr>
          <a:xfrm>
            <a:off x="2339752" y="692696"/>
            <a:ext cx="6048672" cy="424847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LB" sz="3200" b="1" dirty="0">
                <a:latin typeface="Tahoma" panose="020B0604030504040204" pitchFamily="34" charset="0"/>
                <a:ea typeface="Tahoma" panose="020B0604030504040204" pitchFamily="34" charset="0"/>
                <a:cs typeface="Tahoma" panose="020B0604030504040204" pitchFamily="34" charset="0"/>
              </a:rPr>
              <a:t>مِن بَعد ما شِفنا هَالمَشهَد: </a:t>
            </a:r>
          </a:p>
          <a:p>
            <a:pPr algn="r" rtl="1"/>
            <a:endParaRPr lang="ar-LB" sz="3200" b="1" dirty="0">
              <a:latin typeface="Tahoma" panose="020B0604030504040204" pitchFamily="34" charset="0"/>
              <a:ea typeface="Tahoma" panose="020B0604030504040204" pitchFamily="34" charset="0"/>
              <a:cs typeface="Tahoma" panose="020B0604030504040204" pitchFamily="34" charset="0"/>
            </a:endParaRPr>
          </a:p>
          <a:p>
            <a:pPr marL="457200" indent="-457200" rtl="1">
              <a:buFontTx/>
              <a:buChar char="-"/>
            </a:pPr>
            <a:r>
              <a:rPr lang="ar-LB" sz="3200" dirty="0">
                <a:latin typeface="Tahoma" panose="020B0604030504040204" pitchFamily="34" charset="0"/>
                <a:ea typeface="Tahoma" panose="020B0604030504040204" pitchFamily="34" charset="0"/>
                <a:cs typeface="Tahoma" panose="020B0604030504040204" pitchFamily="34" charset="0"/>
              </a:rPr>
              <a:t>غَمْضوا عُيونكُم وَجَربوا كونوا مَع الرُّسُل وَقت الإفخارستِيّا </a:t>
            </a:r>
          </a:p>
          <a:p>
            <a:pPr marL="457200" indent="-457200" rtl="1">
              <a:buFontTx/>
              <a:buChar char="-"/>
            </a:pPr>
            <a:r>
              <a:rPr lang="ar-LB" sz="3200" dirty="0">
                <a:latin typeface="Tahoma" panose="020B0604030504040204" pitchFamily="34" charset="0"/>
                <a:ea typeface="Tahoma" panose="020B0604030504040204" pitchFamily="34" charset="0"/>
                <a:cs typeface="Tahoma" panose="020B0604030504040204" pitchFamily="34" charset="0"/>
              </a:rPr>
              <a:t>بِالمُخَيّلة وَالقَلب...</a:t>
            </a:r>
          </a:p>
          <a:p>
            <a:pPr marL="457200" indent="-457200" rtl="1">
              <a:buFontTx/>
              <a:buChar char="-"/>
            </a:pPr>
            <a:r>
              <a:rPr lang="ar-LB" sz="3200" dirty="0">
                <a:latin typeface="Tahoma" panose="020B0604030504040204" pitchFamily="34" charset="0"/>
                <a:ea typeface="Tahoma" panose="020B0604030504040204" pitchFamily="34" charset="0"/>
                <a:cs typeface="Tahoma" panose="020B0604030504040204" pitchFamily="34" charset="0"/>
              </a:rPr>
              <a:t>حاولوا تِسمَعوا صَوت يَسوع </a:t>
            </a:r>
          </a:p>
          <a:p>
            <a:pPr rtl="1"/>
            <a:r>
              <a:rPr lang="ar-LB" sz="3200" dirty="0">
                <a:latin typeface="Tahoma" panose="020B0604030504040204" pitchFamily="34" charset="0"/>
                <a:ea typeface="Tahoma" panose="020B0604030504040204" pitchFamily="34" charset="0"/>
                <a:cs typeface="Tahoma" panose="020B0604030504040204" pitchFamily="34" charset="0"/>
              </a:rPr>
              <a:t>وشو قال كِلّ واحَد مِن الرُّسُل</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a:xfrm>
            <a:off x="6084168" y="6237312"/>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3909352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1520" y="6021288"/>
            <a:ext cx="2895600" cy="365125"/>
          </a:xfrm>
        </p:spPr>
        <p:txBody>
          <a:bodyPr/>
          <a:lstStyle/>
          <a:p>
            <a:r>
              <a:rPr lang="ar-LB" dirty="0"/>
              <a:t>مركز التربيّة الدينية، رهبانيّة القلبين الأقدسين</a:t>
            </a:r>
            <a:endParaRPr lang="en-US" dirty="0"/>
          </a:p>
        </p:txBody>
      </p:sp>
      <p:pic>
        <p:nvPicPr>
          <p:cNvPr id="6" name="Picture 2" descr="C:\Users\Liliane\Desktop\female-teacher-teaching-on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08104" y="260648"/>
            <a:ext cx="3384376" cy="2232248"/>
          </a:xfrm>
          <a:prstGeom prst="rect">
            <a:avLst/>
          </a:prstGeom>
          <a:noFill/>
        </p:spPr>
      </p:pic>
      <p:sp>
        <p:nvSpPr>
          <p:cNvPr id="7" name="Cloud Callout 6"/>
          <p:cNvSpPr/>
          <p:nvPr/>
        </p:nvSpPr>
        <p:spPr>
          <a:xfrm>
            <a:off x="395536" y="116632"/>
            <a:ext cx="4176464" cy="1944216"/>
          </a:xfrm>
          <a:prstGeom prst="cloudCallout">
            <a:avLst>
              <a:gd name="adj1" fmla="val 62386"/>
              <a:gd name="adj2" fmla="val 32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bg2"/>
                </a:solidFill>
                <a:latin typeface="Tahoma" panose="020B0604030504040204" pitchFamily="34" charset="0"/>
                <a:ea typeface="Tahoma" panose="020B0604030504040204" pitchFamily="34" charset="0"/>
                <a:cs typeface="Tahoma" panose="020B0604030504040204" pitchFamily="34" charset="0"/>
              </a:rPr>
              <a:t>وهَلّق جَرْبوا جاوبوا ع هَالأسئِلة</a:t>
            </a:r>
            <a:endParaRPr lang="en-US" sz="3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pic>
        <p:nvPicPr>
          <p:cNvPr id="3" name="Picture 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38652" y="2552281"/>
            <a:ext cx="8876127" cy="4305719"/>
          </a:xfrm>
          <a:prstGeom prst="rect">
            <a:avLst/>
          </a:prstGeom>
        </p:spPr>
      </p:pic>
    </p:spTree>
    <p:custDataLst>
      <p:tags r:id="rId1"/>
    </p:custDataLst>
    <p:extLst>
      <p:ext uri="{BB962C8B-B14F-4D97-AF65-F5344CB8AC3E}">
        <p14:creationId xmlns:p14="http://schemas.microsoft.com/office/powerpoint/2010/main" val="578878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a:xfrm>
            <a:off x="3124200" y="6520259"/>
            <a:ext cx="2895600" cy="365125"/>
          </a:xfrm>
        </p:spPr>
        <p:txBody>
          <a:bodyPr/>
          <a:lstStyle/>
          <a:p>
            <a:r>
              <a:rPr lang="ar-LB" dirty="0"/>
              <a:t>مركز التربيّة الدينية، رهبانيّة القلبين الأقدسين</a:t>
            </a:r>
            <a:endParaRPr lang="en-US" dirty="0"/>
          </a:p>
        </p:txBody>
      </p:sp>
      <p:sp>
        <p:nvSpPr>
          <p:cNvPr id="5" name="Horizontal Scroll 4"/>
          <p:cNvSpPr/>
          <p:nvPr/>
        </p:nvSpPr>
        <p:spPr>
          <a:xfrm>
            <a:off x="107504" y="692696"/>
            <a:ext cx="8856984" cy="6048672"/>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99792" y="116632"/>
            <a:ext cx="3312368" cy="112474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600" dirty="0">
                <a:latin typeface="Tahoma" panose="020B0604030504040204" pitchFamily="34" charset="0"/>
                <a:ea typeface="Tahoma" panose="020B0604030504040204" pitchFamily="34" charset="0"/>
                <a:cs typeface="Tahoma" panose="020B0604030504040204" pitchFamily="34" charset="0"/>
              </a:rPr>
              <a:t>الأَجوِبة</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611560" y="1484784"/>
            <a:ext cx="8208912" cy="4493538"/>
          </a:xfrm>
          <a:prstGeom prst="rect">
            <a:avLst/>
          </a:prstGeom>
        </p:spPr>
        <p:txBody>
          <a:bodyPr wrap="square">
            <a:spAutoFit/>
          </a:bodyPr>
          <a:lstStyle/>
          <a:p>
            <a:pPr algn="r" rtl="1"/>
            <a:r>
              <a:rPr lang="ar-LB" dirty="0"/>
              <a:t>1-</a:t>
            </a:r>
            <a:r>
              <a:rPr lang="en-US" dirty="0"/>
              <a:t> </a:t>
            </a:r>
            <a:r>
              <a:rPr lang="ar-SA" sz="2200" b="1" dirty="0">
                <a:latin typeface="Tahoma" panose="020B0604030504040204" pitchFamily="34" charset="0"/>
                <a:ea typeface="Tahoma" panose="020B0604030504040204" pitchFamily="34" charset="0"/>
                <a:cs typeface="Tahoma" panose="020B0604030504040204" pitchFamily="34" charset="0"/>
              </a:rPr>
              <a:t>لِماذا قالَ يَسوعُ: «اشتَهَيتُ أَن آكُلَ هَذا الفِصحَ مَعَكُم»؟ </a:t>
            </a:r>
            <a:endParaRPr lang="en-US" sz="2200" b="1" dirty="0">
              <a:latin typeface="Tahoma" panose="020B0604030504040204" pitchFamily="34" charset="0"/>
              <a:ea typeface="Tahoma" panose="020B0604030504040204" pitchFamily="34" charset="0"/>
              <a:cs typeface="Tahoma" panose="020B0604030504040204" pitchFamily="34" charset="0"/>
            </a:endParaRPr>
          </a:p>
          <a:p>
            <a:pPr algn="r" rtl="1"/>
            <a:r>
              <a:rPr lang="ar-SA" sz="2200" dirty="0">
                <a:latin typeface="Tahoma" panose="020B0604030504040204" pitchFamily="34" charset="0"/>
                <a:ea typeface="Tahoma" panose="020B0604030504040204" pitchFamily="34" charset="0"/>
                <a:cs typeface="Tahoma" panose="020B0604030504040204" pitchFamily="34" charset="0"/>
              </a:rPr>
              <a:t>عِندَ يَسوع، لِهَذا العَشاءِ الفِصحِيّ أَهَمِيَّةٌ كَبيرَةٌ لأَنَّ ما سَيَأتي بَعدَهُ خَطيرٌ جدًّا</a:t>
            </a:r>
            <a:r>
              <a:rPr lang="en-US" sz="2200" dirty="0">
                <a:latin typeface="Tahoma" panose="020B0604030504040204" pitchFamily="34" charset="0"/>
                <a:ea typeface="Tahoma" panose="020B0604030504040204" pitchFamily="34" charset="0"/>
                <a:cs typeface="Tahoma" panose="020B0604030504040204" pitchFamily="34" charset="0"/>
              </a:rPr>
              <a:t>.</a:t>
            </a:r>
          </a:p>
          <a:p>
            <a:pPr algn="r" rtl="1"/>
            <a:r>
              <a:rPr lang="ar-LB" sz="2200" dirty="0">
                <a:latin typeface="Tahoma" panose="020B0604030504040204" pitchFamily="34" charset="0"/>
                <a:ea typeface="Tahoma" panose="020B0604030504040204" pitchFamily="34" charset="0"/>
                <a:cs typeface="Tahoma" panose="020B0604030504040204" pitchFamily="34" charset="0"/>
              </a:rPr>
              <a:t>2-</a:t>
            </a:r>
            <a:r>
              <a:rPr lang="en-US" sz="2200" dirty="0">
                <a:latin typeface="Tahoma" panose="020B0604030504040204" pitchFamily="34" charset="0"/>
                <a:ea typeface="Tahoma" panose="020B0604030504040204" pitchFamily="34" charset="0"/>
                <a:cs typeface="Tahoma" panose="020B0604030504040204" pitchFamily="34" charset="0"/>
              </a:rPr>
              <a:t> </a:t>
            </a:r>
            <a:r>
              <a:rPr lang="ar-SA" sz="2200" b="1" dirty="0">
                <a:latin typeface="Tahoma" panose="020B0604030504040204" pitchFamily="34" charset="0"/>
                <a:ea typeface="Tahoma" panose="020B0604030504040204" pitchFamily="34" charset="0"/>
                <a:cs typeface="Tahoma" panose="020B0604030504040204" pitchFamily="34" charset="0"/>
              </a:rPr>
              <a:t>ما المُمَيَّزُ وَالجَديدُ في هَذِهِ الوَليمَةِ الفِصحِيَّة؟ ما الّذي فَعَلَهُ يَسوعُ في أَثنائِها؟</a:t>
            </a:r>
            <a:endParaRPr lang="en-US" sz="2200" b="1" dirty="0">
              <a:latin typeface="Tahoma" panose="020B0604030504040204" pitchFamily="34" charset="0"/>
              <a:ea typeface="Tahoma" panose="020B0604030504040204" pitchFamily="34" charset="0"/>
              <a:cs typeface="Tahoma" panose="020B0604030504040204" pitchFamily="34" charset="0"/>
            </a:endParaRPr>
          </a:p>
          <a:p>
            <a:pPr algn="r" rtl="1"/>
            <a:r>
              <a:rPr lang="ar-SA" sz="2200" dirty="0">
                <a:latin typeface="Tahoma" panose="020B0604030504040204" pitchFamily="34" charset="0"/>
                <a:ea typeface="Tahoma" panose="020B0604030504040204" pitchFamily="34" charset="0"/>
                <a:cs typeface="Tahoma" panose="020B0604030504040204" pitchFamily="34" charset="0"/>
              </a:rPr>
              <a:t>المُمَيَّزُ أَنَّ يَسوعَ أَكَلَ الحَمَلَ الفِصحِيَّ وَلَكِنَّهُ جَعَلَ نَفسَه الحَمَلَ الجَديدَ لِتَحَرُّرٍ جَديدٍ مِن عُبودِيَّةِ الخَطيئَة</a:t>
            </a:r>
            <a:r>
              <a:rPr lang="en-US" sz="2200" dirty="0">
                <a:latin typeface="Tahoma" panose="020B0604030504040204" pitchFamily="34" charset="0"/>
                <a:ea typeface="Tahoma" panose="020B0604030504040204" pitchFamily="34" charset="0"/>
                <a:cs typeface="Tahoma" panose="020B0604030504040204" pitchFamily="34" charset="0"/>
              </a:rPr>
              <a:t>.</a:t>
            </a:r>
          </a:p>
          <a:p>
            <a:pPr algn="r" rtl="1"/>
            <a:r>
              <a:rPr lang="ar-LB" sz="2200" b="1" dirty="0">
                <a:latin typeface="Tahoma" panose="020B0604030504040204" pitchFamily="34" charset="0"/>
                <a:ea typeface="Tahoma" panose="020B0604030504040204" pitchFamily="34" charset="0"/>
                <a:cs typeface="Tahoma" panose="020B0604030504040204" pitchFamily="34" charset="0"/>
              </a:rPr>
              <a:t>3-</a:t>
            </a:r>
            <a:r>
              <a:rPr lang="en-US" sz="2200" b="1" dirty="0">
                <a:latin typeface="Tahoma" panose="020B0604030504040204" pitchFamily="34" charset="0"/>
                <a:ea typeface="Tahoma" panose="020B0604030504040204" pitchFamily="34" charset="0"/>
                <a:cs typeface="Tahoma" panose="020B0604030504040204" pitchFamily="34" charset="0"/>
              </a:rPr>
              <a:t> </a:t>
            </a:r>
            <a:r>
              <a:rPr lang="ar-SA" sz="2200" b="1" dirty="0">
                <a:latin typeface="Tahoma" panose="020B0604030504040204" pitchFamily="34" charset="0"/>
                <a:ea typeface="Tahoma" panose="020B0604030504040204" pitchFamily="34" charset="0"/>
                <a:cs typeface="Tahoma" panose="020B0604030504040204" pitchFamily="34" charset="0"/>
              </a:rPr>
              <a:t>قالَ يَسوعُ: اصنَعوا هَذا لِذِكري؟ هَل نَفعَلُ ذَلِكَ؟ أَين؟</a:t>
            </a:r>
            <a:endParaRPr lang="en-US" sz="2200" b="1" dirty="0">
              <a:latin typeface="Tahoma" panose="020B0604030504040204" pitchFamily="34" charset="0"/>
              <a:ea typeface="Tahoma" panose="020B0604030504040204" pitchFamily="34" charset="0"/>
              <a:cs typeface="Tahoma" panose="020B0604030504040204" pitchFamily="34" charset="0"/>
            </a:endParaRPr>
          </a:p>
          <a:p>
            <a:pPr algn="r" rtl="1"/>
            <a:r>
              <a:rPr lang="ar-SA" sz="2200" dirty="0">
                <a:latin typeface="Tahoma" panose="020B0604030504040204" pitchFamily="34" charset="0"/>
                <a:ea typeface="Tahoma" panose="020B0604030504040204" pitchFamily="34" charset="0"/>
                <a:cs typeface="Tahoma" panose="020B0604030504040204" pitchFamily="34" charset="0"/>
              </a:rPr>
              <a:t>طَلَبَ يَسوعُ إلى تَلاميذهِ: «افعَلوا هَذا لِذكري»، فَلِذَلِكَ يَجتَمِعُ المَسيحِيّونَ حَولَ عَشاءِ الرَّبِّ في القُدّاسِ الإِلَهِيِّ حَيثُ يَكسُرونَ الخُبزَ وَيَشكُرونَ اللّهَ على خَلاصِهِم (إفخارستِيّا)، وَإِفخارستِيّا تَعني الشُّكُرَ، لِذَلِكَ نَقول: «الكَنيسَةُ تُقيمُ الإفخارستِيّا وَالإفخارستِيّا بِدَورِها تُقيمُ الكَنيسَة</a:t>
            </a:r>
            <a:r>
              <a:rPr lang="ar-LB" sz="2200" dirty="0">
                <a:latin typeface="Tahoma" panose="020B0604030504040204" pitchFamily="34" charset="0"/>
                <a:ea typeface="Tahoma" panose="020B0604030504040204" pitchFamily="34" charset="0"/>
                <a:cs typeface="Tahoma" panose="020B0604030504040204" pitchFamily="34" charset="0"/>
              </a:rPr>
              <a:t>»</a:t>
            </a:r>
            <a:endParaRPr lang="en-US" sz="2200"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1785958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a:xfrm>
            <a:off x="3124200" y="6520259"/>
            <a:ext cx="2895600" cy="365125"/>
          </a:xfrm>
        </p:spPr>
        <p:txBody>
          <a:bodyPr/>
          <a:lstStyle/>
          <a:p>
            <a:r>
              <a:rPr lang="ar-LB" dirty="0"/>
              <a:t>مركز التربيّة الدينية، رهبانيّة القلبين الأقدسين</a:t>
            </a:r>
            <a:endParaRPr lang="en-US" dirty="0"/>
          </a:p>
        </p:txBody>
      </p:sp>
      <p:sp>
        <p:nvSpPr>
          <p:cNvPr id="5" name="Horizontal Scroll 4"/>
          <p:cNvSpPr/>
          <p:nvPr/>
        </p:nvSpPr>
        <p:spPr>
          <a:xfrm>
            <a:off x="107504" y="692696"/>
            <a:ext cx="8856984" cy="6048672"/>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2699792" y="188640"/>
            <a:ext cx="3312368" cy="112474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600" dirty="0">
                <a:latin typeface="Tahoma" panose="020B0604030504040204" pitchFamily="34" charset="0"/>
                <a:ea typeface="Tahoma" panose="020B0604030504040204" pitchFamily="34" charset="0"/>
                <a:cs typeface="Tahoma" panose="020B0604030504040204" pitchFamily="34" charset="0"/>
              </a:rPr>
              <a:t>الأَجوِبة</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
        <p:nvSpPr>
          <p:cNvPr id="2" name="Rectangle 1"/>
          <p:cNvSpPr/>
          <p:nvPr/>
        </p:nvSpPr>
        <p:spPr>
          <a:xfrm>
            <a:off x="611560" y="1628800"/>
            <a:ext cx="8208912" cy="4154984"/>
          </a:xfrm>
          <a:prstGeom prst="rect">
            <a:avLst/>
          </a:prstGeom>
        </p:spPr>
        <p:txBody>
          <a:bodyPr wrap="square">
            <a:spAutoFit/>
          </a:bodyPr>
          <a:lstStyle/>
          <a:p>
            <a:pPr marL="285750" indent="-285750" algn="r" rtl="1">
              <a:buFontTx/>
              <a:buChar char="-"/>
            </a:pPr>
            <a:r>
              <a:rPr lang="ar-LB" sz="2400" b="1" dirty="0">
                <a:latin typeface="Tahoma" panose="020B0604030504040204" pitchFamily="34" charset="0"/>
                <a:ea typeface="Tahoma" panose="020B0604030504040204" pitchFamily="34" charset="0"/>
                <a:cs typeface="Tahoma" panose="020B0604030504040204" pitchFamily="34" charset="0"/>
              </a:rPr>
              <a:t>4- </a:t>
            </a:r>
            <a:r>
              <a:rPr lang="ar-SA" sz="2400" b="1" dirty="0">
                <a:latin typeface="Tahoma" panose="020B0604030504040204" pitchFamily="34" charset="0"/>
                <a:ea typeface="Tahoma" panose="020B0604030504040204" pitchFamily="34" charset="0"/>
                <a:cs typeface="Tahoma" panose="020B0604030504040204" pitchFamily="34" charset="0"/>
              </a:rPr>
              <a:t>إِلامَ تَدُلُّ هَذِهِ الأَسماء؟ العَشاءُ الافخارستِيّ، العَشاءُ السِّرِّي، العَشاءُ الفِصحِيّ، مائِدَةُ الرَّبّ، كَسرُ الخُبْز؟</a:t>
            </a:r>
            <a:endParaRPr lang="ar-LB" sz="2400" b="1" dirty="0">
              <a:latin typeface="Tahoma" panose="020B0604030504040204" pitchFamily="34" charset="0"/>
              <a:ea typeface="Tahoma" panose="020B0604030504040204" pitchFamily="34" charset="0"/>
              <a:cs typeface="Tahoma" panose="020B0604030504040204" pitchFamily="34" charset="0"/>
            </a:endParaRPr>
          </a:p>
          <a:p>
            <a:pPr algn="r" rtl="1"/>
            <a:r>
              <a:rPr lang="ar-SA" sz="2400" dirty="0">
                <a:latin typeface="Tahoma" panose="020B0604030504040204" pitchFamily="34" charset="0"/>
                <a:ea typeface="Tahoma" panose="020B0604030504040204" pitchFamily="34" charset="0"/>
                <a:cs typeface="Tahoma" panose="020B0604030504040204" pitchFamily="34" charset="0"/>
              </a:rPr>
              <a:t> كُلُّ هَذِهِ الأَسماءِ تَدُلُّ إلى القُدَّاسِ الإِلَهِيّ</a:t>
            </a:r>
            <a:r>
              <a:rPr lang="en-US" sz="2400" dirty="0">
                <a:latin typeface="Tahoma" panose="020B0604030504040204" pitchFamily="34" charset="0"/>
                <a:ea typeface="Tahoma" panose="020B0604030504040204" pitchFamily="34" charset="0"/>
                <a:cs typeface="Tahoma" panose="020B0604030504040204" pitchFamily="34" charset="0"/>
              </a:rPr>
              <a:t>.</a:t>
            </a:r>
            <a:endParaRPr lang="ar-LB" sz="2400" dirty="0">
              <a:latin typeface="Tahoma" panose="020B0604030504040204" pitchFamily="34" charset="0"/>
              <a:ea typeface="Tahoma" panose="020B0604030504040204" pitchFamily="34" charset="0"/>
              <a:cs typeface="Tahoma" panose="020B0604030504040204" pitchFamily="34" charset="0"/>
            </a:endParaRPr>
          </a:p>
          <a:p>
            <a:pPr algn="r" rtl="1"/>
            <a:endParaRPr lang="en-US" sz="2400" dirty="0">
              <a:latin typeface="Tahoma" panose="020B0604030504040204" pitchFamily="34" charset="0"/>
              <a:ea typeface="Tahoma" panose="020B0604030504040204" pitchFamily="34" charset="0"/>
              <a:cs typeface="Tahoma" panose="020B0604030504040204" pitchFamily="34" charset="0"/>
            </a:endParaRPr>
          </a:p>
          <a:p>
            <a:pPr algn="r" rtl="1"/>
            <a:r>
              <a:rPr lang="ar-LB" sz="2400" b="1" dirty="0">
                <a:latin typeface="Tahoma" panose="020B0604030504040204" pitchFamily="34" charset="0"/>
                <a:ea typeface="Tahoma" panose="020B0604030504040204" pitchFamily="34" charset="0"/>
                <a:cs typeface="Tahoma" panose="020B0604030504040204" pitchFamily="34" charset="0"/>
              </a:rPr>
              <a:t>5-</a:t>
            </a:r>
            <a:r>
              <a:rPr lang="en-US" sz="2400" b="1" dirty="0">
                <a:latin typeface="Tahoma" panose="020B0604030504040204" pitchFamily="34" charset="0"/>
                <a:ea typeface="Tahoma" panose="020B0604030504040204" pitchFamily="34" charset="0"/>
                <a:cs typeface="Tahoma" panose="020B0604030504040204" pitchFamily="34" charset="0"/>
              </a:rPr>
              <a:t> </a:t>
            </a:r>
            <a:r>
              <a:rPr lang="ar-SA" sz="2400" b="1" dirty="0">
                <a:latin typeface="Tahoma" panose="020B0604030504040204" pitchFamily="34" charset="0"/>
                <a:ea typeface="Tahoma" panose="020B0604030504040204" pitchFamily="34" charset="0"/>
                <a:cs typeface="Tahoma" panose="020B0604030504040204" pitchFamily="34" charset="0"/>
              </a:rPr>
              <a:t>هَل أَهَمِّيَّةُ مائِدَةِ الطَّعامِ في العائِلَةِ هِيَ كَأَهَمِّيَّةِ القُدّاسِ في الكَنيسَة؟ لِماذا؟ </a:t>
            </a:r>
            <a:endParaRPr lang="en-US" sz="2400" b="1" dirty="0">
              <a:latin typeface="Tahoma" panose="020B0604030504040204" pitchFamily="34" charset="0"/>
              <a:ea typeface="Tahoma" panose="020B0604030504040204" pitchFamily="34" charset="0"/>
              <a:cs typeface="Tahoma" panose="020B0604030504040204" pitchFamily="34" charset="0"/>
            </a:endParaRPr>
          </a:p>
          <a:p>
            <a:pPr algn="r" rtl="1"/>
            <a:r>
              <a:rPr lang="ar-SA" sz="2400" dirty="0">
                <a:latin typeface="Tahoma" panose="020B0604030504040204" pitchFamily="34" charset="0"/>
                <a:ea typeface="Tahoma" panose="020B0604030504040204" pitchFamily="34" charset="0"/>
                <a:cs typeface="Tahoma" panose="020B0604030504040204" pitchFamily="34" charset="0"/>
              </a:rPr>
              <a:t>نَعَم، لأَنَّ العائِلَةَ تُهَيِّئُ الطَّعامَ كَما تُهَيِّئُ الكَنيسَةُ الإِفخارستِيّا، وَلأَنَّ المائِدَةَ تَجمَعُ شَملَ أَفرادِ العائِلَةِ كَما تَجمَعُ الإِفخارستِيّا أَعضاءَ الكَنيسَة. وَلأَنَّهُ لا عائِلَة بِدونِ مائِدَةٍ وَلا كَنيسَةَ بِدونِ إفخارستِيَّا</a:t>
            </a:r>
            <a:r>
              <a:rPr lang="en-US" sz="2400" dirty="0">
                <a:latin typeface="Tahoma" panose="020B0604030504040204" pitchFamily="34" charset="0"/>
                <a:ea typeface="Tahoma" panose="020B0604030504040204" pitchFamily="34" charset="0"/>
                <a:cs typeface="Tahoma" panose="020B0604030504040204" pitchFamily="34" charset="0"/>
              </a:rPr>
              <a:t>.</a:t>
            </a:r>
          </a:p>
          <a:p>
            <a:pPr algn="r" rtl="1"/>
            <a:endParaRPr lang="en-US" sz="2400" b="1"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664190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a:xfrm>
            <a:off x="3124200" y="6448251"/>
            <a:ext cx="2895600" cy="365125"/>
          </a:xfrm>
        </p:spPr>
        <p:txBody>
          <a:bodyPr/>
          <a:lstStyle/>
          <a:p>
            <a:r>
              <a:rPr lang="ar-LB" dirty="0"/>
              <a:t>مركز التربيّة الدينية، رهبانيّة القلبين الأقدسين</a:t>
            </a:r>
            <a:endParaRPr lang="en-US" dirty="0"/>
          </a:p>
        </p:txBody>
      </p:sp>
      <p:sp>
        <p:nvSpPr>
          <p:cNvPr id="5" name="Horizontal Scroll 4"/>
          <p:cNvSpPr/>
          <p:nvPr/>
        </p:nvSpPr>
        <p:spPr>
          <a:xfrm>
            <a:off x="251520" y="620688"/>
            <a:ext cx="8712968" cy="6048672"/>
          </a:xfrm>
          <a:prstGeom prst="horizontalScroll">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sz="2400" b="1" dirty="0">
                <a:solidFill>
                  <a:schemeClr val="tx1"/>
                </a:solidFill>
                <a:latin typeface="Tahoma" panose="020B0604030504040204" pitchFamily="34" charset="0"/>
                <a:ea typeface="Tahoma" panose="020B0604030504040204" pitchFamily="34" charset="0"/>
                <a:cs typeface="Tahoma" panose="020B0604030504040204" pitchFamily="34" charset="0"/>
              </a:rPr>
              <a:t>6-</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SA" sz="2400" b="1" dirty="0">
                <a:solidFill>
                  <a:schemeClr val="tx1"/>
                </a:solidFill>
                <a:latin typeface="Tahoma" panose="020B0604030504040204" pitchFamily="34" charset="0"/>
                <a:ea typeface="Tahoma" panose="020B0604030504040204" pitchFamily="34" charset="0"/>
                <a:cs typeface="Tahoma" panose="020B0604030504040204" pitchFamily="34" charset="0"/>
              </a:rPr>
              <a:t>ماذا يَتَضَمَّنُ الاحْتِفالُ بِالإِفخارستِيّا؟ (نُراجِعُ فَقَراتِ كِتابِ التَّعليمِ المَسيحِيِّ لِلكَنيسَةِ الكاثوليكِيَّة)</a:t>
            </a: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r" rtl="1"/>
            <a:r>
              <a:rPr lang="ar-SA" sz="2400" dirty="0">
                <a:solidFill>
                  <a:schemeClr val="tx1"/>
                </a:solidFill>
                <a:latin typeface="Tahoma" panose="020B0604030504040204" pitchFamily="34" charset="0"/>
                <a:ea typeface="Tahoma" panose="020B0604030504040204" pitchFamily="34" charset="0"/>
                <a:cs typeface="Tahoma" panose="020B0604030504040204" pitchFamily="34" charset="0"/>
              </a:rPr>
              <a:t>يَتَضَمَّنُ الاحتِفالُ بِالإفخارستِيّا: التَّجَمُّع، وَليتُرجيا الكَلِمَةِ مَعَ القِراءاتِ وَالعِظَةِ وَالصَّلاةِ الجامِعَة؛ واللّيتُرجيّا الإِفخارستِيَّة، مَعَ تَقدِمَةِ الخُبزِ وَالخَمْر، وَصَلاةِ الشُّكرِ وَالتَّقديسِ وَالمُناوَلَة</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t>
            </a:r>
            <a:endParaRPr lang="ar-LB"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rtl="1"/>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rtl="1"/>
            <a:r>
              <a:rPr lang="ar-LB" sz="2400" b="1" dirty="0">
                <a:solidFill>
                  <a:schemeClr val="tx1"/>
                </a:solidFill>
                <a:latin typeface="Tahoma" panose="020B0604030504040204" pitchFamily="34" charset="0"/>
                <a:ea typeface="Tahoma" panose="020B0604030504040204" pitchFamily="34" charset="0"/>
                <a:cs typeface="Tahoma" panose="020B0604030504040204" pitchFamily="34" charset="0"/>
              </a:rPr>
              <a:t>7- </a:t>
            </a:r>
            <a:r>
              <a:rPr lang="ar-SA" sz="2400" b="1" dirty="0">
                <a:solidFill>
                  <a:schemeClr val="tx1"/>
                </a:solidFill>
                <a:latin typeface="Tahoma" panose="020B0604030504040204" pitchFamily="34" charset="0"/>
                <a:ea typeface="Tahoma" panose="020B0604030504040204" pitchFamily="34" charset="0"/>
                <a:cs typeface="Tahoma" panose="020B0604030504040204" pitchFamily="34" charset="0"/>
              </a:rPr>
              <a:t>كَيفَ نَستَطيعُ أَن نَتَهَيَّأَ لِمائِدَةِ الرَّبِّ أَيْ القُدّاس؟</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r" rtl="1"/>
            <a:r>
              <a:rPr lang="ar-SA" sz="2400" dirty="0">
                <a:solidFill>
                  <a:schemeClr val="tx1"/>
                </a:solidFill>
                <a:latin typeface="Tahoma" panose="020B0604030504040204" pitchFamily="34" charset="0"/>
                <a:ea typeface="Tahoma" panose="020B0604030504040204" pitchFamily="34" charset="0"/>
                <a:cs typeface="Tahoma" panose="020B0604030504040204" pitchFamily="34" charset="0"/>
              </a:rPr>
              <a:t>بِأَن نُنَمِّيَ فينا انتِماءَنا إلى العائِلَةِ الّتي هِيَ الكَنيسَةُ، وِبِأَن نَستَعِدَّ جَسَدِيًّا في طَريقَةِ لِباسِنا، وَنَفسِيًّا فَنَترُكُ الاهتِماماتِ اليَومِيَّةَ كَي نُشارِكَ في القُدّاس. («فَلنَترُكْ كُلَّ اهتِمامٍ دُنيَوِيٍّ لِنَستَقبِلَ مَلِكَ الكُلّ»: مِن القُدّاسِ البيزَنطِيّ)</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a:t>
            </a:r>
          </a:p>
        </p:txBody>
      </p:sp>
      <p:sp>
        <p:nvSpPr>
          <p:cNvPr id="6" name="Oval 5"/>
          <p:cNvSpPr/>
          <p:nvPr/>
        </p:nvSpPr>
        <p:spPr>
          <a:xfrm>
            <a:off x="2699792" y="188640"/>
            <a:ext cx="3312368" cy="936104"/>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LB" sz="3600" dirty="0">
                <a:latin typeface="Tahoma" panose="020B0604030504040204" pitchFamily="34" charset="0"/>
                <a:ea typeface="Tahoma" panose="020B0604030504040204" pitchFamily="34" charset="0"/>
                <a:cs typeface="Tahoma" panose="020B0604030504040204" pitchFamily="34" charset="0"/>
              </a:rPr>
              <a:t>الأَجوِبة</a:t>
            </a:r>
            <a:endParaRPr lang="en-US" sz="3600" dirty="0">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4612869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179512" y="187871"/>
            <a:ext cx="9289032" cy="6648450"/>
          </a:xfrm>
          <a:prstGeom prst="rect">
            <a:avLst/>
          </a:prstGeom>
          <a:noFill/>
        </p:spPr>
      </p:pic>
      <p:sp>
        <p:nvSpPr>
          <p:cNvPr id="7" name="Title 1"/>
          <p:cNvSpPr txBox="1">
            <a:spLocks/>
          </p:cNvSpPr>
          <p:nvPr/>
        </p:nvSpPr>
        <p:spPr>
          <a:xfrm>
            <a:off x="2555776" y="1124744"/>
            <a:ext cx="5904656" cy="388843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LB" sz="2800" dirty="0">
                <a:latin typeface="Adobe Arabic" panose="02040503050201020203" pitchFamily="18" charset="-78"/>
                <a:cs typeface="Adobe Arabic" panose="02040503050201020203" pitchFamily="18" charset="-78"/>
              </a:rPr>
              <a:t>-</a:t>
            </a:r>
            <a:r>
              <a:rPr lang="ar-SA" sz="3200" dirty="0">
                <a:latin typeface="Tahoma" panose="020B0604030504040204" pitchFamily="34" charset="0"/>
                <a:ea typeface="Tahoma" panose="020B0604030504040204" pitchFamily="34" charset="0"/>
                <a:cs typeface="Tahoma" panose="020B0604030504040204" pitchFamily="34" charset="0"/>
              </a:rPr>
              <a:t>إِنَّ الشُّروطَ الّتي يَجِبُ أَن نُحَقِّقَها مِن أَجلِ إِقامَةِ عَشاءٍ أَو وَليمَةٍ بَشَرِيَّةٍ ناجِحَةٍ وَالأَبعادَ الّتي تُضفيها هَذِهِ الوَليمَةُ على حَياتِنا، كُلُّ ذَلِكَ نُجَدِّدُهُ وَنُحَقِّقُهُ في الذَّبيحَةِ الإِلَهِيَّة؛ وَتُركِّزُ اللّيتورجِيَّا عَلَى ذَلِك</a:t>
            </a:r>
            <a:r>
              <a:rPr lang="ar-LB" sz="3200" dirty="0">
                <a:latin typeface="Tahoma" panose="020B0604030504040204" pitchFamily="34" charset="0"/>
                <a:ea typeface="Tahoma" panose="020B0604030504040204" pitchFamily="34" charset="0"/>
                <a:cs typeface="Tahoma" panose="020B0604030504040204" pitchFamily="34" charset="0"/>
              </a:rPr>
              <a: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
        <p:nvSpPr>
          <p:cNvPr id="5" name="Pentagon 4"/>
          <p:cNvSpPr/>
          <p:nvPr/>
        </p:nvSpPr>
        <p:spPr>
          <a:xfrm flipH="1">
            <a:off x="2627784" y="0"/>
            <a:ext cx="5472608" cy="11967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200" b="1" dirty="0">
                <a:solidFill>
                  <a:srgbClr val="FFFF00"/>
                </a:solidFill>
                <a:latin typeface="Tahoma" panose="020B0604030504040204" pitchFamily="34" charset="0"/>
                <a:ea typeface="Tahoma" panose="020B0604030504040204" pitchFamily="34" charset="0"/>
                <a:cs typeface="Tahoma" panose="020B0604030504040204" pitchFamily="34" charset="0"/>
              </a:rPr>
              <a:t>وهَلّق لازِم تِفهَموا منيح هالنّقاط</a:t>
            </a:r>
            <a:endParaRPr lang="en-US" sz="32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079765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0" y="-221729"/>
            <a:ext cx="9252520" cy="7079729"/>
          </a:xfrm>
          <a:prstGeom prst="rect">
            <a:avLst/>
          </a:prstGeom>
          <a:noFill/>
        </p:spPr>
      </p:pic>
      <p:sp>
        <p:nvSpPr>
          <p:cNvPr id="7" name="Title 1"/>
          <p:cNvSpPr txBox="1">
            <a:spLocks/>
          </p:cNvSpPr>
          <p:nvPr/>
        </p:nvSpPr>
        <p:spPr>
          <a:xfrm>
            <a:off x="2195736" y="620688"/>
            <a:ext cx="6048672"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LB" sz="2800" dirty="0">
                <a:latin typeface="Adobe Arabic" panose="02040503050201020203" pitchFamily="18" charset="-78"/>
                <a:cs typeface="Adobe Arabic" panose="02040503050201020203" pitchFamily="18" charset="-78"/>
              </a:rPr>
              <a:t>-</a:t>
            </a:r>
            <a:r>
              <a:rPr lang="ar-SA" sz="3200" dirty="0">
                <a:latin typeface="Tahoma" panose="020B0604030504040204" pitchFamily="34" charset="0"/>
                <a:ea typeface="Tahoma" panose="020B0604030504040204" pitchFamily="34" charset="0"/>
                <a:cs typeface="Tahoma" panose="020B0604030504040204" pitchFamily="34" charset="0"/>
              </a:rPr>
              <a:t>إِنَّ الذَّبيحَةَ الإِلَهِيَّة، كَما تُقيمُها الكَنيسَةُ، هِيَ امتِدادٌ لِلعَشاءِ الّذي تَناوَلَهُ يَسوعُ مَعَ تَلاميذِهِ قَبلَ مَوتِه، إِذْ وَزَّعَ عَلَيهِم جَسَدَهُ وَدَمَهُ في شَكلَيْ الخُبزِ وَالخَمر</a:t>
            </a:r>
            <a:r>
              <a:rPr lang="en-US" sz="3200" dirty="0">
                <a:latin typeface="Tahoma" panose="020B0604030504040204" pitchFamily="34" charset="0"/>
                <a:ea typeface="Tahoma" panose="020B0604030504040204" pitchFamily="34" charset="0"/>
                <a:cs typeface="Tahoma" panose="020B0604030504040204" pitchFamily="34" charset="0"/>
              </a:rPr>
              <a:t>.</a:t>
            </a:r>
            <a:endParaRPr lang="ar-LB" sz="3200" dirty="0">
              <a:latin typeface="Tahoma" panose="020B0604030504040204" pitchFamily="34" charset="0"/>
              <a:ea typeface="Tahoma" panose="020B0604030504040204" pitchFamily="34" charset="0"/>
              <a:cs typeface="Tahoma" panose="020B0604030504040204" pitchFamily="34" charset="0"/>
            </a:endParaRPr>
          </a:p>
          <a:p>
            <a:pPr rtl="1"/>
            <a:endParaRPr lang="en-US" sz="3200" dirty="0">
              <a:latin typeface="Tahoma" panose="020B0604030504040204" pitchFamily="34" charset="0"/>
              <a:ea typeface="Tahoma" panose="020B0604030504040204" pitchFamily="34" charset="0"/>
              <a:cs typeface="Tahoma" panose="020B0604030504040204" pitchFamily="34" charset="0"/>
            </a:endParaRPr>
          </a:p>
          <a:p>
            <a:pPr rtl="1"/>
            <a:r>
              <a:rPr lang="ar-LB" sz="3200" dirty="0">
                <a:latin typeface="Tahoma" panose="020B0604030504040204" pitchFamily="34" charset="0"/>
                <a:ea typeface="Tahoma" panose="020B0604030504040204" pitchFamily="34" charset="0"/>
                <a:cs typeface="Tahoma" panose="020B0604030504040204" pitchFamily="34" charset="0"/>
              </a:rPr>
              <a:t>- </a:t>
            </a:r>
            <a:r>
              <a:rPr lang="ar-SA" sz="3200" dirty="0">
                <a:latin typeface="Tahoma" panose="020B0604030504040204" pitchFamily="34" charset="0"/>
                <a:ea typeface="Tahoma" panose="020B0604030504040204" pitchFamily="34" charset="0"/>
                <a:cs typeface="Tahoma" panose="020B0604030504040204" pitchFamily="34" charset="0"/>
              </a:rPr>
              <a:t>إِنَّ جَسَدَ المَسيحِ هُوَ «المنُّ الجَديدُ» الَّذي يُعطي العالَمَ الحَيــاة</a:t>
            </a:r>
            <a:r>
              <a:rPr lang="ar-LB" sz="3200" dirty="0">
                <a:latin typeface="Tahoma" panose="020B0604030504040204" pitchFamily="34" charset="0"/>
                <a:ea typeface="Tahoma" panose="020B0604030504040204" pitchFamily="34" charset="0"/>
                <a:cs typeface="Tahoma" panose="020B0604030504040204" pitchFamily="34" charset="0"/>
              </a:rPr>
              <a:t>.</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1377542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323528" y="0"/>
            <a:ext cx="8712968" cy="7079729"/>
          </a:xfrm>
          <a:prstGeom prst="rect">
            <a:avLst/>
          </a:prstGeom>
          <a:noFill/>
        </p:spPr>
      </p:pic>
      <p:sp>
        <p:nvSpPr>
          <p:cNvPr id="7" name="Title 1"/>
          <p:cNvSpPr txBox="1">
            <a:spLocks/>
          </p:cNvSpPr>
          <p:nvPr/>
        </p:nvSpPr>
        <p:spPr>
          <a:xfrm>
            <a:off x="2195736" y="764704"/>
            <a:ext cx="5904656"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200" dirty="0">
                <a:latin typeface="Tahoma" panose="020B0604030504040204" pitchFamily="34" charset="0"/>
                <a:ea typeface="Tahoma" panose="020B0604030504040204" pitchFamily="34" charset="0"/>
                <a:cs typeface="Tahoma" panose="020B0604030504040204" pitchFamily="34" charset="0"/>
              </a:rPr>
              <a:t>غَيرَ أَنَّ هَذِهِ الوَليمَةَ لَيسَتْ هِيَ الوَليمَةُ النِّهائِيَّة، بَل هِيَ نُقطَةُ الانْطِلاقِ نَحوَ الوَليمَةِ الّتي سَيُقيمُها اللّهُ في آخِرِ الأَزمِنَةِ بِحَسَبِ قَولِ يَسوع: «لَن أَشرَبَ بَعدَ اليَوم مِن عَصيرِ الكَرمَةِ حَتّى يَأتِيَ مَلَكوتُ اللّه» (لوقا 22/18). </a:t>
            </a:r>
            <a:endParaRPr lang="en-US" sz="3200" dirty="0">
              <a:latin typeface="Tahoma" panose="020B0604030504040204" pitchFamily="34" charset="0"/>
              <a:ea typeface="Tahoma" panose="020B0604030504040204" pitchFamily="34" charset="0"/>
              <a:cs typeface="Tahoma" panose="020B0604030504040204" pitchFamily="34" charset="0"/>
            </a:endParaRPr>
          </a:p>
          <a:p>
            <a:pPr rtl="1"/>
            <a:r>
              <a:rPr lang="ar-SA" sz="3200" dirty="0">
                <a:latin typeface="Tahoma" panose="020B0604030504040204" pitchFamily="34" charset="0"/>
                <a:ea typeface="Tahoma" panose="020B0604030504040204" pitchFamily="34" charset="0"/>
                <a:cs typeface="Tahoma" panose="020B0604030504040204" pitchFamily="34" charset="0"/>
              </a:rPr>
              <a:t>وَلِذَلِكَ نَقولُ «نَنتَظِرُ مَجيئَكَ الثّانيَ في المَجد</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4" name="Footer Placeholder 3"/>
          <p:cNvSpPr>
            <a:spLocks noGrp="1"/>
          </p:cNvSpPr>
          <p:nvPr>
            <p:ph type="ftr" sz="quarter" idx="11"/>
          </p:nvPr>
        </p:nvSpPr>
        <p:spPr>
          <a:xfrm>
            <a:off x="3131840" y="6309320"/>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36976310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323528" y="0"/>
            <a:ext cx="8712968" cy="7079729"/>
          </a:xfrm>
          <a:prstGeom prst="rect">
            <a:avLst/>
          </a:prstGeom>
          <a:noFill/>
        </p:spPr>
      </p:pic>
      <p:sp>
        <p:nvSpPr>
          <p:cNvPr id="7" name="Title 1"/>
          <p:cNvSpPr txBox="1">
            <a:spLocks/>
          </p:cNvSpPr>
          <p:nvPr/>
        </p:nvSpPr>
        <p:spPr>
          <a:xfrm>
            <a:off x="2195736" y="764704"/>
            <a:ext cx="6336704"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200" dirty="0">
                <a:latin typeface="Tahoma" panose="020B0604030504040204" pitchFamily="34" charset="0"/>
                <a:ea typeface="Tahoma" panose="020B0604030504040204" pitchFamily="34" charset="0"/>
                <a:cs typeface="Tahoma" panose="020B0604030504040204" pitchFamily="34" charset="0"/>
              </a:rPr>
              <a:t>اللّيتُرجيّا الإفخَارِستِيَّةُ تَجري طِبقًا لِهَيكَلِيَّةٍ أَساسِيَّةٍ ثَبَتَتْ عِبرَ القُرونِ حَتّى أَيَّامِنا، وَتَنقَسِــمُ</a:t>
            </a:r>
            <a:r>
              <a:rPr lang="en-US" sz="3200" dirty="0">
                <a:latin typeface="Tahoma" panose="020B0604030504040204" pitchFamily="34" charset="0"/>
                <a:ea typeface="Tahoma" panose="020B0604030504040204" pitchFamily="34" charset="0"/>
                <a:cs typeface="Tahoma" panose="020B0604030504040204" pitchFamily="34" charset="0"/>
              </a:rPr>
              <a:t> </a:t>
            </a:r>
          </a:p>
          <a:p>
            <a:pPr rtl="1"/>
            <a:r>
              <a:rPr lang="ar-SA" sz="3200" dirty="0">
                <a:latin typeface="Tahoma" panose="020B0604030504040204" pitchFamily="34" charset="0"/>
                <a:ea typeface="Tahoma" panose="020B0604030504040204" pitchFamily="34" charset="0"/>
                <a:cs typeface="Tahoma" panose="020B0604030504040204" pitchFamily="34" charset="0"/>
              </a:rPr>
              <a:t>قِسمَين كَبيرَينِ يُؤَلِّفانِ وَحدَةً صَميمَة</a:t>
            </a:r>
            <a:r>
              <a:rPr lang="en-US" sz="3200" dirty="0">
                <a:latin typeface="Tahoma" panose="020B0604030504040204" pitchFamily="34" charset="0"/>
                <a:ea typeface="Tahoma" panose="020B0604030504040204" pitchFamily="34" charset="0"/>
                <a:cs typeface="Tahoma" panose="020B0604030504040204" pitchFamily="34" charset="0"/>
              </a:rPr>
              <a:t>:</a:t>
            </a:r>
          </a:p>
          <a:p>
            <a:pPr rtl="1"/>
            <a:r>
              <a:rPr lang="en-US" sz="3200" b="1" dirty="0">
                <a:latin typeface="Tahoma" panose="020B0604030504040204" pitchFamily="34" charset="0"/>
                <a:ea typeface="Tahoma" panose="020B0604030504040204" pitchFamily="34" charset="0"/>
                <a:cs typeface="Tahoma" panose="020B0604030504040204" pitchFamily="34" charset="0"/>
              </a:rPr>
              <a:t>- </a:t>
            </a:r>
            <a:r>
              <a:rPr lang="ar-SA" sz="3200" b="1" dirty="0">
                <a:latin typeface="Tahoma" panose="020B0604030504040204" pitchFamily="34" charset="0"/>
                <a:ea typeface="Tahoma" panose="020B0604030504040204" pitchFamily="34" charset="0"/>
                <a:cs typeface="Tahoma" panose="020B0604030504040204" pitchFamily="34" charset="0"/>
              </a:rPr>
              <a:t>التَّجَمُّع، وَليتُرجيَّا الكَلِمَةِ </a:t>
            </a:r>
            <a:r>
              <a:rPr lang="ar-SA" sz="3200" dirty="0">
                <a:latin typeface="Tahoma" panose="020B0604030504040204" pitchFamily="34" charset="0"/>
                <a:ea typeface="Tahoma" panose="020B0604030504040204" pitchFamily="34" charset="0"/>
                <a:cs typeface="Tahoma" panose="020B0604030504040204" pitchFamily="34" charset="0"/>
              </a:rPr>
              <a:t>مَعَ القِراءاتِ وَالعِظَةِ وَالصَّلاةِ الجامِعَة؛</a:t>
            </a:r>
            <a:endParaRPr lang="en-US" sz="3200" dirty="0">
              <a:latin typeface="Tahoma" panose="020B0604030504040204" pitchFamily="34" charset="0"/>
              <a:ea typeface="Tahoma" panose="020B0604030504040204" pitchFamily="34" charset="0"/>
              <a:cs typeface="Tahoma" panose="020B0604030504040204" pitchFamily="34" charset="0"/>
            </a:endParaRPr>
          </a:p>
          <a:p>
            <a:pPr rtl="1"/>
            <a:r>
              <a:rPr lang="en-US" sz="3200" dirty="0">
                <a:latin typeface="Tahoma" panose="020B0604030504040204" pitchFamily="34" charset="0"/>
                <a:ea typeface="Tahoma" panose="020B0604030504040204" pitchFamily="34" charset="0"/>
                <a:cs typeface="Tahoma" panose="020B0604030504040204" pitchFamily="34" charset="0"/>
              </a:rPr>
              <a:t>- </a:t>
            </a:r>
            <a:r>
              <a:rPr lang="ar-SA" sz="3200" b="1" dirty="0">
                <a:latin typeface="Tahoma" panose="020B0604030504040204" pitchFamily="34" charset="0"/>
                <a:ea typeface="Tahoma" panose="020B0604030504040204" pitchFamily="34" charset="0"/>
                <a:cs typeface="Tahoma" panose="020B0604030504040204" pitchFamily="34" charset="0"/>
              </a:rPr>
              <a:t>اللّيتُرجيّا الإِفخَارِستِيَّة</a:t>
            </a:r>
            <a:r>
              <a:rPr lang="ar-SA" sz="3200" dirty="0">
                <a:latin typeface="Tahoma" panose="020B0604030504040204" pitchFamily="34" charset="0"/>
                <a:ea typeface="Tahoma" panose="020B0604030504040204" pitchFamily="34" charset="0"/>
                <a:cs typeface="Tahoma" panose="020B0604030504040204" pitchFamily="34" charset="0"/>
              </a:rPr>
              <a:t>، مَعَ تَقدِمَةِ الخُبزِ وَالخَمْر، وَصَلاةِ الشُّكرِ وَالتَّقديسِ وَالمُناوَلَة</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4" name="Footer Placeholder 3"/>
          <p:cNvSpPr>
            <a:spLocks noGrp="1"/>
          </p:cNvSpPr>
          <p:nvPr>
            <p:ph type="ftr" sz="quarter" idx="11"/>
          </p:nvPr>
        </p:nvSpPr>
        <p:spPr>
          <a:xfrm>
            <a:off x="3131840" y="6309320"/>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2528778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323528" y="-99392"/>
            <a:ext cx="8712968" cy="7079729"/>
          </a:xfrm>
          <a:prstGeom prst="rect">
            <a:avLst/>
          </a:prstGeom>
          <a:noFill/>
        </p:spPr>
      </p:pic>
      <p:sp>
        <p:nvSpPr>
          <p:cNvPr id="7" name="Title 1"/>
          <p:cNvSpPr txBox="1">
            <a:spLocks/>
          </p:cNvSpPr>
          <p:nvPr/>
        </p:nvSpPr>
        <p:spPr>
          <a:xfrm>
            <a:off x="2195736" y="764704"/>
            <a:ext cx="5904656"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200" dirty="0">
                <a:latin typeface="Tahoma" panose="020B0604030504040204" pitchFamily="34" charset="0"/>
                <a:ea typeface="Tahoma" panose="020B0604030504040204" pitchFamily="34" charset="0"/>
                <a:cs typeface="Tahoma" panose="020B0604030504040204" pitchFamily="34" charset="0"/>
              </a:rPr>
              <a:t>ليتُرجِيّا الكَلِمَة وَاللّيتُرجيَّا الإِفخَارِستِيَّةُ تُؤَلِّفانِ مَعًا</a:t>
            </a:r>
            <a:endParaRPr lang="ar-LB" sz="3200" dirty="0">
              <a:latin typeface="Tahoma" panose="020B0604030504040204" pitchFamily="34" charset="0"/>
              <a:ea typeface="Tahoma" panose="020B0604030504040204" pitchFamily="34" charset="0"/>
              <a:cs typeface="Tahoma" panose="020B0604030504040204" pitchFamily="34" charset="0"/>
            </a:endParaRPr>
          </a:p>
          <a:p>
            <a:pPr rtl="1"/>
            <a:r>
              <a:rPr lang="ar-SA" sz="3200" b="1" dirty="0">
                <a:latin typeface="Tahoma" panose="020B0604030504040204" pitchFamily="34" charset="0"/>
                <a:ea typeface="Tahoma" panose="020B0604030504040204" pitchFamily="34" charset="0"/>
                <a:cs typeface="Tahoma" panose="020B0604030504040204" pitchFamily="34" charset="0"/>
              </a:rPr>
              <a:t> «عَمَلَ عِبادَةٍ واحِدًا». </a:t>
            </a:r>
            <a:endParaRPr lang="ar-LB" sz="3200" b="1" dirty="0">
              <a:latin typeface="Tahoma" panose="020B0604030504040204" pitchFamily="34" charset="0"/>
              <a:ea typeface="Tahoma" panose="020B0604030504040204" pitchFamily="34" charset="0"/>
              <a:cs typeface="Tahoma" panose="020B0604030504040204" pitchFamily="34" charset="0"/>
            </a:endParaRPr>
          </a:p>
          <a:p>
            <a:pPr rtl="1"/>
            <a:endParaRPr lang="ar-LB" sz="3200" dirty="0">
              <a:latin typeface="Tahoma" panose="020B0604030504040204" pitchFamily="34" charset="0"/>
              <a:ea typeface="Tahoma" panose="020B0604030504040204" pitchFamily="34" charset="0"/>
              <a:cs typeface="Tahoma" panose="020B0604030504040204" pitchFamily="34" charset="0"/>
            </a:endParaRPr>
          </a:p>
          <a:p>
            <a:pPr rtl="1"/>
            <a:r>
              <a:rPr lang="ar-SA" sz="3200" dirty="0">
                <a:latin typeface="Tahoma" panose="020B0604030504040204" pitchFamily="34" charset="0"/>
                <a:ea typeface="Tahoma" panose="020B0604030504040204" pitchFamily="34" charset="0"/>
                <a:cs typeface="Tahoma" panose="020B0604030504040204" pitchFamily="34" charset="0"/>
              </a:rPr>
              <a:t>ولا غَرْوَ، فَالمائِدَةُ المُهَيَّأَةُ لَنا في الإِفخَارِستِيَّة هِيَ، في آنٍ واحِد، مائِدَةُ كَلِمَةِ اللّهِ وَمائِدَةُ جَسَدِ الرَّبّ</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4" name="Footer Placeholder 3"/>
          <p:cNvSpPr>
            <a:spLocks noGrp="1"/>
          </p:cNvSpPr>
          <p:nvPr>
            <p:ph type="ftr" sz="quarter" idx="11"/>
          </p:nvPr>
        </p:nvSpPr>
        <p:spPr>
          <a:xfrm>
            <a:off x="3131840" y="6309320"/>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1742644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7664" y="620688"/>
            <a:ext cx="6617369" cy="1013504"/>
          </a:xfrm>
        </p:spPr>
        <p:txBody>
          <a:bodyPr>
            <a:normAutofit/>
          </a:bodyPr>
          <a:lstStyle/>
          <a:p>
            <a:pPr algn="r" rtl="1"/>
            <a:r>
              <a:rPr lang="ar-LB" b="1" dirty="0">
                <a:latin typeface="Tahoma" panose="020B0604030504040204" pitchFamily="34" charset="0"/>
                <a:ea typeface="Tahoma" panose="020B0604030504040204" pitchFamily="34" charset="0"/>
                <a:cs typeface="Tahoma" panose="020B0604030504040204" pitchFamily="34" charset="0"/>
              </a:rPr>
              <a:t>اللِّقاءُ الرّابِع عَشَر</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Subtitle 2"/>
          <p:cNvSpPr>
            <a:spLocks noGrp="1"/>
          </p:cNvSpPr>
          <p:nvPr>
            <p:ph type="subTitle" idx="1"/>
          </p:nvPr>
        </p:nvSpPr>
        <p:spPr>
          <a:xfrm>
            <a:off x="251520" y="4581128"/>
            <a:ext cx="8561783" cy="1040495"/>
          </a:xfrm>
        </p:spPr>
        <p:txBody>
          <a:bodyPr>
            <a:normAutofit/>
          </a:bodyPr>
          <a:lstStyle/>
          <a:p>
            <a:pPr rtl="1"/>
            <a:r>
              <a:rPr lang="ar-LB" sz="4800" b="1" dirty="0">
                <a:solidFill>
                  <a:srgbClr val="C00000"/>
                </a:solidFill>
                <a:latin typeface="Tahoma" panose="020B0604030504040204" pitchFamily="34" charset="0"/>
                <a:ea typeface="Tahoma" panose="020B0604030504040204" pitchFamily="34" charset="0"/>
                <a:cs typeface="Tahoma" panose="020B0604030504040204" pitchFamily="34" charset="0"/>
              </a:rPr>
              <a:t>«ثُمَّ أَخذَ خُبزًا وَشَكَر»</a:t>
            </a:r>
            <a:endParaRPr lang="en-US" sz="48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4" name="Rectangle 3"/>
          <p:cNvSpPr/>
          <p:nvPr/>
        </p:nvSpPr>
        <p:spPr>
          <a:xfrm>
            <a:off x="2356290" y="2348880"/>
            <a:ext cx="4915128" cy="861774"/>
          </a:xfrm>
          <a:prstGeom prst="rect">
            <a:avLst/>
          </a:prstGeom>
        </p:spPr>
        <p:txBody>
          <a:bodyPr wrap="none">
            <a:spAutoFit/>
          </a:bodyPr>
          <a:lstStyle/>
          <a:p>
            <a:pPr algn="r" rtl="1"/>
            <a:r>
              <a:rPr lang="ar-LB" sz="5000" b="1" dirty="0">
                <a:solidFill>
                  <a:srgbClr val="00B0F0">
                    <a:lumMod val="75000"/>
                  </a:srgbClr>
                </a:solidFill>
                <a:latin typeface="Tahoma" panose="020B0604030504040204" pitchFamily="34" charset="0"/>
                <a:ea typeface="Tahoma" panose="020B0604030504040204" pitchFamily="34" charset="0"/>
                <a:cs typeface="Tahoma" panose="020B0604030504040204" pitchFamily="34" charset="0"/>
              </a:rPr>
              <a:t>مين بَدّي إِشكُر؟</a:t>
            </a:r>
          </a:p>
        </p:txBody>
      </p:sp>
      <p:sp>
        <p:nvSpPr>
          <p:cNvPr id="5" name="Footer Placeholder 4"/>
          <p:cNvSpPr>
            <a:spLocks noGrp="1"/>
          </p:cNvSpPr>
          <p:nvPr>
            <p:ph type="ftr" sz="quarter" idx="11"/>
          </p:nvPr>
        </p:nvSpPr>
        <p:spPr>
          <a:xfrm>
            <a:off x="251520" y="6309320"/>
            <a:ext cx="2895600" cy="365125"/>
          </a:xfrm>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3821144018"/>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2"/>
                                        </p:tgtEl>
                                      </p:cBhvr>
                                      <p:by x="150000" y="150000"/>
                                    </p:animScale>
                                  </p:childTnLst>
                                </p:cTn>
                              </p:par>
                            </p:childTnLst>
                          </p:cTn>
                        </p:par>
                        <p:par>
                          <p:cTn id="7" fill="hold">
                            <p:stCondLst>
                              <p:cond delay="2000"/>
                            </p:stCondLst>
                            <p:childTnLst>
                              <p:par>
                                <p:cTn id="8" presetID="31" presetClass="entr" presetSubtype="0" fill="hold" grpId="0" nodeType="after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2"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3"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print"/>
          <a:srcRect/>
          <a:stretch>
            <a:fillRect/>
          </a:stretch>
        </p:blipFill>
        <p:spPr bwMode="auto">
          <a:xfrm>
            <a:off x="0" y="-171400"/>
            <a:ext cx="9396536" cy="7079729"/>
          </a:xfrm>
          <a:prstGeom prst="rect">
            <a:avLst/>
          </a:prstGeom>
          <a:noFill/>
        </p:spPr>
      </p:pic>
      <p:sp>
        <p:nvSpPr>
          <p:cNvPr id="7" name="Title 1"/>
          <p:cNvSpPr txBox="1">
            <a:spLocks/>
          </p:cNvSpPr>
          <p:nvPr/>
        </p:nvSpPr>
        <p:spPr>
          <a:xfrm>
            <a:off x="2123728" y="548680"/>
            <a:ext cx="6552728" cy="432048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rtl="1"/>
            <a:r>
              <a:rPr lang="ar-SA" sz="3200" dirty="0">
                <a:latin typeface="Tahoma" panose="020B0604030504040204" pitchFamily="34" charset="0"/>
                <a:ea typeface="Tahoma" panose="020B0604030504040204" pitchFamily="34" charset="0"/>
                <a:cs typeface="Tahoma" panose="020B0604030504040204" pitchFamily="34" charset="0"/>
              </a:rPr>
              <a:t>القُدَّاسُ هُوَ، في آنٍ واحِدٍ وَبِغَيرِ انْفِصال، التِّذكارُ القُربانِيُّ الّذي تَستَمِرُّ بِهِ ذَبيحَةُ الصَّليب، وَالوَليمَةُ المُقَدَّسَةُ الّتي فيها نَشتَرِكُ في جَسَدِ الرَّبِّ وَدَمِه. بَيدَ أَنَّ الاحْتِفالَ بِالذَّبيحَةِ الإِفخارِستِيَّةِ يَهدِفُ كُلُّه إلى اتِّحادِ المُؤمِنينَ بِالمَسيحِ اتِّحادًا حَميمًا بِواسِطَةِ المُناوَلَة. فَالمُناوَلَةُ إِنَّما هِيَ قُبولُ المَسيحِ نَفسِهِ الّذي قَدَّمَ ذاتَهُ لأَجلِنا</a:t>
            </a:r>
            <a:r>
              <a:rPr lang="en-US" sz="3200" dirty="0">
                <a:latin typeface="Tahoma" panose="020B0604030504040204" pitchFamily="34" charset="0"/>
                <a:ea typeface="Tahoma" panose="020B0604030504040204" pitchFamily="34" charset="0"/>
                <a:cs typeface="Tahoma" panose="020B0604030504040204" pitchFamily="34" charset="0"/>
              </a:rPr>
              <a:t>.</a:t>
            </a:r>
          </a:p>
        </p:txBody>
      </p:sp>
      <p:sp>
        <p:nvSpPr>
          <p:cNvPr id="4" name="Footer Placeholder 3"/>
          <p:cNvSpPr>
            <a:spLocks noGrp="1"/>
          </p:cNvSpPr>
          <p:nvPr>
            <p:ph type="ftr" sz="quarter" idx="11"/>
          </p:nvPr>
        </p:nvSpPr>
        <p:spPr>
          <a:xfrm>
            <a:off x="3059832" y="6165304"/>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5826371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ar-LB"/>
              <a:t>مركز التربيّة الدينية، رهبانيّة القلبين الأقدسين</a:t>
            </a:r>
            <a:endParaRPr lang="en-US"/>
          </a:p>
        </p:txBody>
      </p:sp>
      <p:pic>
        <p:nvPicPr>
          <p:cNvPr id="6" name="Content Placeholder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58979" y="188640"/>
            <a:ext cx="9202979" cy="6148735"/>
          </a:xfrm>
        </p:spPr>
      </p:pic>
    </p:spTree>
    <p:custDataLst>
      <p:tags r:id="rId1"/>
    </p:custDataLst>
    <p:extLst>
      <p:ext uri="{BB962C8B-B14F-4D97-AF65-F5344CB8AC3E}">
        <p14:creationId xmlns:p14="http://schemas.microsoft.com/office/powerpoint/2010/main" val="40268481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0" y="6473403"/>
            <a:ext cx="2895600" cy="365125"/>
          </a:xfrm>
        </p:spPr>
        <p:txBody>
          <a:bodyPr/>
          <a:lstStyle/>
          <a:p>
            <a:r>
              <a:rPr lang="ar-LB"/>
              <a:t>مركز التربيّة الدينية، رهبانيّة القلبين الأقدسين</a:t>
            </a:r>
            <a:endParaRPr lang="en-US"/>
          </a:p>
        </p:txBody>
      </p:sp>
      <p:pic>
        <p:nvPicPr>
          <p:cNvPr id="6" name="Content Placeholder 5"/>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l="-150"/>
          <a:stretch/>
        </p:blipFill>
        <p:spPr>
          <a:xfrm>
            <a:off x="-252536" y="0"/>
            <a:ext cx="9504518" cy="6515100"/>
          </a:xfrm>
        </p:spPr>
      </p:pic>
    </p:spTree>
    <p:custDataLst>
      <p:tags r:id="rId1"/>
    </p:custDataLst>
    <p:extLst>
      <p:ext uri="{BB962C8B-B14F-4D97-AF65-F5344CB8AC3E}">
        <p14:creationId xmlns:p14="http://schemas.microsoft.com/office/powerpoint/2010/main" val="15851805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960" y="2786261"/>
            <a:ext cx="5075661" cy="4044305"/>
          </a:xfrm>
          <a:prstGeom prst="rect">
            <a:avLst/>
          </a:prstGeom>
          <a:noFill/>
        </p:spPr>
      </p:pic>
      <p:sp>
        <p:nvSpPr>
          <p:cNvPr id="8" name="Title 1"/>
          <p:cNvSpPr txBox="1">
            <a:spLocks/>
          </p:cNvSpPr>
          <p:nvPr/>
        </p:nvSpPr>
        <p:spPr>
          <a:xfrm>
            <a:off x="429190" y="4124637"/>
            <a:ext cx="8558399" cy="2085474"/>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endParaRPr lang="en-US" sz="4000" dirty="0">
              <a:solidFill>
                <a:srgbClr val="002060">
                  <a:lumMod val="85000"/>
                  <a:lumOff val="15000"/>
                </a:srgbClr>
              </a:solidFill>
            </a:endParaRPr>
          </a:p>
        </p:txBody>
      </p:sp>
      <p:sp>
        <p:nvSpPr>
          <p:cNvPr id="3" name="Cloud Callout 2"/>
          <p:cNvSpPr/>
          <p:nvPr/>
        </p:nvSpPr>
        <p:spPr>
          <a:xfrm>
            <a:off x="323528" y="260648"/>
            <a:ext cx="6552728" cy="2736304"/>
          </a:xfrm>
          <a:prstGeom prst="cloudCallout">
            <a:avLst>
              <a:gd name="adj1" fmla="val 4565"/>
              <a:gd name="adj2" fmla="val 73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bg2"/>
                </a:solidFill>
                <a:latin typeface="Tahoma" panose="020B0604030504040204" pitchFamily="34" charset="0"/>
                <a:ea typeface="Tahoma" panose="020B0604030504040204" pitchFamily="34" charset="0"/>
                <a:cs typeface="Tahoma" panose="020B0604030504040204" pitchFamily="34" charset="0"/>
              </a:rPr>
              <a:t>ومنِختُم بِمَسيرِة صَلاة </a:t>
            </a:r>
            <a:endParaRPr lang="en-US" sz="3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6"/>
          <p:cNvSpPr>
            <a:spLocks noGrp="1"/>
          </p:cNvSpPr>
          <p:nvPr>
            <p:ph type="ftr" sz="quarter" idx="11"/>
          </p:nvPr>
        </p:nvSpPr>
        <p:spPr>
          <a:xfrm>
            <a:off x="179512" y="6381328"/>
            <a:ext cx="2895600" cy="365125"/>
          </a:xfrm>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14129989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252536" y="6381328"/>
            <a:ext cx="2895600" cy="365125"/>
          </a:xfrm>
        </p:spPr>
        <p:txBody>
          <a:bodyPr/>
          <a:lstStyle/>
          <a:p>
            <a:r>
              <a:rPr lang="ar-LB" dirty="0"/>
              <a:t>مركز التربيّة الدينية، رهبانيّة القلبين الأقدسين</a:t>
            </a:r>
            <a:endParaRPr lang="en-US" dirty="0"/>
          </a:p>
        </p:txBody>
      </p:sp>
      <p:pic>
        <p:nvPicPr>
          <p:cNvPr id="6" name="Content Placeholder 5"/>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2195736" y="212054"/>
            <a:ext cx="5976664" cy="6629376"/>
          </a:xfrm>
        </p:spPr>
      </p:pic>
    </p:spTree>
    <p:custDataLst>
      <p:tags r:id="rId1"/>
    </p:custDataLst>
    <p:extLst>
      <p:ext uri="{BB962C8B-B14F-4D97-AF65-F5344CB8AC3E}">
        <p14:creationId xmlns:p14="http://schemas.microsoft.com/office/powerpoint/2010/main" val="20409010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67544" y="6309320"/>
            <a:ext cx="2895600" cy="365125"/>
          </a:xfrm>
        </p:spPr>
        <p:txBody>
          <a:bodyPr/>
          <a:lstStyle/>
          <a:p>
            <a:r>
              <a:rPr lang="ar-LB"/>
              <a:t>مركز التربيّة الدينية، رهبانيّة القلبين الأقدسين</a:t>
            </a:r>
            <a:endParaRPr lang="en-US"/>
          </a:p>
        </p:txBody>
      </p:sp>
      <p:pic>
        <p:nvPicPr>
          <p:cNvPr id="6" name="Picture 2" descr="C:\Users\Liliane\Desktop\female-teacher-teaching-on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427984" y="3501008"/>
            <a:ext cx="4718642" cy="3413486"/>
          </a:xfrm>
          <a:prstGeom prst="rect">
            <a:avLst/>
          </a:prstGeom>
          <a:noFill/>
        </p:spPr>
      </p:pic>
      <p:sp>
        <p:nvSpPr>
          <p:cNvPr id="7" name="Cloud Callout 6"/>
          <p:cNvSpPr/>
          <p:nvPr/>
        </p:nvSpPr>
        <p:spPr>
          <a:xfrm>
            <a:off x="251520" y="404664"/>
            <a:ext cx="5400600" cy="2376264"/>
          </a:xfrm>
          <a:prstGeom prst="cloudCallout">
            <a:avLst>
              <a:gd name="adj1" fmla="val 40361"/>
              <a:gd name="adj2" fmla="val 971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300" b="1" dirty="0">
                <a:solidFill>
                  <a:schemeClr val="bg2"/>
                </a:solidFill>
                <a:latin typeface="Tahoma" panose="020B0604030504040204" pitchFamily="34" charset="0"/>
                <a:ea typeface="Tahoma" panose="020B0604030504040204" pitchFamily="34" charset="0"/>
                <a:cs typeface="Tahoma" panose="020B0604030504040204" pitchFamily="34" charset="0"/>
              </a:rPr>
              <a:t>منِلتِقي الأُسبوع القادِم...</a:t>
            </a:r>
          </a:p>
          <a:p>
            <a:pPr algn="ctr" rtl="1"/>
            <a:r>
              <a:rPr lang="ar-LB" sz="3300" b="1" dirty="0">
                <a:solidFill>
                  <a:schemeClr val="bg2"/>
                </a:solidFill>
                <a:latin typeface="Tahoma" panose="020B0604030504040204" pitchFamily="34" charset="0"/>
                <a:ea typeface="Tahoma" panose="020B0604030504040204" pitchFamily="34" charset="0"/>
                <a:cs typeface="Tahoma" panose="020B0604030504040204" pitchFamily="34" charset="0"/>
              </a:rPr>
              <a:t>إِلى اللِّقاء</a:t>
            </a:r>
            <a:endParaRPr lang="en-US" sz="33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3040749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0" y="6237312"/>
            <a:ext cx="2895600" cy="365125"/>
          </a:xfrm>
        </p:spPr>
        <p:txBody>
          <a:bodyPr/>
          <a:lstStyle/>
          <a:p>
            <a:r>
              <a:rPr lang="ar-LB" dirty="0"/>
              <a:t>مركز التربيّة الدينية، رهبانيّة القلبين الأقدسين</a:t>
            </a:r>
            <a:endParaRPr lang="en-US" dirty="0"/>
          </a:p>
        </p:txBody>
      </p:sp>
      <p:pic>
        <p:nvPicPr>
          <p:cNvPr id="5" name="Content Placeholder 4"/>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267744" y="-1166"/>
            <a:ext cx="5256584" cy="7072456"/>
          </a:xfrm>
        </p:spPr>
      </p:pic>
    </p:spTree>
    <p:custDataLst>
      <p:tags r:id="rId1"/>
    </p:custDataLst>
    <p:extLst>
      <p:ext uri="{BB962C8B-B14F-4D97-AF65-F5344CB8AC3E}">
        <p14:creationId xmlns:p14="http://schemas.microsoft.com/office/powerpoint/2010/main" val="642732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29190" y="4124637"/>
            <a:ext cx="8558399" cy="2085474"/>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endParaRPr lang="en-US" sz="4000" dirty="0">
              <a:solidFill>
                <a:srgbClr val="002060">
                  <a:lumMod val="85000"/>
                  <a:lumOff val="15000"/>
                </a:srgbClr>
              </a:solidFill>
            </a:endParaRPr>
          </a:p>
        </p:txBody>
      </p:sp>
      <p:sp>
        <p:nvSpPr>
          <p:cNvPr id="3" name="Cloud Callout 2"/>
          <p:cNvSpPr/>
          <p:nvPr/>
        </p:nvSpPr>
        <p:spPr>
          <a:xfrm>
            <a:off x="3347864" y="116632"/>
            <a:ext cx="5053263" cy="2101516"/>
          </a:xfrm>
          <a:prstGeom prst="cloudCallout">
            <a:avLst>
              <a:gd name="adj1" fmla="val 4565"/>
              <a:gd name="adj2" fmla="val 73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000" dirty="0">
                <a:solidFill>
                  <a:prstClr val="white"/>
                </a:solidFill>
                <a:latin typeface="Tahoma" panose="020B0604030504040204" pitchFamily="34" charset="0"/>
                <a:ea typeface="Tahoma" panose="020B0604030504040204" pitchFamily="34" charset="0"/>
                <a:cs typeface="Tahoma" panose="020B0604030504040204" pitchFamily="34" charset="0"/>
              </a:rPr>
              <a:t>شو بَدْنا نَعمِل بِهَاللّقاء</a:t>
            </a:r>
            <a:r>
              <a:rPr lang="ar-LB" sz="4000" dirty="0">
                <a:solidFill>
                  <a:prstClr val="white"/>
                </a:solidFill>
              </a:rPr>
              <a:t>؟</a:t>
            </a:r>
            <a:endParaRPr lang="en-US" sz="4000" dirty="0">
              <a:solidFill>
                <a:prstClr val="white"/>
              </a:solidFill>
            </a:endParaRPr>
          </a:p>
        </p:txBody>
      </p:sp>
      <p:pic>
        <p:nvPicPr>
          <p:cNvPr id="9"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7544" y="2870845"/>
            <a:ext cx="5075661" cy="4044305"/>
          </a:xfrm>
          <a:prstGeom prst="rect">
            <a:avLst/>
          </a:prstGeom>
          <a:noFill/>
        </p:spPr>
      </p:pic>
      <p:sp>
        <p:nvSpPr>
          <p:cNvPr id="7" name="Footer Placeholder 6"/>
          <p:cNvSpPr>
            <a:spLocks noGrp="1"/>
          </p:cNvSpPr>
          <p:nvPr>
            <p:ph type="ftr" sz="quarter" idx="11"/>
          </p:nvPr>
        </p:nvSpPr>
        <p:spPr>
          <a:xfrm>
            <a:off x="5868144" y="6165304"/>
            <a:ext cx="2895600" cy="365125"/>
          </a:xfrm>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34349500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Liliane\Desktop\work from home\EB8\boys-and-girl.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l="-349" b="-8035"/>
          <a:stretch/>
        </p:blipFill>
        <p:spPr bwMode="auto">
          <a:xfrm>
            <a:off x="467544" y="2564904"/>
            <a:ext cx="4104456" cy="4609781"/>
          </a:xfrm>
          <a:prstGeom prst="rect">
            <a:avLst/>
          </a:prstGeom>
          <a:noFill/>
        </p:spPr>
      </p:pic>
      <p:sp>
        <p:nvSpPr>
          <p:cNvPr id="11" name="Rounded Rectangle 10"/>
          <p:cNvSpPr/>
          <p:nvPr/>
        </p:nvSpPr>
        <p:spPr>
          <a:xfrm>
            <a:off x="179512" y="188640"/>
            <a:ext cx="3744416" cy="252028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2500" b="1" dirty="0">
                <a:solidFill>
                  <a:srgbClr val="7030A0"/>
                </a:solidFill>
              </a:rPr>
              <a:t> </a:t>
            </a:r>
            <a:r>
              <a:rPr lang="ar-LB" sz="3200" b="1" dirty="0">
                <a:solidFill>
                  <a:srgbClr val="7030A0"/>
                </a:solidFill>
                <a:latin typeface="Tahoma" pitchFamily="34" charset="0"/>
                <a:ea typeface="Tahoma" pitchFamily="34" charset="0"/>
                <a:cs typeface="Tahoma" pitchFamily="34" charset="0"/>
              </a:rPr>
              <a:t>نتنَبَّه </a:t>
            </a:r>
            <a:r>
              <a:rPr lang="ar-LB" sz="3200" dirty="0">
                <a:solidFill>
                  <a:schemeClr val="tx1"/>
                </a:solidFill>
                <a:latin typeface="Tahoma" pitchFamily="34" charset="0"/>
                <a:ea typeface="Tahoma" pitchFamily="34" charset="0"/>
                <a:cs typeface="Tahoma" pitchFamily="34" charset="0"/>
              </a:rPr>
              <a:t>ل</a:t>
            </a:r>
            <a:r>
              <a:rPr lang="ar-SA" sz="3200" dirty="0">
                <a:solidFill>
                  <a:schemeClr val="tx1"/>
                </a:solidFill>
                <a:latin typeface="Tahoma" panose="020B0604030504040204" pitchFamily="34" charset="0"/>
                <a:ea typeface="Tahoma" panose="020B0604030504040204" pitchFamily="34" charset="0"/>
                <a:cs typeface="Tahoma" panose="020B0604030504040204" pitchFamily="34" charset="0"/>
              </a:rPr>
              <a:t>أَهَمِّيّة المُناوَلة والاتِّحاد بِالرَّبّ يَسوع</a:t>
            </a:r>
            <a:r>
              <a:rPr lang="en-US" sz="3200" dirty="0">
                <a:solidFill>
                  <a:schemeClr val="tx1"/>
                </a:solidFill>
                <a:latin typeface="Tahoma" pitchFamily="34" charset="0"/>
                <a:ea typeface="Tahoma" pitchFamily="34" charset="0"/>
                <a:cs typeface="Tahoma" pitchFamily="34" charset="0"/>
              </a:rPr>
              <a:t>.</a:t>
            </a:r>
          </a:p>
        </p:txBody>
      </p:sp>
      <p:sp>
        <p:nvSpPr>
          <p:cNvPr id="12" name="Rounded Rectangle 11"/>
          <p:cNvSpPr/>
          <p:nvPr/>
        </p:nvSpPr>
        <p:spPr>
          <a:xfrm>
            <a:off x="4107409" y="188640"/>
            <a:ext cx="5042296" cy="3024336"/>
          </a:xfrm>
          <a:prstGeom prst="roundRect">
            <a:avLst/>
          </a:prstGeom>
          <a:solidFill>
            <a:srgbClr val="4DE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rtl="1">
              <a:buFont typeface="Arial" panose="020B0604020202020204" pitchFamily="34" charset="0"/>
              <a:buChar char="•"/>
            </a:pPr>
            <a:endParaRPr lang="ar-LB" sz="2400" dirty="0">
              <a:solidFill>
                <a:schemeClr val="tx2">
                  <a:lumMod val="50000"/>
                </a:schemeClr>
              </a:solidFill>
              <a:latin typeface="Tahoma" pitchFamily="34" charset="0"/>
              <a:ea typeface="Tahoma" pitchFamily="34" charset="0"/>
              <a:cs typeface="Tahoma" pitchFamily="34" charset="0"/>
            </a:endParaRPr>
          </a:p>
          <a:p>
            <a:pPr marL="457200" indent="-457200" algn="ctr" rtl="1">
              <a:buFont typeface="Arial" panose="020B0604020202020204" pitchFamily="34" charset="0"/>
              <a:buChar char="•"/>
            </a:pPr>
            <a:endParaRPr lang="ar-LB" sz="2400" dirty="0">
              <a:solidFill>
                <a:schemeClr val="accent1">
                  <a:lumMod val="50000"/>
                </a:schemeClr>
              </a:solidFill>
              <a:latin typeface="Tahoma" pitchFamily="34" charset="0"/>
              <a:ea typeface="Tahoma" pitchFamily="34" charset="0"/>
              <a:cs typeface="Tahoma" pitchFamily="34" charset="0"/>
            </a:endParaRPr>
          </a:p>
          <a:p>
            <a:pPr algn="ctr" rtl="1"/>
            <a:r>
              <a:rPr lang="ar-LB" sz="2700" b="1" dirty="0">
                <a:solidFill>
                  <a:schemeClr val="accent6">
                    <a:lumMod val="50000"/>
                  </a:schemeClr>
                </a:solidFill>
                <a:latin typeface="Tahoma" pitchFamily="34" charset="0"/>
                <a:ea typeface="Tahoma" pitchFamily="34" charset="0"/>
                <a:cs typeface="Tahoma" pitchFamily="34" charset="0"/>
              </a:rPr>
              <a:t>نِفهَم إنّو </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الإفخَارِستِيّا مرتبِطَة بِعَشاء</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يَسوع السِّرّيِّ مَع تلاميذ</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و</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 و</a:t>
            </a:r>
            <a:r>
              <a:rPr lang="ar-LB" sz="2700" b="1" dirty="0">
                <a:solidFill>
                  <a:schemeClr val="accent6">
                    <a:lumMod val="50000"/>
                  </a:schemeClr>
                </a:solidFill>
                <a:latin typeface="Tahoma" pitchFamily="34" charset="0"/>
                <a:ea typeface="Tahoma" pitchFamily="34" charset="0"/>
                <a:cs typeface="Tahoma" pitchFamily="34" charset="0"/>
              </a:rPr>
              <a:t>نشرَح</a:t>
            </a:r>
            <a:r>
              <a:rPr lang="ar-LB" sz="2700" b="1" dirty="0">
                <a:solidFill>
                  <a:schemeClr val="tx1"/>
                </a:solidFill>
                <a:latin typeface="Tahoma" pitchFamily="34" charset="0"/>
                <a:ea typeface="Tahoma" pitchFamily="34" charset="0"/>
                <a:cs typeface="Tahoma" pitchFamily="34" charset="0"/>
              </a:rPr>
              <a:t> </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الشُّروط الأَساسِيَّة ل</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حُضور القدّاس والمُشارَك</a:t>
            </a:r>
            <a:r>
              <a:rPr lang="ar-LB" sz="2800" dirty="0">
                <a:solidFill>
                  <a:schemeClr val="tx1"/>
                </a:solidFill>
                <a:latin typeface="Tahoma" panose="020B0604030504040204" pitchFamily="34" charset="0"/>
                <a:ea typeface="Tahoma" panose="020B0604030504040204" pitchFamily="34" charset="0"/>
                <a:cs typeface="Tahoma" panose="020B0604030504040204" pitchFamily="34" charset="0"/>
              </a:rPr>
              <a:t>ِ</a:t>
            </a:r>
            <a:r>
              <a:rPr lang="ar-SA" sz="2800" dirty="0">
                <a:solidFill>
                  <a:schemeClr val="tx1"/>
                </a:solidFill>
                <a:latin typeface="Tahoma" panose="020B0604030504040204" pitchFamily="34" charset="0"/>
                <a:ea typeface="Tahoma" panose="020B0604030504040204" pitchFamily="34" charset="0"/>
                <a:cs typeface="Tahoma" panose="020B0604030504040204" pitchFamily="34" charset="0"/>
              </a:rPr>
              <a:t>ة الفِعليّة فيه</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algn="ctr" rtl="1"/>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t>
            </a:r>
          </a:p>
          <a:p>
            <a:pPr algn="ctr" rtl="1"/>
            <a:endParaRPr lang="en-US" sz="27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3074" name="Picture 2" descr="C:\Users\Liliane\Desktop\work from home\EB8\اللقاء الثالث عشر\boy.png"/>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5508104" y="3068960"/>
            <a:ext cx="3411465" cy="3789040"/>
          </a:xfrm>
          <a:prstGeom prst="rect">
            <a:avLst/>
          </a:prstGeom>
          <a:noFill/>
        </p:spPr>
      </p:pic>
      <p:sp>
        <p:nvSpPr>
          <p:cNvPr id="2" name="Footer Placeholder 1"/>
          <p:cNvSpPr>
            <a:spLocks noGrp="1"/>
          </p:cNvSpPr>
          <p:nvPr>
            <p:ph type="ftr" sz="quarter" idx="11"/>
          </p:nvPr>
        </p:nvSpPr>
        <p:spPr/>
        <p:txBody>
          <a:bodyPr/>
          <a:lstStyle/>
          <a:p>
            <a:r>
              <a:rPr lang="ar-LB" dirty="0"/>
              <a:t>مركز التربيّة الدينية، رهبانيّة القلبين الأقدسين</a:t>
            </a:r>
            <a:endParaRPr lang="en-US" dirty="0"/>
          </a:p>
        </p:txBody>
      </p:sp>
    </p:spTree>
    <p:custDataLst>
      <p:tags r:id="rId1"/>
    </p:custDataLst>
    <p:extLst>
      <p:ext uri="{BB962C8B-B14F-4D97-AF65-F5344CB8AC3E}">
        <p14:creationId xmlns:p14="http://schemas.microsoft.com/office/powerpoint/2010/main" val="19599158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3140969"/>
            <a:ext cx="4802832" cy="3695352"/>
          </a:xfrm>
          <a:prstGeom prst="rect">
            <a:avLst/>
          </a:prstGeom>
          <a:noFill/>
        </p:spPr>
      </p:pic>
      <p:sp>
        <p:nvSpPr>
          <p:cNvPr id="9" name="Footer Placeholder 8"/>
          <p:cNvSpPr>
            <a:spLocks noGrp="1"/>
          </p:cNvSpPr>
          <p:nvPr>
            <p:ph type="ftr" sz="quarter" idx="11"/>
          </p:nvPr>
        </p:nvSpPr>
        <p:spPr>
          <a:xfrm>
            <a:off x="6238573" y="6309320"/>
            <a:ext cx="2895600" cy="365125"/>
          </a:xfrm>
        </p:spPr>
        <p:txBody>
          <a:bodyPr/>
          <a:lstStyle/>
          <a:p>
            <a:r>
              <a:rPr lang="ar-LB" dirty="0"/>
              <a:t>مركز التربيّة الدينية، رهبانيّة القلبين الأقدسين</a:t>
            </a:r>
            <a:endParaRPr lang="en-US" dirty="0"/>
          </a:p>
        </p:txBody>
      </p:sp>
      <p:sp>
        <p:nvSpPr>
          <p:cNvPr id="5" name="Cloud Callout 4"/>
          <p:cNvSpPr/>
          <p:nvPr/>
        </p:nvSpPr>
        <p:spPr>
          <a:xfrm>
            <a:off x="4644008" y="404664"/>
            <a:ext cx="4392488" cy="3456384"/>
          </a:xfrm>
          <a:prstGeom prst="cloudCallout">
            <a:avLst>
              <a:gd name="adj1" fmla="val -50850"/>
              <a:gd name="adj2" fmla="val 653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4200" dirty="0">
                <a:solidFill>
                  <a:prstClr val="white"/>
                </a:solidFill>
                <a:latin typeface="Tahoma" panose="020B0604030504040204" pitchFamily="34" charset="0"/>
                <a:ea typeface="Tahoma" panose="020B0604030504040204" pitchFamily="34" charset="0"/>
                <a:cs typeface="Tahoma" panose="020B0604030504040204" pitchFamily="34" charset="0"/>
              </a:rPr>
              <a:t>أَصدِقائي، </a:t>
            </a:r>
          </a:p>
          <a:p>
            <a:pPr algn="ctr" rtl="1"/>
            <a:r>
              <a:rPr lang="ar-LB" sz="4200" dirty="0">
                <a:solidFill>
                  <a:prstClr val="white"/>
                </a:solidFill>
                <a:latin typeface="Tahoma" panose="020B0604030504040204" pitchFamily="34" charset="0"/>
                <a:ea typeface="Tahoma" panose="020B0604030504040204" pitchFamily="34" charset="0"/>
                <a:cs typeface="Tahoma" panose="020B0604030504040204" pitchFamily="34" charset="0"/>
              </a:rPr>
              <a:t>خَلّونا نْبَلّش ونِتْحِاوَر بِهَالأسئِلة!</a:t>
            </a:r>
            <a:endParaRPr lang="en-US" sz="4200"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Tree>
    <p:custDataLst>
      <p:tags r:id="rId1"/>
    </p:custDataLst>
    <p:extLst>
      <p:ext uri="{BB962C8B-B14F-4D97-AF65-F5344CB8AC3E}">
        <p14:creationId xmlns:p14="http://schemas.microsoft.com/office/powerpoint/2010/main" val="3586469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5724128" y="6381328"/>
            <a:ext cx="2895600" cy="365125"/>
          </a:xfrm>
        </p:spPr>
        <p:txBody>
          <a:bodyPr/>
          <a:lstStyle/>
          <a:p>
            <a:r>
              <a:rPr lang="ar-LB" dirty="0"/>
              <a:t>مركز التربيّة الدينية، رهبانيّة القلبين الأقدسين</a:t>
            </a:r>
            <a:endParaRPr lang="en-US" dirty="0"/>
          </a:p>
        </p:txBody>
      </p:sp>
      <p:pic>
        <p:nvPicPr>
          <p:cNvPr id="3" name="Content Placeholder 2"/>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b="-766"/>
          <a:stretch/>
        </p:blipFill>
        <p:spPr>
          <a:xfrm>
            <a:off x="107504" y="12005"/>
            <a:ext cx="9036496" cy="6134422"/>
          </a:xfrm>
        </p:spPr>
      </p:pic>
    </p:spTree>
    <p:custDataLst>
      <p:tags r:id="rId1"/>
    </p:custDataLst>
    <p:extLst>
      <p:ext uri="{BB962C8B-B14F-4D97-AF65-F5344CB8AC3E}">
        <p14:creationId xmlns:p14="http://schemas.microsoft.com/office/powerpoint/2010/main" val="3533094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C:\Users\Liliane\Desktop\female-teacher-teaching-on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11960" y="2786261"/>
            <a:ext cx="5075661" cy="4044305"/>
          </a:xfrm>
          <a:prstGeom prst="rect">
            <a:avLst/>
          </a:prstGeom>
          <a:noFill/>
        </p:spPr>
      </p:pic>
      <p:sp>
        <p:nvSpPr>
          <p:cNvPr id="8" name="Title 1"/>
          <p:cNvSpPr txBox="1">
            <a:spLocks/>
          </p:cNvSpPr>
          <p:nvPr/>
        </p:nvSpPr>
        <p:spPr>
          <a:xfrm>
            <a:off x="429190" y="4124637"/>
            <a:ext cx="8558399" cy="2085474"/>
          </a:xfrm>
          <a:prstGeom prst="rect">
            <a:avLst/>
          </a:prstGeom>
        </p:spPr>
        <p:txBody>
          <a:bodyPr vert="horz" lIns="91440" tIns="45720" rIns="91440" bIns="45720" rtlCol="0" anchor="b">
            <a:normAutofit/>
          </a:bodyPr>
          <a:lstStyle>
            <a:lvl1pPr algn="l" defTabSz="4572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rtl="1"/>
            <a:endParaRPr lang="en-US" sz="4000" dirty="0">
              <a:solidFill>
                <a:srgbClr val="002060">
                  <a:lumMod val="85000"/>
                  <a:lumOff val="15000"/>
                </a:srgbClr>
              </a:solidFill>
            </a:endParaRPr>
          </a:p>
        </p:txBody>
      </p:sp>
      <p:sp>
        <p:nvSpPr>
          <p:cNvPr id="3" name="Cloud Callout 2"/>
          <p:cNvSpPr/>
          <p:nvPr/>
        </p:nvSpPr>
        <p:spPr>
          <a:xfrm>
            <a:off x="323528" y="260648"/>
            <a:ext cx="6552728" cy="2736304"/>
          </a:xfrm>
          <a:prstGeom prst="cloudCallout">
            <a:avLst>
              <a:gd name="adj1" fmla="val 4565"/>
              <a:gd name="adj2" fmla="val 7395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LB" sz="3000" b="1" dirty="0">
                <a:solidFill>
                  <a:schemeClr val="bg2"/>
                </a:solidFill>
                <a:latin typeface="Tahoma" panose="020B0604030504040204" pitchFamily="34" charset="0"/>
                <a:ea typeface="Tahoma" panose="020B0604030504040204" pitchFamily="34" charset="0"/>
                <a:cs typeface="Tahoma" panose="020B0604030504040204" pitchFamily="34" charset="0"/>
              </a:rPr>
              <a:t>خَلّونا نشوف شو بيخَبّرنا الكتاب المقَدّس عَن أوّل «إِفخارستِيّا»</a:t>
            </a:r>
            <a:endParaRPr lang="en-US" sz="3000" dirty="0">
              <a:solidFill>
                <a:schemeClr val="bg2"/>
              </a:solidFill>
              <a:latin typeface="Tahoma" panose="020B0604030504040204" pitchFamily="34" charset="0"/>
              <a:ea typeface="Tahoma" panose="020B0604030504040204" pitchFamily="34" charset="0"/>
              <a:cs typeface="Tahoma" panose="020B0604030504040204" pitchFamily="34" charset="0"/>
            </a:endParaRPr>
          </a:p>
        </p:txBody>
      </p:sp>
      <p:sp>
        <p:nvSpPr>
          <p:cNvPr id="7" name="Footer Placeholder 6"/>
          <p:cNvSpPr>
            <a:spLocks noGrp="1"/>
          </p:cNvSpPr>
          <p:nvPr>
            <p:ph type="ftr" sz="quarter" idx="11"/>
          </p:nvPr>
        </p:nvSpPr>
        <p:spPr>
          <a:xfrm>
            <a:off x="179512" y="6381328"/>
            <a:ext cx="2895600" cy="365125"/>
          </a:xfrm>
        </p:spPr>
        <p:txBody>
          <a:bodyPr/>
          <a:lstStyle/>
          <a:p>
            <a:r>
              <a:rPr lang="ar-LB"/>
              <a:t>مركز التربيّة الدينية، رهبانيّة القلبين الأقدسين</a:t>
            </a:r>
            <a:endParaRPr lang="en-US"/>
          </a:p>
        </p:txBody>
      </p:sp>
    </p:spTree>
    <p:custDataLst>
      <p:tags r:id="rId1"/>
    </p:custDataLst>
    <p:extLst>
      <p:ext uri="{BB962C8B-B14F-4D97-AF65-F5344CB8AC3E}">
        <p14:creationId xmlns:p14="http://schemas.microsoft.com/office/powerpoint/2010/main" val="25334000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nodePh="1">
                                  <p:stCondLst>
                                    <p:cond delay="0"/>
                                  </p:stCondLst>
                                  <p:endCondLst>
                                    <p:cond evt="begin" delay="0">
                                      <p:tn val="5"/>
                                    </p:cond>
                                  </p:end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down)">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3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505</TotalTime>
  <Words>1592</Words>
  <Application>Microsoft Office PowerPoint</Application>
  <PresentationFormat>On-screen Show (4:3)</PresentationFormat>
  <Paragraphs>146</Paragraphs>
  <Slides>35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Adobe Arabic</vt:lpstr>
      <vt:lpstr>Arial</vt:lpstr>
      <vt:lpstr>Calibri</vt:lpstr>
      <vt:lpstr>Tahoma</vt:lpstr>
      <vt:lpstr>Office Theme</vt:lpstr>
      <vt:lpstr>مَركَزُ التَّربِيَّةِ الدّينِيَّة رُهبانِيَّةُ القَلبَينِ الأَقدَسَين </vt:lpstr>
      <vt:lpstr>كِتابُ الثّامِنِ  أَساسِيّ</vt:lpstr>
      <vt:lpstr>اللِّقاءُ الرّابِع عَشَر</vt:lpstr>
      <vt:lpstr>PowerPoint Presentation</vt:lpstr>
      <vt:lpstr>PowerPoint Presentation</vt:lpstr>
      <vt:lpstr>PowerPoint Presentation</vt:lpstr>
      <vt:lpstr>PowerPoint Presentation</vt:lpstr>
      <vt:lpstr>PowerPoint Presentation</vt:lpstr>
      <vt:lpstr>PowerPoint Presentation</vt:lpstr>
      <vt:lpstr> وجاءَ يومُ الفَطير، وفيه يَجِبُ ذَبحُ حَمل الفِصح. فأرسلَ بُطرس ويُوحنّا وقال لَهُما: </vt:lpstr>
      <vt:lpstr>PowerPoint Presentation</vt:lpstr>
      <vt:lpstr>PowerPoint Presentation</vt:lpstr>
      <vt:lpstr>PowerPoint Presentation</vt:lpstr>
      <vt:lpstr>PowerPoint Presentation</vt:lpstr>
      <vt:lpstr>PowerPoint Presentation</vt:lpstr>
      <vt:lpstr>PowerPoint Presentation</vt:lpstr>
      <vt:lpstr>ثُمَّ تَناولَ كَأسًا وَشَكرَ وَقال:</vt:lpstr>
      <vt:lpstr>ثُمَّ أَخذَ خُبزًا وَشَكرَ وكَسَرَهُ وناوَلهم  إِيّاه وَقال: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dc:title>
  <dc:creator>wmaksour</dc:creator>
  <cp:lastModifiedBy>Michel Haddad (Prof)</cp:lastModifiedBy>
  <cp:revision>39</cp:revision>
  <dcterms:created xsi:type="dcterms:W3CDTF">2021-02-08T10:15:26Z</dcterms:created>
  <dcterms:modified xsi:type="dcterms:W3CDTF">2022-02-25T20:36:15Z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E799D76E-67D6-449D-B812-848F256E51FD</vt:lpwstr>
  </property>
  <property fmtid="{D5CDD505-2E9C-101B-9397-08002B2CF9AE}" pid="3" name="ArticulatePath">
    <vt:lpwstr>EB8-rencontre-14 2021-2022</vt:lpwstr>
  </property>
</Properties>
</file>