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.xml" ContentType="application/vnd.openxmlformats-officedocument.presentationml.tags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76" r:id="rId2"/>
    <p:sldId id="277" r:id="rId3"/>
    <p:sldId id="275" r:id="rId4"/>
    <p:sldId id="256" r:id="rId5"/>
    <p:sldId id="257" r:id="rId6"/>
    <p:sldId id="278" r:id="rId7"/>
    <p:sldId id="258" r:id="rId8"/>
    <p:sldId id="279" r:id="rId9"/>
    <p:sldId id="280" r:id="rId10"/>
    <p:sldId id="281" r:id="rId11"/>
    <p:sldId id="272" r:id="rId12"/>
    <p:sldId id="270" r:id="rId13"/>
    <p:sldId id="274" r:id="rId14"/>
    <p:sldId id="282" r:id="rId15"/>
    <p:sldId id="273" r:id="rId16"/>
    <p:sldId id="287" r:id="rId17"/>
    <p:sldId id="283" r:id="rId18"/>
    <p:sldId id="284" r:id="rId19"/>
    <p:sldId id="285" r:id="rId20"/>
    <p:sldId id="288" r:id="rId21"/>
    <p:sldId id="260" r:id="rId22"/>
    <p:sldId id="289" r:id="rId23"/>
    <p:sldId id="271" r:id="rId24"/>
    <p:sldId id="261" r:id="rId25"/>
    <p:sldId id="290" r:id="rId26"/>
    <p:sldId id="291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8C68D-53A0-445E-A6DC-F5CEC6D8E133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6CAE5-4B0F-4B28-AC7A-34333A0FD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2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3BAEA-FB67-4BEA-93D6-D4B242CA829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32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73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59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95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6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6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6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6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68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31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7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0B255-0C9C-4E1A-AE65-F3FCFE3765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35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48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57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31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5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4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3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3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1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12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12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CAE5-4B0F-4B28-AC7A-34333A0FD60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1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70BE32-7868-4F74-8E0A-D61D45FFAF04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095593-765E-4315-80C6-0F8B5D0C7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3808" y="1196752"/>
            <a:ext cx="5825202" cy="200634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LB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مَركَزُ التَّربِيَّةِ الدّينِيَّة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LB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رهبانية القلبين الأقدسين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wmaksour\Desktop\Project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259228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49080"/>
            <a:ext cx="5114778" cy="1101248"/>
          </a:xfrm>
        </p:spPr>
        <p:txBody>
          <a:bodyPr>
            <a:normAutofit/>
          </a:bodyPr>
          <a:lstStyle/>
          <a:p>
            <a:pPr rtl="1"/>
            <a:r>
              <a:rPr lang="ar-LB" sz="5000" dirty="0"/>
              <a:t>يُقدِّم</a:t>
            </a:r>
            <a:endParaRPr lang="en-US" sz="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7674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iliane\Desktop\work from home\رتبة توبة\Guiding-Teens-Through-the-Writing-Proces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6480720" cy="41391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Wave 5"/>
          <p:cNvSpPr/>
          <p:nvPr/>
        </p:nvSpPr>
        <p:spPr>
          <a:xfrm>
            <a:off x="1979712" y="404664"/>
            <a:ext cx="4824536" cy="16561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نَتَشارَك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871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iliane\Desktop\work from home\رتبة توبة\prayer-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384798" cy="468230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Wave 3"/>
          <p:cNvSpPr/>
          <p:nvPr/>
        </p:nvSpPr>
        <p:spPr>
          <a:xfrm>
            <a:off x="4860032" y="188640"/>
            <a:ext cx="3528392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نُصَلّي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0" y="332656"/>
            <a:ext cx="4788024" cy="6264696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شكر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يا ر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بّ لأنّ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 ص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وعلّم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كيف ن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صوم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ون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ص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على الت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جارب.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علّمْتَنا كَيفَ نَتَخَطّى العَوائقَ بِحَياتِنا كَي نَتقرّبَ مِنك.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أعط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ب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َقِّ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ج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سد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قدّس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ود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 الط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اهر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وف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 كلمتك، أن ن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عيش طوال الص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وم، 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لئين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 ح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ضور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ك، 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صال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حين وم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سامحين واث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قين ب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حب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تك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تي ت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رعانا د</a:t>
            </a:r>
            <a:r>
              <a:rPr lang="ar-L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ومًا. آمين</a:t>
            </a:r>
            <a:r>
              <a:rPr lang="ar-SA" dirty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41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 rtl="1"/>
            <a:r>
              <a:rPr lang="ar-LB" b="1" i="1" dirty="0"/>
              <a:t>"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توبوا إلى الرّب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ِّ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 ف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ق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د اقت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رب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 م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لكوت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 الس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َّ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موات" </a:t>
            </a:r>
            <a:b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(مرقس1 /15)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 algn="ctr" rtl="1"/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ه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ذا ما د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ع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وت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نا إليه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أ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يّ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ها الرّ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ُّ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ي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سوع في ب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دء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ر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سال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تك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على الأرض، وه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ذا ما ت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دعونا إليه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م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ن خ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لال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الكنيسة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في م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طلع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ز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من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الص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َّ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وم، زم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ن الاست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عداد للإحتفال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ب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م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وتك وقيام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تك. زِدّ يا ربّ إيمان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نا بمحب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ك ال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تي ت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رش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د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نا دومًا 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إلى طريق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 الح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ياة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و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أ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عط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نا الش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جاعة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لِنَترُكَ كلّ شَيءٍ كالقِدّيسِ أنطونيوس 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لِنَقْبَل نعم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تك ون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سعى جاه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دين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لعيشِ توبة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صاد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ق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ب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سب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روح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 الق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دّوس.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4860032" y="188640"/>
            <a:ext cx="3528392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نَتَأَمَّل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162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الش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اب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 الغ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SA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وبَينَما هو خارِجٌ إِلى الطَّريق، أَسرَعَ إِليه رَجُلٌ فجَثا له وسأَلَه: 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أَيُّها المُعَلِّمُ الصَّالح، ماذا أَعمَلُ لأَرِثَ الحَياةَ الأَبَدِيَّة ؟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r>
              <a:rPr lang="ar-SA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فقالَ له يسوع: 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لِمَ تَدْعوني صالِحاً ؟ لا صالِحَ إِلاَّ اللهُ وَحدَه. </a:t>
            </a:r>
            <a:r>
              <a:rPr lang="ar-SA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أَنتَ تَعرِفُ الوَصايا: 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لا تَقتُلْ، لا تَزْنِ، لا تَسرِقْ، لا تَشهَدْ بِالزُّور، لا تَظْلِمْ، أَكْرِمْ أَباكَ وأُمَّكَ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ar-SA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فقالَ له: 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يا مُعلِّم هذا كُلُّه حَفِظْتُه مُنذُ صِباي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ar-SA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فحَدَّقَ إِليهِ يسوع فأَحبَّه فقالَ له: </a:t>
            </a:r>
            <a:endParaRPr lang="ar-LB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واحِدَةٌ تَنقُصُكَ: اِذْهَبْ فَبعْ ما تَملِك وأَعطِهِ لِلفُقَراء، فَيَكونَ لَكَ كَنزٌ في السَّماء، وتَعالَ فَاتَبعْني</a:t>
            </a:r>
            <a:r>
              <a:rPr lang="ar-LB" dirty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ar-SA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فاغتَمَّ لِهذا الكَلامِ وانصَرَفَ حَزيناً، لأَنَّه كانَ ذا مالٍ كثير.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547664" y="260648"/>
            <a:ext cx="6588224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نَقرأُ مِن إِنجيلِ مُرقُس 10/21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6776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5" name="Picture 3" descr="C:\Users\Liliane\Desktop\work from home\رتبة توبة\Pray-Scriptu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467" y="0"/>
            <a:ext cx="9019533" cy="685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827584" y="260648"/>
            <a:ext cx="7416824" cy="206084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نُصغي إلى دَعوةِ القِدّيسِ أنطونيوس الّذي تَأثّرَ بِهَذا الإِنجيل</a:t>
            </a:r>
          </a:p>
        </p:txBody>
      </p:sp>
      <p:pic>
        <p:nvPicPr>
          <p:cNvPr id="9218" name="Picture 2" descr="C:\Users\Liliane\Desktop\work from home\takmili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564904"/>
            <a:ext cx="6840760" cy="3866516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613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052736"/>
            <a:ext cx="3693096" cy="532859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LB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وُلِدَ أنطونيوس في مَدينةِ "كوما"، في صَعيدِ مِصر نحوَ سَنَة 251 مَسيحِيَّة، عَلى عَهدِ داسيوس المَلِك، من والدَين مَسيحيَّين تَقِيَّين من أشرافِ البَلدِ وأَغنِيائِها</a:t>
            </a:r>
            <a:r>
              <a:rPr lang="ar-LB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10242" name="Picture 2" descr="C:\Users\Liliane\Desktop\work from home\takmili\6279005-94685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086552"/>
            <a:ext cx="3528392" cy="5438792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613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0" y="1052736"/>
            <a:ext cx="3693096" cy="518457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LB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تَعـلـَّمَ قَواعدَ الإيمانِ والدِّينِ والأخلاق، وطبَّقها في حَياتِهِ مُنذُ الصِّغَر، وكان مُحِبًّا للعُزلةِ وَالصَّمتِ والصَّلاة، بَعيدًا عَن الطـَّياشةِ وَالكَلامِ الباطِل وَالعِشراتِ الرَّديئَة. </a:t>
            </a:r>
          </a:p>
        </p:txBody>
      </p:sp>
      <p:pic>
        <p:nvPicPr>
          <p:cNvPr id="11267" name="Picture 3" descr="C:\Users\Liliane\Desktop\work from home\takmili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980728"/>
            <a:ext cx="3384376" cy="5312904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61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4088" y="116632"/>
            <a:ext cx="3528392" cy="65556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LB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بينَما كانَ يَومًا في الكنيسَةِ لِحُضورِ القُدَّاسِ الإلهيِّ والإشتراكِ فيه، سمعَ يَسوعَ يَقولُ في الإنجيلِ لِذاكَ الشَّابِّ الغنيّ: </a:t>
            </a:r>
          </a:p>
          <a:p>
            <a:pPr algn="ctr" rtl="1">
              <a:buNone/>
            </a:pPr>
            <a:r>
              <a:rPr lang="ar-LB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"إذا شِئتَ أن تَكونَ كاملِاً، فاذهَبْ وبعْ ما تَملِكُه وأعطِه للمَساكين، فيكونُ لكَ كَنزٌ في السَّماءِ وَتَعال اتبَعْني... </a:t>
            </a:r>
          </a:p>
          <a:p>
            <a:pPr algn="ctr" rtl="1">
              <a:buNone/>
            </a:pPr>
            <a:r>
              <a:rPr lang="ar-LB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(متّى 19: 21)</a:t>
            </a:r>
            <a:endParaRPr lang="en-US" sz="3000" dirty="0"/>
          </a:p>
        </p:txBody>
      </p:sp>
      <p:pic>
        <p:nvPicPr>
          <p:cNvPr id="12290" name="Picture 2" descr="C:\Users\Liliane\Desktop\work from home\takmili\download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980728"/>
            <a:ext cx="3744416" cy="52224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61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45632"/>
            <a:ext cx="9144000" cy="312372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وكانَتِ البِدايَة...</a:t>
            </a:r>
            <a:b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فقَد أَثـَّرَ هَذا الكَلام في أنطونيوس، فَأَخذَ يَتَأمَّلُهُ مَليًّا وكأنـَّهُ مُوَجَّهٌ إليهِ خُصوصًا. فحرَّكتْ نِعمَةُ اللهِ قَلبَهُ وَتَغَيّرتْ حَياتهُ فَتركَ العالمَ وَاقتدى بِالمَسيحِ الفَقيرِ وَبِمَن سَبَقوه إلى البَرِّيَّة.  </a:t>
            </a:r>
            <a:r>
              <a:rPr lang="ar-LB" sz="3200" dirty="0"/>
              <a:t> </a:t>
            </a:r>
            <a:endParaRPr lang="ar-LB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315" name="Picture 3" descr="C:\Users\Liliane\Desktop\work from home\takmili\antoine-bosch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5029200" cy="3284984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61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/>
          <a:lstStyle/>
          <a:p>
            <a:pPr algn="ctr" rtl="1"/>
            <a:r>
              <a:rPr lang="ar-LB" sz="5000" dirty="0">
                <a:latin typeface="Tahoma" pitchFamily="34" charset="0"/>
                <a:ea typeface="Tahoma" pitchFamily="34" charset="0"/>
                <a:cs typeface="Tahoma" pitchFamily="34" charset="0"/>
              </a:rPr>
              <a:t>رُتبَةُ صَلاةٍ وَتَوبَة </a:t>
            </a:r>
            <a:br>
              <a:rPr lang="ar-LB" sz="5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LB" sz="5000" dirty="0">
                <a:latin typeface="Tahoma" pitchFamily="34" charset="0"/>
                <a:ea typeface="Tahoma" pitchFamily="34" charset="0"/>
                <a:cs typeface="Tahoma" pitchFamily="34" charset="0"/>
              </a:rPr>
              <a:t>في زَمنِ الصَّوم</a:t>
            </a:r>
            <a:endParaRPr lang="en-US" sz="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71600" y="4365104"/>
            <a:ext cx="5114778" cy="1101248"/>
          </a:xfrm>
        </p:spPr>
        <p:txBody>
          <a:bodyPr>
            <a:normAutofit/>
          </a:bodyPr>
          <a:lstStyle/>
          <a:p>
            <a:pPr algn="l" rtl="1"/>
            <a:r>
              <a:rPr lang="ar-LB" sz="5000" dirty="0"/>
              <a:t>لِلصُّفوفِ التَّكميليّة</a:t>
            </a:r>
            <a:endParaRPr lang="en-US" sz="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813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iliane\Desktop\work from home\رتبة توبة\1500x750-digital-classroom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8146" y="3284984"/>
            <a:ext cx="5155853" cy="3573016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323528" y="188640"/>
            <a:ext cx="7272808" cy="3384376"/>
          </a:xfrm>
          <a:prstGeom prst="cloudCallout">
            <a:avLst>
              <a:gd name="adj1" fmla="val 21529"/>
              <a:gd name="adj2" fmla="val 6995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LB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أَيّ عِبارَةٍ غَيَّرتْ حَياةَ أنطونيوس؟</a:t>
            </a:r>
          </a:p>
          <a:p>
            <a:pPr algn="ctr" rtl="1"/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وَنَحنُ مِن خِلالِ ما كَتَبْناه، مَن نُشبِه: الشّابّ الغَنِيّ أَم أنطونيوس؟</a:t>
            </a:r>
          </a:p>
          <a:p>
            <a:pPr algn="ctr" rtl="1"/>
            <a:endParaRPr lang="ar-LB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093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933056"/>
            <a:ext cx="8604448" cy="22322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0" algn="ctr" rtl="1"/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ما ر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أ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ينا ب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ضوح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م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 خ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لال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ما ك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ناه، ن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حن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ل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سنا أفضل من الش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اب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الغ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ِّ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ال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ذي ذ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هب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ح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زينًا 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لأنّه كانَ ذا مالٍ كثيرٍ 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ولم ي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لبِّ د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عوة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ي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سوع.</a:t>
            </a:r>
            <a:endParaRPr lang="ar-LB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rtl="1">
              <a:buNone/>
            </a:pPr>
            <a:endParaRPr lang="en-US" sz="3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Wave 3"/>
          <p:cNvSpPr/>
          <p:nvPr/>
        </p:nvSpPr>
        <p:spPr>
          <a:xfrm>
            <a:off x="4860032" y="692696"/>
            <a:ext cx="3528392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نَعي</a:t>
            </a:r>
          </a:p>
        </p:txBody>
      </p:sp>
      <p:pic>
        <p:nvPicPr>
          <p:cNvPr id="14339" name="Picture 3" descr="C:\Users\Liliane\Desktop\work from home\رتبة توبة\20190927185610-GettyImages-547087929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30732">
            <a:off x="539552" y="692696"/>
            <a:ext cx="4032448" cy="2687627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6263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420888"/>
            <a:ext cx="2736304" cy="3539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ب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لمات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ق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ليل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وَبِصَلاةٍ بَسيطَةٍ 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عن ش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وق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نا إلى ل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قائه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و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لنطل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إليه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أن ي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رّر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نا م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ن ع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وائ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ق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نا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Wave 4"/>
          <p:cNvSpPr/>
          <p:nvPr/>
        </p:nvSpPr>
        <p:spPr>
          <a:xfrm>
            <a:off x="4788024" y="476672"/>
            <a:ext cx="3528392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نُعَبِّر</a:t>
            </a:r>
          </a:p>
        </p:txBody>
      </p:sp>
      <p:pic>
        <p:nvPicPr>
          <p:cNvPr id="15362" name="Picture 2" descr="C:\Users\Liliane\Desktop\work from home\رتبة توبة\woman-praying-dark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132212" cy="431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26531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algn="ctr" rtl="1"/>
            <a:r>
              <a:rPr lang="ar-SA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يا ر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بّ إلى الغ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يوم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أ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مان</a:t>
            </a:r>
            <a:r>
              <a:rPr lang="ar-L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تك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" في د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عو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تك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ل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نا ر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بّي لم تُهم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ل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نا ي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ومًا. أحيانًا ن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م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رّ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في ل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ظات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ض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عف،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وَلا نَفهَمْ دَعوَتكَ لَنا لا بَل 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نس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ى م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عن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ى الأمان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ت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جاه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ك، ن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تناس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ى الث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ِّ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قة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بك. 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ونَتَناسى أَنّكَ كَنزُنا الوَحيدُ الّذي لا يفنى وأنّكَ تُحِبُّنا وَتُريدُ أَن نتعبَكَ 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سام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نا ر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بّي واقبل توب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نا الصّادقةً في زمن الصوم، عسى أن نسير أمناء واثقين 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مؤمنين</a:t>
            </a:r>
            <a:r>
              <a:rPr lang="ar-SA" sz="3200" dirty="0"/>
              <a:t>.</a:t>
            </a:r>
            <a:endParaRPr lang="en-US" sz="3200" dirty="0"/>
          </a:p>
        </p:txBody>
      </p:sp>
      <p:sp>
        <p:nvSpPr>
          <p:cNvPr id="4" name="Wave 3"/>
          <p:cNvSpPr/>
          <p:nvPr/>
        </p:nvSpPr>
        <p:spPr>
          <a:xfrm>
            <a:off x="4211960" y="404664"/>
            <a:ext cx="3528392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نَتَأمَّل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089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4211960" y="404664"/>
            <a:ext cx="3528392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نُصَلّي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79512" y="1124744"/>
            <a:ext cx="8712968" cy="5733256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buNone/>
            </a:pP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ثيرًا ما 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بح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ث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ر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بّي ع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 ي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قّق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يات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ونَنسى أنّك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أنت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الأُمن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ية الأساس.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ثيرًا ما 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شعرُ أنّنا و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حيد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 لا ص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ديق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ل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و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أ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نيس ون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سى أنّك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الص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ديق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ذي لا يُفار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قنا والأنيس ال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ذي ي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ُوا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سينا د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ومًا.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عط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ربّي في ز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من الص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وم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أن نَترُكَ كلَّ ما يُبعِدُنا عَنك و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أن 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علّم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ل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قاءَك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تشارك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وإيّاك ح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يات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في ت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فاصيل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ها الف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رحة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والحزينة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ل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الم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جد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إ</a:t>
            </a:r>
            <a:r>
              <a:rPr lang="ar-L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لى الأبد. آمين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638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iliane\Desktop\work from home\رتبة توبة\1500x750-digital-classroom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8146" y="3284984"/>
            <a:ext cx="5155853" cy="3573016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0" y="0"/>
            <a:ext cx="7272808" cy="3888432"/>
          </a:xfrm>
          <a:prstGeom prst="cloudCallout">
            <a:avLst>
              <a:gd name="adj1" fmla="val 21529"/>
              <a:gd name="adj2" fmla="val 6995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LB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عد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 ت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رّ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رنا م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 ع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وائ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و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وض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ناها ب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ين ي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د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ي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سوع لي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حرق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ها ب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نار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بّت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ه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، 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ف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لن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رنّم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عًا فرحًا و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قول: "رنِّم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ه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لّلويا ل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سوع".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endParaRPr lang="ar-LB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0933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4211960" y="404664"/>
            <a:ext cx="3528392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صَلاةُ الخِتام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611560" y="1412776"/>
            <a:ext cx="8029400" cy="4824536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buNone/>
            </a:pP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"يا ر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بّ، يا 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بع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ِّ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عَمْ والع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طايا، است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ج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ص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لات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 وبار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ْ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ص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ومَنا 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ذين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رجو م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نك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الم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غف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على كلّ إساءةٍ فَعَلناها ع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 م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عرف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 ع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 ج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هل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لأنّك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أنت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و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حدَك م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نـز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ه ع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الخ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طيئ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ة. وإليك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ضر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َّ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قائ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لين</a:t>
            </a: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0" algn="ctr" rtl="1">
              <a:buNone/>
            </a:pPr>
            <a:r>
              <a:rPr lang="ar-LB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إِرحَمْنا يا رَبّ، إِرحَمْنا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63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Liliane\Desktop\work from home\رتبة توبة\a02e7423662fa0f8e67c8a75f4a8855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7250" cy="685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-705017"/>
            <a:ext cx="7772400" cy="1829761"/>
          </a:xfrm>
        </p:spPr>
        <p:txBody>
          <a:bodyPr/>
          <a:lstStyle/>
          <a:p>
            <a:pPr algn="l" rtl="1"/>
            <a:r>
              <a:rPr lang="ar-LB" b="1" dirty="0">
                <a:latin typeface="Tahoma" pitchFamily="34" charset="0"/>
                <a:ea typeface="Tahoma" pitchFamily="34" charset="0"/>
                <a:cs typeface="Tahoma" pitchFamily="34" charset="0"/>
              </a:rPr>
              <a:t> "أُترُكْ كُلَّ شَيءٍ وَاتبَعْني"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Users\Liliane\Desktop\work from home\takmili\06d6a34bf489ee2c747d926895e8a7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229302" cy="5085184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0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Liliane\Desktop\work from home\رتبة توبة\1500x750-digital-classroom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8146" y="3284984"/>
            <a:ext cx="5155853" cy="3573016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0" y="188640"/>
            <a:ext cx="6948264" cy="3744416"/>
          </a:xfrm>
          <a:prstGeom prst="cloudCallout">
            <a:avLst>
              <a:gd name="adj1" fmla="val 23265"/>
              <a:gd name="adj2" fmla="val 5808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سَلامُ المَسيحِ أَصدِقائي! نَلتَقي اليَومَ لِكي نُ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عبّر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 في زَمَنِ الصّومِ 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ص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راح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ٍ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ع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الع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وائق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تي ت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من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ُنا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من ل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قاء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ي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سوع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الم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سيح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في ح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يات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ِنا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الي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وم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09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iliane\Desktop\work from home\رتبة توبة\1500x750-digital-classroom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8146" y="3284984"/>
            <a:ext cx="5155853" cy="3573016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323528" y="188640"/>
            <a:ext cx="7272808" cy="3384376"/>
          </a:xfrm>
          <a:prstGeom prst="cloudCallout">
            <a:avLst>
              <a:gd name="adj1" fmla="val 21529"/>
              <a:gd name="adj2" fmla="val 6995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أَحِبّائي عُنوانُ لِقائِنا هُو: </a:t>
            </a:r>
            <a:r>
              <a:rPr lang="ar-L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”أُترُكْ كُلَّ شيءٍ واتْبَعني</a:t>
            </a:r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</a:p>
          <a:p>
            <a:pPr algn="ctr" rtl="1"/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ماذا عَلينا أن نَترُك؟</a:t>
            </a:r>
          </a:p>
          <a:p>
            <a:pPr algn="ctr" rtl="1"/>
            <a:r>
              <a:rPr lang="ar-L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ماذا يَعني لَنا كُلَّ شَيء؟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093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Liliane\Desktop\work from home\رتبة توبة\christia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6874375" cy="4581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ave 5"/>
          <p:cNvSpPr/>
          <p:nvPr/>
        </p:nvSpPr>
        <p:spPr>
          <a:xfrm>
            <a:off x="251520" y="188640"/>
            <a:ext cx="8568952" cy="216024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ar-LB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نَأخذُ 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وقتًا كافيًا للت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فكير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بالع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وائق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ال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تي تمن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ع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ُنا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من 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الالتقاءِ ب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سوع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871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251520" y="188640"/>
            <a:ext cx="8568952" cy="216024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نُرنّم: </a:t>
            </a:r>
          </a:p>
          <a:p>
            <a:pPr algn="ctr" rtl="1"/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أُترُكْ كُلَّ شَيءٍ وَاتبَعني</a:t>
            </a:r>
          </a:p>
        </p:txBody>
      </p:sp>
      <p:pic>
        <p:nvPicPr>
          <p:cNvPr id="4098" name="Picture 2" descr="C:\Users\Liliane\Desktop\work from home\takmili\come-follow-m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401117"/>
            <a:ext cx="6264696" cy="445688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871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323528" y="0"/>
            <a:ext cx="8640960" cy="292494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كت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كُلٌّ منّا أمامَهُ 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العائ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ق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 أو العوائِق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ar-LB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ال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ّتي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من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عه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ُ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م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ن 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اللّقاءِ ب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سوع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ar-LB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في ح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يات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ه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الي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َ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وم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ِ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L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ّ</a:t>
            </a:r>
            <a:r>
              <a:rPr lang="ar-SA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ة</a:t>
            </a:r>
            <a:endParaRPr lang="ar-LB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2" name="Picture 2" descr="C:\Users\Liliane\Desktop\work from home\رتبة توبة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212976"/>
            <a:ext cx="5115527" cy="33918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87109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</TotalTime>
  <Words>1493</Words>
  <Application>Microsoft Office PowerPoint</Application>
  <PresentationFormat>On-screen Show (4:3)</PresentationFormat>
  <Paragraphs>74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Lucida Sans Unicode</vt:lpstr>
      <vt:lpstr>Tahoma</vt:lpstr>
      <vt:lpstr>Verdana</vt:lpstr>
      <vt:lpstr>Wingdings 2</vt:lpstr>
      <vt:lpstr>Wingdings 3</vt:lpstr>
      <vt:lpstr>Concourse</vt:lpstr>
      <vt:lpstr>مَركَزُ التَّربِيَّةِ الدّينِيَّة رهبانية القلبين الأقدسين </vt:lpstr>
      <vt:lpstr>رُتبَةُ صَلاةٍ وَتَوبَة  في زَمنِ الصَّوم</vt:lpstr>
      <vt:lpstr>PowerPoint Presentation</vt:lpstr>
      <vt:lpstr> "أُترُكْ كُلَّ شَيءٍ وَاتبَعْني"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"أترك كلَّ شيءٍ واتبعني"</dc:title>
  <dc:creator>wmaksour</dc:creator>
  <cp:lastModifiedBy>Michel Haddad (Prof)</cp:lastModifiedBy>
  <cp:revision>45</cp:revision>
  <dcterms:created xsi:type="dcterms:W3CDTF">2021-01-12T08:36:38Z</dcterms:created>
  <dcterms:modified xsi:type="dcterms:W3CDTF">2022-02-25T20:37:48Z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52A07F72-8406-4503-A417-63F0E1430BE0</vt:lpwstr>
  </property>
  <property fmtid="{D5CDD505-2E9C-101B-9397-08002B2CF9AE}" pid="3" name="ArticulatePath">
    <vt:lpwstr>EB9 رتبة توبة2021-2022</vt:lpwstr>
  </property>
</Properties>
</file>