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8" r:id="rId1"/>
  </p:sldMasterIdLst>
  <p:notesMasterIdLst>
    <p:notesMasterId r:id="rId31"/>
  </p:notesMasterIdLst>
  <p:sldIdLst>
    <p:sldId id="256" r:id="rId2"/>
    <p:sldId id="341" r:id="rId3"/>
    <p:sldId id="257" r:id="rId4"/>
    <p:sldId id="304" r:id="rId5"/>
    <p:sldId id="269" r:id="rId6"/>
    <p:sldId id="264" r:id="rId7"/>
    <p:sldId id="306" r:id="rId8"/>
    <p:sldId id="329" r:id="rId9"/>
    <p:sldId id="305" r:id="rId10"/>
    <p:sldId id="289" r:id="rId11"/>
    <p:sldId id="330" r:id="rId12"/>
    <p:sldId id="290" r:id="rId13"/>
    <p:sldId id="307" r:id="rId14"/>
    <p:sldId id="332" r:id="rId15"/>
    <p:sldId id="308" r:id="rId16"/>
    <p:sldId id="337" r:id="rId17"/>
    <p:sldId id="338" r:id="rId18"/>
    <p:sldId id="339" r:id="rId19"/>
    <p:sldId id="335" r:id="rId20"/>
    <p:sldId id="331" r:id="rId21"/>
    <p:sldId id="336" r:id="rId22"/>
    <p:sldId id="272" r:id="rId23"/>
    <p:sldId id="267" r:id="rId24"/>
    <p:sldId id="342" r:id="rId25"/>
    <p:sldId id="344" r:id="rId26"/>
    <p:sldId id="343" r:id="rId27"/>
    <p:sldId id="340" r:id="rId28"/>
    <p:sldId id="273" r:id="rId29"/>
    <p:sldId id="276"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F5048D-6F74-4D98-9DB5-9A0D4A569A5E}">
          <p14:sldIdLst>
            <p14:sldId id="256"/>
            <p14:sldId id="341"/>
            <p14:sldId id="257"/>
            <p14:sldId id="304"/>
            <p14:sldId id="269"/>
            <p14:sldId id="264"/>
            <p14:sldId id="306"/>
            <p14:sldId id="329"/>
            <p14:sldId id="305"/>
            <p14:sldId id="289"/>
            <p14:sldId id="330"/>
            <p14:sldId id="290"/>
            <p14:sldId id="307"/>
            <p14:sldId id="332"/>
            <p14:sldId id="308"/>
            <p14:sldId id="337"/>
            <p14:sldId id="338"/>
            <p14:sldId id="339"/>
            <p14:sldId id="335"/>
            <p14:sldId id="331"/>
            <p14:sldId id="336"/>
            <p14:sldId id="272"/>
            <p14:sldId id="267"/>
            <p14:sldId id="342"/>
            <p14:sldId id="344"/>
            <p14:sldId id="343"/>
            <p14:sldId id="340"/>
            <p14:sldId id="273"/>
            <p14:sldId id="27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D1EF"/>
    <a:srgbClr val="38BEE8"/>
    <a:srgbClr val="FFCC99"/>
    <a:srgbClr val="FD6B6B"/>
    <a:srgbClr val="E03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996" y="102"/>
      </p:cViewPr>
      <p:guideLst>
        <p:guide orient="horz" pos="2160"/>
        <p:guide pos="384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97E2FA-D374-47B4-BFFC-F2B5E8665A7C}" type="datetimeFigureOut">
              <a:rPr lang="en-US" smtClean="0"/>
              <a:t>17-Nov-21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B2E33F-3CE6-4C7B-B499-7BD1D113CBF8}" type="slidenum">
              <a:rPr lang="en-US" smtClean="0"/>
              <a:t>‹#›</a:t>
            </a:fld>
            <a:endParaRPr lang="en-US"/>
          </a:p>
        </p:txBody>
      </p:sp>
    </p:spTree>
    <p:extLst>
      <p:ext uri="{BB962C8B-B14F-4D97-AF65-F5344CB8AC3E}">
        <p14:creationId xmlns:p14="http://schemas.microsoft.com/office/powerpoint/2010/main" val="335532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1</a:t>
            </a:fld>
            <a:endParaRPr lang="en-US"/>
          </a:p>
        </p:txBody>
      </p:sp>
    </p:spTree>
    <p:extLst>
      <p:ext uri="{BB962C8B-B14F-4D97-AF65-F5344CB8AC3E}">
        <p14:creationId xmlns:p14="http://schemas.microsoft.com/office/powerpoint/2010/main" val="2100605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10</a:t>
            </a:fld>
            <a:endParaRPr lang="en-US"/>
          </a:p>
        </p:txBody>
      </p:sp>
    </p:spTree>
    <p:extLst>
      <p:ext uri="{BB962C8B-B14F-4D97-AF65-F5344CB8AC3E}">
        <p14:creationId xmlns:p14="http://schemas.microsoft.com/office/powerpoint/2010/main" val="463974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11</a:t>
            </a:fld>
            <a:endParaRPr lang="en-US"/>
          </a:p>
        </p:txBody>
      </p:sp>
    </p:spTree>
    <p:extLst>
      <p:ext uri="{BB962C8B-B14F-4D97-AF65-F5344CB8AC3E}">
        <p14:creationId xmlns:p14="http://schemas.microsoft.com/office/powerpoint/2010/main" val="3964322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12</a:t>
            </a:fld>
            <a:endParaRPr lang="en-US"/>
          </a:p>
        </p:txBody>
      </p:sp>
    </p:spTree>
    <p:extLst>
      <p:ext uri="{BB962C8B-B14F-4D97-AF65-F5344CB8AC3E}">
        <p14:creationId xmlns:p14="http://schemas.microsoft.com/office/powerpoint/2010/main" val="282888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13</a:t>
            </a:fld>
            <a:endParaRPr lang="en-US"/>
          </a:p>
        </p:txBody>
      </p:sp>
    </p:spTree>
    <p:extLst>
      <p:ext uri="{BB962C8B-B14F-4D97-AF65-F5344CB8AC3E}">
        <p14:creationId xmlns:p14="http://schemas.microsoft.com/office/powerpoint/2010/main" val="2687543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14</a:t>
            </a:fld>
            <a:endParaRPr lang="en-US"/>
          </a:p>
        </p:txBody>
      </p:sp>
    </p:spTree>
    <p:extLst>
      <p:ext uri="{BB962C8B-B14F-4D97-AF65-F5344CB8AC3E}">
        <p14:creationId xmlns:p14="http://schemas.microsoft.com/office/powerpoint/2010/main" val="46668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15</a:t>
            </a:fld>
            <a:endParaRPr lang="en-US"/>
          </a:p>
        </p:txBody>
      </p:sp>
    </p:spTree>
    <p:extLst>
      <p:ext uri="{BB962C8B-B14F-4D97-AF65-F5344CB8AC3E}">
        <p14:creationId xmlns:p14="http://schemas.microsoft.com/office/powerpoint/2010/main" val="4217254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16</a:t>
            </a:fld>
            <a:endParaRPr lang="en-US"/>
          </a:p>
        </p:txBody>
      </p:sp>
    </p:spTree>
    <p:extLst>
      <p:ext uri="{BB962C8B-B14F-4D97-AF65-F5344CB8AC3E}">
        <p14:creationId xmlns:p14="http://schemas.microsoft.com/office/powerpoint/2010/main" val="3562324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17</a:t>
            </a:fld>
            <a:endParaRPr lang="en-US"/>
          </a:p>
        </p:txBody>
      </p:sp>
    </p:spTree>
    <p:extLst>
      <p:ext uri="{BB962C8B-B14F-4D97-AF65-F5344CB8AC3E}">
        <p14:creationId xmlns:p14="http://schemas.microsoft.com/office/powerpoint/2010/main" val="2583755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18</a:t>
            </a:fld>
            <a:endParaRPr lang="en-US"/>
          </a:p>
        </p:txBody>
      </p:sp>
    </p:spTree>
    <p:extLst>
      <p:ext uri="{BB962C8B-B14F-4D97-AF65-F5344CB8AC3E}">
        <p14:creationId xmlns:p14="http://schemas.microsoft.com/office/powerpoint/2010/main" val="212499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19</a:t>
            </a:fld>
            <a:endParaRPr lang="en-US"/>
          </a:p>
        </p:txBody>
      </p:sp>
    </p:spTree>
    <p:extLst>
      <p:ext uri="{BB962C8B-B14F-4D97-AF65-F5344CB8AC3E}">
        <p14:creationId xmlns:p14="http://schemas.microsoft.com/office/powerpoint/2010/main" val="274995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88901B-1C0A-4BEB-B900-64805B06511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81021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20</a:t>
            </a:fld>
            <a:endParaRPr lang="en-US"/>
          </a:p>
        </p:txBody>
      </p:sp>
    </p:spTree>
    <p:extLst>
      <p:ext uri="{BB962C8B-B14F-4D97-AF65-F5344CB8AC3E}">
        <p14:creationId xmlns:p14="http://schemas.microsoft.com/office/powerpoint/2010/main" val="444236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21</a:t>
            </a:fld>
            <a:endParaRPr lang="en-US"/>
          </a:p>
        </p:txBody>
      </p:sp>
    </p:spTree>
    <p:extLst>
      <p:ext uri="{BB962C8B-B14F-4D97-AF65-F5344CB8AC3E}">
        <p14:creationId xmlns:p14="http://schemas.microsoft.com/office/powerpoint/2010/main" val="3774104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22</a:t>
            </a:fld>
            <a:endParaRPr lang="en-US"/>
          </a:p>
        </p:txBody>
      </p:sp>
    </p:spTree>
    <p:extLst>
      <p:ext uri="{BB962C8B-B14F-4D97-AF65-F5344CB8AC3E}">
        <p14:creationId xmlns:p14="http://schemas.microsoft.com/office/powerpoint/2010/main" val="2477841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23</a:t>
            </a:fld>
            <a:endParaRPr lang="en-US"/>
          </a:p>
        </p:txBody>
      </p:sp>
    </p:spTree>
    <p:extLst>
      <p:ext uri="{BB962C8B-B14F-4D97-AF65-F5344CB8AC3E}">
        <p14:creationId xmlns:p14="http://schemas.microsoft.com/office/powerpoint/2010/main" val="3195101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24</a:t>
            </a:fld>
            <a:endParaRPr lang="en-US"/>
          </a:p>
        </p:txBody>
      </p:sp>
    </p:spTree>
    <p:extLst>
      <p:ext uri="{BB962C8B-B14F-4D97-AF65-F5344CB8AC3E}">
        <p14:creationId xmlns:p14="http://schemas.microsoft.com/office/powerpoint/2010/main" val="156212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25</a:t>
            </a:fld>
            <a:endParaRPr lang="en-US"/>
          </a:p>
        </p:txBody>
      </p:sp>
    </p:spTree>
    <p:extLst>
      <p:ext uri="{BB962C8B-B14F-4D97-AF65-F5344CB8AC3E}">
        <p14:creationId xmlns:p14="http://schemas.microsoft.com/office/powerpoint/2010/main" val="2567349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26</a:t>
            </a:fld>
            <a:endParaRPr lang="en-US"/>
          </a:p>
        </p:txBody>
      </p:sp>
    </p:spTree>
    <p:extLst>
      <p:ext uri="{BB962C8B-B14F-4D97-AF65-F5344CB8AC3E}">
        <p14:creationId xmlns:p14="http://schemas.microsoft.com/office/powerpoint/2010/main" val="1019606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AD302D-6BBC-49FD-93DE-A7153C35CD18}" type="slidenum">
              <a:rPr lang="en-US" smtClean="0"/>
              <a:t>27</a:t>
            </a:fld>
            <a:endParaRPr lang="en-US"/>
          </a:p>
        </p:txBody>
      </p:sp>
    </p:spTree>
    <p:extLst>
      <p:ext uri="{BB962C8B-B14F-4D97-AF65-F5344CB8AC3E}">
        <p14:creationId xmlns:p14="http://schemas.microsoft.com/office/powerpoint/2010/main" val="4208129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28</a:t>
            </a:fld>
            <a:endParaRPr lang="en-US"/>
          </a:p>
        </p:txBody>
      </p:sp>
    </p:spTree>
    <p:extLst>
      <p:ext uri="{BB962C8B-B14F-4D97-AF65-F5344CB8AC3E}">
        <p14:creationId xmlns:p14="http://schemas.microsoft.com/office/powerpoint/2010/main" val="3723148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29</a:t>
            </a:fld>
            <a:endParaRPr lang="en-US"/>
          </a:p>
        </p:txBody>
      </p:sp>
    </p:spTree>
    <p:extLst>
      <p:ext uri="{BB962C8B-B14F-4D97-AF65-F5344CB8AC3E}">
        <p14:creationId xmlns:p14="http://schemas.microsoft.com/office/powerpoint/2010/main" val="405758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3</a:t>
            </a:fld>
            <a:endParaRPr lang="en-US"/>
          </a:p>
        </p:txBody>
      </p:sp>
    </p:spTree>
    <p:extLst>
      <p:ext uri="{BB962C8B-B14F-4D97-AF65-F5344CB8AC3E}">
        <p14:creationId xmlns:p14="http://schemas.microsoft.com/office/powerpoint/2010/main" val="366912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4</a:t>
            </a:fld>
            <a:endParaRPr lang="en-US"/>
          </a:p>
        </p:txBody>
      </p:sp>
    </p:spTree>
    <p:extLst>
      <p:ext uri="{BB962C8B-B14F-4D97-AF65-F5344CB8AC3E}">
        <p14:creationId xmlns:p14="http://schemas.microsoft.com/office/powerpoint/2010/main" val="283011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5</a:t>
            </a:fld>
            <a:endParaRPr lang="en-US"/>
          </a:p>
        </p:txBody>
      </p:sp>
    </p:spTree>
    <p:extLst>
      <p:ext uri="{BB962C8B-B14F-4D97-AF65-F5344CB8AC3E}">
        <p14:creationId xmlns:p14="http://schemas.microsoft.com/office/powerpoint/2010/main" val="2883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6</a:t>
            </a:fld>
            <a:endParaRPr lang="en-US"/>
          </a:p>
        </p:txBody>
      </p:sp>
    </p:spTree>
    <p:extLst>
      <p:ext uri="{BB962C8B-B14F-4D97-AF65-F5344CB8AC3E}">
        <p14:creationId xmlns:p14="http://schemas.microsoft.com/office/powerpoint/2010/main" val="423468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7</a:t>
            </a:fld>
            <a:endParaRPr lang="en-US"/>
          </a:p>
        </p:txBody>
      </p:sp>
    </p:spTree>
    <p:extLst>
      <p:ext uri="{BB962C8B-B14F-4D97-AF65-F5344CB8AC3E}">
        <p14:creationId xmlns:p14="http://schemas.microsoft.com/office/powerpoint/2010/main" val="218249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8</a:t>
            </a:fld>
            <a:endParaRPr lang="en-US"/>
          </a:p>
        </p:txBody>
      </p:sp>
    </p:spTree>
    <p:extLst>
      <p:ext uri="{BB962C8B-B14F-4D97-AF65-F5344CB8AC3E}">
        <p14:creationId xmlns:p14="http://schemas.microsoft.com/office/powerpoint/2010/main" val="2330937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2E33F-3CE6-4C7B-B499-7BD1D113CBF8}" type="slidenum">
              <a:rPr lang="en-US" smtClean="0"/>
              <a:t>9</a:t>
            </a:fld>
            <a:endParaRPr lang="en-US"/>
          </a:p>
        </p:txBody>
      </p:sp>
    </p:spTree>
    <p:extLst>
      <p:ext uri="{BB962C8B-B14F-4D97-AF65-F5344CB8AC3E}">
        <p14:creationId xmlns:p14="http://schemas.microsoft.com/office/powerpoint/2010/main" val="231667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39351" y="1680884"/>
            <a:ext cx="668654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18B959-8859-4B62-889B-EF1BC886E37C}" type="datetimeFigureOut">
              <a:rPr lang="en-US" smtClean="0"/>
              <a:t>17-Nov-21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82692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18B959-8859-4B62-889B-EF1BC886E37C}" type="datetimeFigureOut">
              <a:rPr lang="en-US" smtClean="0"/>
              <a:t>17-Nov-21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312681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18B959-8859-4B62-889B-EF1BC886E37C}" type="datetimeFigureOut">
              <a:rPr lang="en-US" smtClean="0"/>
              <a:t>17-Nov-21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0A8BBD77-3F86-49D8-AB7E-9612AC8CFEAD}" type="slidenum">
              <a:rPr lang="en-US" smtClean="0"/>
              <a:t>‹#›</a:t>
            </a:fld>
            <a:endParaRPr lang="en-US"/>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057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618B959-8859-4B62-889B-EF1BC886E37C}" type="datetimeFigureOut">
              <a:rPr lang="en-US" smtClean="0"/>
              <a:t>17-Nov-21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3620830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618B959-8859-4B62-889B-EF1BC886E37C}" type="datetimeFigureOut">
              <a:rPr lang="en-US" smtClean="0"/>
              <a:t>17-Nov-21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0A8BBD77-3F86-49D8-AB7E-9612AC8CFEAD}" type="slidenum">
              <a:rPr lang="en-US" smtClean="0"/>
              <a:t>‹#›</a:t>
            </a:fld>
            <a:endParaRPr lang="en-US"/>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75297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618B959-8859-4B62-889B-EF1BC886E37C}" type="datetimeFigureOut">
              <a:rPr lang="en-US" smtClean="0"/>
              <a:t>17-Nov-21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90648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8B959-8859-4B62-889B-EF1BC886E37C}" type="datetimeFigureOut">
              <a:rPr lang="en-US" smtClean="0"/>
              <a:t>17-Nov-21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66455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8B959-8859-4B62-889B-EF1BC886E37C}" type="datetimeFigureOut">
              <a:rPr lang="en-US" smtClean="0"/>
              <a:t>17-Nov-21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170120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8B959-8859-4B62-889B-EF1BC886E37C}" type="datetimeFigureOut">
              <a:rPr lang="en-US" smtClean="0"/>
              <a:t>17-Nov-21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270989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18B959-8859-4B62-889B-EF1BC886E37C}" type="datetimeFigureOut">
              <a:rPr lang="en-US" smtClean="0"/>
              <a:t>17-Nov-21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174511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18B959-8859-4B62-889B-EF1BC886E37C}" type="datetimeFigureOut">
              <a:rPr lang="en-US" smtClean="0"/>
              <a:t>17-Nov-21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31974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18B959-8859-4B62-889B-EF1BC886E37C}" type="datetimeFigureOut">
              <a:rPr lang="en-US" smtClean="0"/>
              <a:t>17-Nov-21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418764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18B959-8859-4B62-889B-EF1BC886E37C}" type="datetimeFigureOut">
              <a:rPr lang="en-US" smtClean="0"/>
              <a:t>17-Nov-21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270144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8B959-8859-4B62-889B-EF1BC886E37C}" type="datetimeFigureOut">
              <a:rPr lang="en-US" smtClean="0"/>
              <a:t>17-Nov-21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381994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18B959-8859-4B62-889B-EF1BC886E37C}" type="datetimeFigureOut">
              <a:rPr lang="en-US" smtClean="0"/>
              <a:t>17-Nov-21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117324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18B959-8859-4B62-889B-EF1BC886E37C}" type="datetimeFigureOut">
              <a:rPr lang="en-US" smtClean="0"/>
              <a:t>17-Nov-21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174731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618B959-8859-4B62-889B-EF1BC886E37C}" type="datetimeFigureOut">
              <a:rPr lang="en-US" smtClean="0"/>
              <a:t>17-Nov-21</a:t>
            </a:fld>
            <a:endParaRPr lang="en-US"/>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2000">
                <a:solidFill>
                  <a:srgbClr val="FEFFFF"/>
                </a:solidFill>
              </a:defRPr>
            </a:lvl1pPr>
          </a:lstStyle>
          <a:p>
            <a:fld id="{0A8BBD77-3F86-49D8-AB7E-9612AC8CFEAD}" type="slidenum">
              <a:rPr lang="en-US" smtClean="0"/>
              <a:t>‹#›</a:t>
            </a:fld>
            <a:endParaRPr lang="en-US"/>
          </a:p>
        </p:txBody>
      </p:sp>
    </p:spTree>
    <p:extLst>
      <p:ext uri="{BB962C8B-B14F-4D97-AF65-F5344CB8AC3E}">
        <p14:creationId xmlns:p14="http://schemas.microsoft.com/office/powerpoint/2010/main" val="662350113"/>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9.jpg"/><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9.jpg"/><Relationship Id="rId4" Type="http://schemas.openxmlformats.org/officeDocument/2006/relationships/image" Target="../media/image10.tif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0.pn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2.jp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5.tif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6.t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1897" y="1840447"/>
            <a:ext cx="5825202" cy="1646302"/>
          </a:xfrm>
        </p:spPr>
        <p:txBody>
          <a:bodyPr>
            <a:normAutofit/>
          </a:bodyPr>
          <a:lstStyle/>
          <a:p>
            <a:pPr algn="ctr" rtl="1"/>
            <a:r>
              <a:rPr lang="ar-LB" dirty="0">
                <a:latin typeface="Tahoma" panose="020B0604030504040204" pitchFamily="34" charset="0"/>
                <a:ea typeface="Tahoma" panose="020B0604030504040204" pitchFamily="34" charset="0"/>
                <a:cs typeface="Tahoma" panose="020B0604030504040204" pitchFamily="34" charset="0"/>
              </a:rPr>
              <a:t>مَركَزُ التَّربِيَّةِ الدّينِيَّة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807024" y="4881171"/>
            <a:ext cx="4145057" cy="1096899"/>
          </a:xfrm>
        </p:spPr>
        <p:txBody>
          <a:bodyPr>
            <a:normAutofit fontScale="92500"/>
          </a:bodyPr>
          <a:lstStyle/>
          <a:p>
            <a:pPr algn="ctr" rtl="1"/>
            <a:r>
              <a:rPr lang="ar-LB" sz="5000" b="1" dirty="0">
                <a:solidFill>
                  <a:schemeClr val="tx1">
                    <a:lumMod val="95000"/>
                    <a:lumOff val="5000"/>
                  </a:schemeClr>
                </a:solidFill>
                <a:latin typeface="Adobe Arabic" panose="02040503050201020203" pitchFamily="18" charset="-78"/>
                <a:cs typeface="Adobe Arabic" panose="02040503050201020203" pitchFamily="18" charset="-78"/>
              </a:rPr>
              <a:t>يُقَدِّمُ كِتابَ التّاسع أَسَاسِيّ</a:t>
            </a:r>
            <a:endParaRPr lang="en-US" sz="5000" b="1" dirty="0">
              <a:solidFill>
                <a:schemeClr val="tx1">
                  <a:lumMod val="95000"/>
                  <a:lumOff val="5000"/>
                </a:schemeClr>
              </a:solidFill>
              <a:latin typeface="Adobe Arabic" panose="02040503050201020203" pitchFamily="18" charset="-78"/>
              <a:cs typeface="Adobe Arabic" panose="02040503050201020203" pitchFamily="18" charset="-78"/>
            </a:endParaRPr>
          </a:p>
        </p:txBody>
      </p:sp>
      <p:pic>
        <p:nvPicPr>
          <p:cNvPr id="5" name="Picture 2" descr="C:\Users\wmaksour\Desktop\Project1.png">
            <a:extLst>
              <a:ext uri="{FF2B5EF4-FFF2-40B4-BE49-F238E27FC236}">
                <a16:creationId xmlns:a16="http://schemas.microsoft.com/office/drawing/2014/main" id="{B7B5E43B-9826-4210-A3F5-9116FB3F3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458" y="350501"/>
            <a:ext cx="4470095" cy="13914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598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0073" y="268940"/>
            <a:ext cx="4793927" cy="6589060"/>
          </a:xfrm>
          <a:prstGeom prst="rect">
            <a:avLst/>
          </a:prstGeom>
        </p:spPr>
      </p:pic>
      <p:sp>
        <p:nvSpPr>
          <p:cNvPr id="5" name="Cloud Callout 4"/>
          <p:cNvSpPr/>
          <p:nvPr/>
        </p:nvSpPr>
        <p:spPr>
          <a:xfrm>
            <a:off x="485198" y="1654528"/>
            <a:ext cx="4869911" cy="3862801"/>
          </a:xfrm>
          <a:prstGeom prst="cloudCallout">
            <a:avLst>
              <a:gd name="adj1" fmla="val 96226"/>
              <a:gd name="adj2" fmla="val -3482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400" dirty="0">
                <a:solidFill>
                  <a:schemeClr val="tx1"/>
                </a:solidFill>
              </a:rPr>
              <a:t>حابّين تزيدوا شي عَالأَسهُم الخارِجِيّة؟ </a:t>
            </a:r>
          </a:p>
        </p:txBody>
      </p:sp>
    </p:spTree>
    <p:custDataLst>
      <p:tags r:id="rId1"/>
    </p:custDataLst>
    <p:extLst>
      <p:ext uri="{BB962C8B-B14F-4D97-AF65-F5344CB8AC3E}">
        <p14:creationId xmlns:p14="http://schemas.microsoft.com/office/powerpoint/2010/main" val="19642012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8965" y="1"/>
            <a:ext cx="5325035" cy="6858000"/>
          </a:xfrm>
          <a:prstGeom prst="rect">
            <a:avLst/>
          </a:prstGeom>
        </p:spPr>
      </p:pic>
      <p:sp>
        <p:nvSpPr>
          <p:cNvPr id="7" name="Cloud Callout 6"/>
          <p:cNvSpPr/>
          <p:nvPr/>
        </p:nvSpPr>
        <p:spPr>
          <a:xfrm>
            <a:off x="142653" y="2124638"/>
            <a:ext cx="6494930" cy="4562766"/>
          </a:xfrm>
          <a:prstGeom prst="cloudCallout">
            <a:avLst>
              <a:gd name="adj1" fmla="val 55617"/>
              <a:gd name="adj2" fmla="val -6223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4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وهَلَّق كِلّ واحَد فيكُن يِقرا هالحالِة ويِتعَمَّق فيها تنرجَع نجاوِب عَالأَسئِلِة يَلّي بِتخِصّها!</a:t>
            </a:r>
          </a:p>
        </p:txBody>
      </p:sp>
    </p:spTree>
    <p:custDataLst>
      <p:tags r:id="rId1"/>
    </p:custDataLst>
    <p:extLst>
      <p:ext uri="{BB962C8B-B14F-4D97-AF65-F5344CB8AC3E}">
        <p14:creationId xmlns:p14="http://schemas.microsoft.com/office/powerpoint/2010/main" val="5955184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10239" b="21237"/>
          <a:stretch/>
        </p:blipFill>
        <p:spPr>
          <a:xfrm>
            <a:off x="0" y="5022376"/>
            <a:ext cx="8974103" cy="1651379"/>
          </a:xfrm>
        </p:spPr>
      </p:pic>
      <p:sp>
        <p:nvSpPr>
          <p:cNvPr id="2" name="Oval 1"/>
          <p:cNvSpPr/>
          <p:nvPr/>
        </p:nvSpPr>
        <p:spPr>
          <a:xfrm>
            <a:off x="1978682" y="252241"/>
            <a:ext cx="5747657" cy="104429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5000" dirty="0">
                <a:solidFill>
                  <a:schemeClr val="tx1"/>
                </a:solidFill>
              </a:rPr>
              <a:t>ميشال الشّاب</a:t>
            </a:r>
            <a:endParaRPr lang="en-US" sz="5000" dirty="0">
              <a:solidFill>
                <a:schemeClr val="tx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241947" y="1382258"/>
            <a:ext cx="6578220" cy="3691297"/>
          </a:xfrm>
          <a:prstGeom prst="rect">
            <a:avLst/>
          </a:prstGeom>
        </p:spPr>
      </p:pic>
    </p:spTree>
    <p:custDataLst>
      <p:tags r:id="rId1"/>
    </p:custDataLst>
    <p:extLst>
      <p:ext uri="{BB962C8B-B14F-4D97-AF65-F5344CB8AC3E}">
        <p14:creationId xmlns:p14="http://schemas.microsoft.com/office/powerpoint/2010/main" val="31769431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8262" r="3167" b="8861"/>
          <a:stretch/>
        </p:blipFill>
        <p:spPr>
          <a:xfrm>
            <a:off x="285341" y="3363946"/>
            <a:ext cx="8464134" cy="3439462"/>
          </a:xfr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82641" y="0"/>
            <a:ext cx="5527341" cy="3691297"/>
          </a:xfrm>
          <a:prstGeom prst="ellipse">
            <a:avLst/>
          </a:prstGeom>
          <a:ln>
            <a:noFill/>
          </a:ln>
          <a:effectLst>
            <a:softEdge rad="112500"/>
          </a:effectLst>
        </p:spPr>
      </p:pic>
      <p:sp>
        <p:nvSpPr>
          <p:cNvPr id="2" name="Pentagon 1"/>
          <p:cNvSpPr/>
          <p:nvPr/>
        </p:nvSpPr>
        <p:spPr>
          <a:xfrm flipH="1">
            <a:off x="5964071" y="627797"/>
            <a:ext cx="2920622" cy="982638"/>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5000" dirty="0">
                <a:solidFill>
                  <a:schemeClr val="tx1"/>
                </a:solidFill>
              </a:rPr>
              <a:t>حوار</a:t>
            </a:r>
            <a:endParaRPr lang="en-US" sz="5000" dirty="0">
              <a:solidFill>
                <a:schemeClr val="tx1"/>
              </a:solidFill>
            </a:endParaRPr>
          </a:p>
        </p:txBody>
      </p:sp>
    </p:spTree>
    <p:custDataLst>
      <p:tags r:id="rId1"/>
    </p:custDataLst>
    <p:extLst>
      <p:ext uri="{BB962C8B-B14F-4D97-AF65-F5344CB8AC3E}">
        <p14:creationId xmlns:p14="http://schemas.microsoft.com/office/powerpoint/2010/main" val="35192130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8965" y="1"/>
            <a:ext cx="5325035" cy="6858000"/>
          </a:xfrm>
          <a:prstGeom prst="rect">
            <a:avLst/>
          </a:prstGeom>
        </p:spPr>
      </p:pic>
      <p:sp>
        <p:nvSpPr>
          <p:cNvPr id="7" name="Cloud Callout 6"/>
          <p:cNvSpPr/>
          <p:nvPr/>
        </p:nvSpPr>
        <p:spPr>
          <a:xfrm>
            <a:off x="220291" y="1359931"/>
            <a:ext cx="6494930" cy="4733363"/>
          </a:xfrm>
          <a:prstGeom prst="cloudCallout">
            <a:avLst>
              <a:gd name="adj1" fmla="val 62949"/>
              <a:gd name="adj2" fmla="val -5503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45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وهَلَّق تِتفَهَّموا أَكتَر نَفسِيتكُم بِهَالعُمر، تعَمَّقوا بِهَالمَفاهيم!</a:t>
            </a:r>
          </a:p>
        </p:txBody>
      </p:sp>
    </p:spTree>
    <p:custDataLst>
      <p:tags r:id="rId1"/>
    </p:custDataLst>
    <p:extLst>
      <p:ext uri="{BB962C8B-B14F-4D97-AF65-F5344CB8AC3E}">
        <p14:creationId xmlns:p14="http://schemas.microsoft.com/office/powerpoint/2010/main" val="39361627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365" y="1754707"/>
            <a:ext cx="6298442" cy="1569660"/>
          </a:xfrm>
          <a:prstGeom prst="rect">
            <a:avLst/>
          </a:prstGeom>
          <a:solidFill>
            <a:schemeClr val="accent1">
              <a:lumMod val="40000"/>
              <a:lumOff val="60000"/>
            </a:schemeClr>
          </a:solidFill>
        </p:spPr>
        <p:txBody>
          <a:bodyPr wrap="square">
            <a:spAutoFit/>
          </a:bodyPr>
          <a:lstStyle/>
          <a:p>
            <a:pPr algn="ctr" rtl="1"/>
            <a:r>
              <a:rPr lang="ar-LB" sz="3200" dirty="0">
                <a:latin typeface="Adobe Arabic" panose="02040503050201020203" pitchFamily="18" charset="-78"/>
                <a:cs typeface="Adobe Arabic" panose="02040503050201020203" pitchFamily="18" charset="-78"/>
              </a:rPr>
              <a:t>إِنَّ النَّزوَةَ هِيَ مَركَزُ الغَرائِزِ وَالنَّزَوات،</a:t>
            </a:r>
            <a:endParaRPr lang="en-US" sz="3200" dirty="0">
              <a:latin typeface="Adobe Arabic" panose="02040503050201020203" pitchFamily="18" charset="-78"/>
              <a:cs typeface="Adobe Arabic" panose="02040503050201020203" pitchFamily="18" charset="-78"/>
            </a:endParaRPr>
          </a:p>
          <a:p>
            <a:pPr algn="ctr" rtl="1"/>
            <a:r>
              <a:rPr lang="ar-LB" sz="3200" dirty="0">
                <a:latin typeface="Adobe Arabic" panose="02040503050201020203" pitchFamily="18" charset="-78"/>
                <a:cs typeface="Adobe Arabic" panose="02040503050201020203" pitchFamily="18" charset="-78"/>
              </a:rPr>
              <a:t> وَهِيَ لا تَدومُ إِلاّ عَن طَريقِ الإِشباعِ الفَورِيِّ لِلرَّغَباتِ الشَّخصِيَّة.</a:t>
            </a:r>
            <a:endParaRPr lang="en-US" sz="3200" dirty="0">
              <a:latin typeface="Adobe Arabic" panose="02040503050201020203" pitchFamily="18" charset="-78"/>
              <a:cs typeface="Adobe Arabic" panose="02040503050201020203" pitchFamily="18" charset="-78"/>
            </a:endParaRPr>
          </a:p>
        </p:txBody>
      </p:sp>
      <p:sp>
        <p:nvSpPr>
          <p:cNvPr id="5" name="TextBox 4"/>
          <p:cNvSpPr txBox="1"/>
          <p:nvPr/>
        </p:nvSpPr>
        <p:spPr>
          <a:xfrm>
            <a:off x="163772" y="3626346"/>
            <a:ext cx="8641657" cy="3046988"/>
          </a:xfrm>
          <a:prstGeom prst="rect">
            <a:avLst/>
          </a:prstGeom>
          <a:noFill/>
        </p:spPr>
        <p:txBody>
          <a:bodyPr wrap="square" rtlCol="0">
            <a:spAutoFit/>
          </a:bodyPr>
          <a:lstStyle/>
          <a:p>
            <a:pPr algn="r" rtl="1"/>
            <a:r>
              <a:rPr lang="ar-LB" sz="3200" dirty="0">
                <a:latin typeface="Adobe Arabic" panose="02040503050201020203" pitchFamily="18" charset="-78"/>
                <a:cs typeface="Adobe Arabic" panose="02040503050201020203" pitchFamily="18" charset="-78"/>
              </a:rPr>
              <a:t>مَثَلاً: رَغبَةُ الغِذاءِ أَو الجِنسِ وَكُلُّ الرَّغَباتِ المُرتَبِطَةِ بِالوَظائِفِ الجَسَدِيَّة.إِنَّها مَجالٌ خَصبٌ لِكُلِّ ما هُوَ وَقتِيٌّ وَعابِر، لِذَلِكَ يَتَغَيَّرُ هَدَفُها دائِمًا وَلا يُركِّزُ أَبَدًا على الأَمرِ نَفسِهِ لِمُدَّةٍ طَويلَة. وَهِيَ عاجِزَةٌ عَن رُؤيَةِ ما يَتَخَطَّى اللَّحظَةَ الآنِيَةَ وَإِشباعَ رَغبَةٍ ما، كَما أَنَّها لا تَهتَمُّ إِطلاقًا بِالعَواقِبِ الّتي قَد تَصدُرُ عَن هَذا الإِشباع. بِاختِصارٍ النَّزوَةُ مُرتَبِطَةٌ مُباشَرَةً بِاللاّوعيّ وَهِيَ خَزَّانُ الرَّغَبات.</a:t>
            </a:r>
            <a:endParaRPr lang="en-US" sz="3200" dirty="0"/>
          </a:p>
        </p:txBody>
      </p:sp>
      <p:sp>
        <p:nvSpPr>
          <p:cNvPr id="7" name="Flowchart: Magnetic Disk 6"/>
          <p:cNvSpPr/>
          <p:nvPr/>
        </p:nvSpPr>
        <p:spPr>
          <a:xfrm>
            <a:off x="2222444" y="475856"/>
            <a:ext cx="6757783" cy="8001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solidFill>
                  <a:schemeClr val="bg1"/>
                </a:solidFill>
                <a:latin typeface="Adobe Arabic" panose="02040503050201020203" pitchFamily="18" charset="-78"/>
              </a:rPr>
              <a:t>النَّزوَة  "</a:t>
            </a:r>
            <a:r>
              <a:rPr lang="fr-FR" sz="4000" dirty="0">
                <a:solidFill>
                  <a:schemeClr val="bg1"/>
                </a:solidFill>
                <a:latin typeface="Adobe Arabic" panose="02040503050201020203" pitchFamily="18" charset="-78"/>
              </a:rPr>
              <a:t>Le ça </a:t>
            </a:r>
            <a:r>
              <a:rPr lang="ar-LB" sz="4000" dirty="0">
                <a:solidFill>
                  <a:schemeClr val="bg1"/>
                </a:solidFill>
                <a:latin typeface="Adobe Arabic" panose="02040503050201020203" pitchFamily="18" charset="-78"/>
              </a:rPr>
              <a:t>"  خَزَّانُ الرَّغَبات</a:t>
            </a:r>
            <a:endParaRPr lang="en-US" sz="4000" dirty="0">
              <a:solidFill>
                <a:schemeClr val="bg1"/>
              </a:solidFill>
              <a:latin typeface="Adobe Arabic" panose="02040503050201020203" pitchFamily="18" charset="-78"/>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3586" y="1583140"/>
            <a:ext cx="2916642" cy="2186218"/>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27270273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31" y="2829718"/>
            <a:ext cx="8761862" cy="3803995"/>
          </a:xfrm>
        </p:spPr>
        <p:txBody>
          <a:bodyPr>
            <a:normAutofit/>
          </a:bodyPr>
          <a:lstStyle/>
          <a:p>
            <a:pPr marL="0" indent="0" algn="r" rtl="1">
              <a:buNone/>
            </a:pPr>
            <a:endParaRPr lang="en-US" sz="2800" dirty="0">
              <a:solidFill>
                <a:schemeClr val="tx1"/>
              </a:solidFill>
              <a:latin typeface="Adobe Arabic" panose="02040503050201020203" pitchFamily="18" charset="-78"/>
              <a:cs typeface="Adobe Arabic" panose="02040503050201020203" pitchFamily="18" charset="-78"/>
            </a:endParaRPr>
          </a:p>
          <a:p>
            <a:pPr algn="r" rtl="1"/>
            <a:r>
              <a:rPr lang="ar-LB" sz="2400" dirty="0">
                <a:solidFill>
                  <a:schemeClr val="tx1"/>
                </a:solidFill>
                <a:latin typeface="Adobe Arabic" panose="02040503050201020203" pitchFamily="18" charset="-78"/>
                <a:cs typeface="Adobe Arabic" panose="02040503050201020203" pitchFamily="18" charset="-78"/>
              </a:rPr>
              <a:t>فَعِندَما تَشعُرُ النَّزوَةُ بِالجوع، تُطلِعُها الأَنا على كَيفِيَّةِ إِشباعِ هَذِهِ الحاجَة. وَهِيَ أَيضًا لا تَهتَمُّ بِالعَواقِب.</a:t>
            </a:r>
            <a:endParaRPr lang="en-US" sz="2400" dirty="0">
              <a:solidFill>
                <a:schemeClr val="tx1"/>
              </a:solidFill>
              <a:latin typeface="Adobe Arabic" panose="02040503050201020203" pitchFamily="18" charset="-78"/>
              <a:cs typeface="Adobe Arabic" panose="02040503050201020203" pitchFamily="18" charset="-78"/>
            </a:endParaRPr>
          </a:p>
          <a:p>
            <a:pPr algn="r" rtl="1"/>
            <a:r>
              <a:rPr lang="ar-LB" sz="2400" dirty="0">
                <a:solidFill>
                  <a:schemeClr val="tx1"/>
                </a:solidFill>
                <a:latin typeface="Adobe Arabic" panose="02040503050201020203" pitchFamily="18" charset="-78"/>
                <a:cs typeface="Adobe Arabic" panose="02040503050201020203" pitchFamily="18" charset="-78"/>
              </a:rPr>
              <a:t>وَ"الأَنا" هِيَ شَخصِيَّتُنا الظّاهِرَةُ وَدَورُها أَن تُوَفِّقَ وَتَتَّفِقَ مع المُتَطَلِّباتِ الواقِعِيَّة، وَهِيَ لَيسَتْ في صِراعٍ مَع النَّزوَة، بَل عَلى العَكسِ تَمامًا، هِيَ تُنَفِّذُ رَغَباتِها.</a:t>
            </a:r>
            <a:endParaRPr lang="en-US" sz="2400" dirty="0">
              <a:solidFill>
                <a:schemeClr val="tx1"/>
              </a:solidFill>
              <a:latin typeface="Adobe Arabic" panose="02040503050201020203" pitchFamily="18" charset="-78"/>
              <a:cs typeface="Adobe Arabic" panose="02040503050201020203" pitchFamily="18" charset="-78"/>
            </a:endParaRPr>
          </a:p>
          <a:p>
            <a:pPr algn="r" rtl="1"/>
            <a:r>
              <a:rPr lang="ar-LB" sz="2400" dirty="0">
                <a:solidFill>
                  <a:schemeClr val="tx1"/>
                </a:solidFill>
                <a:latin typeface="Adobe Arabic" panose="02040503050201020203" pitchFamily="18" charset="-78"/>
                <a:cs typeface="Adobe Arabic" panose="02040503050201020203" pitchFamily="18" charset="-78"/>
              </a:rPr>
              <a:t>وَتَحرِصُ "الأَنا" على تَلبِيَةِ الرَّغَباتِ الّتي لا يَتَرَتَّبُ على إِشباعِها عَواقِبُ وَخيمَةٌ وَأَليمَة.</a:t>
            </a:r>
            <a:endParaRPr lang="en-US" sz="2400" dirty="0">
              <a:solidFill>
                <a:schemeClr val="tx1"/>
              </a:solidFill>
              <a:latin typeface="Adobe Arabic" panose="02040503050201020203" pitchFamily="18" charset="-78"/>
              <a:cs typeface="Adobe Arabic" panose="02040503050201020203" pitchFamily="18" charset="-78"/>
            </a:endParaRPr>
          </a:p>
          <a:p>
            <a:pPr algn="r" rtl="1"/>
            <a:r>
              <a:rPr lang="ar-LB" sz="2400" dirty="0">
                <a:solidFill>
                  <a:schemeClr val="tx1"/>
                </a:solidFill>
                <a:latin typeface="Adobe Arabic" panose="02040503050201020203" pitchFamily="18" charset="-78"/>
                <a:cs typeface="Adobe Arabic" panose="02040503050201020203" pitchFamily="18" charset="-78"/>
              </a:rPr>
              <a:t>وَهِيَ تَعمَلُ بِطَريقَةٍ تَسمَحُ لَها بِالمُصالَحَةِ مَعَ نَفسِها وَتَبْقَى على حُبِّها لِذاتِهَا مُبتَعِدَةً عَن كُلِّ أَنواعِ القَصاص.</a:t>
            </a:r>
            <a:endParaRPr lang="en-US" sz="2400" dirty="0"/>
          </a:p>
        </p:txBody>
      </p:sp>
      <p:sp>
        <p:nvSpPr>
          <p:cNvPr id="4" name="Oval 3"/>
          <p:cNvSpPr/>
          <p:nvPr/>
        </p:nvSpPr>
        <p:spPr>
          <a:xfrm>
            <a:off x="1405719" y="136478"/>
            <a:ext cx="5349922" cy="1541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1"/>
                </a:solidFill>
                <a:latin typeface="Adobe Arabic" panose="02040503050201020203" pitchFamily="18" charset="-78"/>
                <a:cs typeface="+mj-cs"/>
              </a:rPr>
              <a:t>الأَنــا "</a:t>
            </a:r>
            <a:r>
              <a:rPr lang="fr-FR" sz="4000" b="1" dirty="0">
                <a:solidFill>
                  <a:schemeClr val="bg1"/>
                </a:solidFill>
                <a:latin typeface="Adobe Arabic" panose="02040503050201020203" pitchFamily="18" charset="-78"/>
                <a:cs typeface="+mj-cs"/>
              </a:rPr>
              <a:t>Le moi</a:t>
            </a:r>
            <a:r>
              <a:rPr lang="ar-LB" sz="4000" b="1" dirty="0">
                <a:solidFill>
                  <a:schemeClr val="bg1"/>
                </a:solidFill>
                <a:latin typeface="Adobe Arabic" panose="02040503050201020203" pitchFamily="18" charset="-78"/>
                <a:cs typeface="+mj-cs"/>
              </a:rPr>
              <a:t>"</a:t>
            </a:r>
            <a:endParaRPr lang="en-US" sz="4000" b="1" dirty="0">
              <a:solidFill>
                <a:schemeClr val="bg1"/>
              </a:solidFill>
              <a:latin typeface="Adobe Arabic" panose="02040503050201020203" pitchFamily="18" charset="-78"/>
              <a:cs typeface="+mj-cs"/>
            </a:endParaRPr>
          </a:p>
        </p:txBody>
      </p:sp>
      <p:sp>
        <p:nvSpPr>
          <p:cNvPr id="2" name="Rectangle 1"/>
          <p:cNvSpPr/>
          <p:nvPr/>
        </p:nvSpPr>
        <p:spPr>
          <a:xfrm>
            <a:off x="947945" y="2125217"/>
            <a:ext cx="3833101" cy="584775"/>
          </a:xfrm>
          <a:prstGeom prst="rect">
            <a:avLst/>
          </a:prstGeom>
          <a:solidFill>
            <a:schemeClr val="accent1">
              <a:lumMod val="40000"/>
              <a:lumOff val="60000"/>
            </a:schemeClr>
          </a:solidFill>
        </p:spPr>
        <p:txBody>
          <a:bodyPr wrap="none">
            <a:spAutoFit/>
          </a:bodyPr>
          <a:lstStyle/>
          <a:p>
            <a:r>
              <a:rPr lang="ar-LB" sz="3200" dirty="0">
                <a:latin typeface="Adobe Arabic" panose="02040503050201020203" pitchFamily="18" charset="-78"/>
                <a:cs typeface="Adobe Arabic" panose="02040503050201020203" pitchFamily="18" charset="-78"/>
              </a:rPr>
              <a:t>هِيَ ما يَسمَحُ لِلنَّزوَةِ بِأَن تَفعَل</a:t>
            </a:r>
            <a:endParaRPr lang="en-US" sz="3200"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985" t="10490" r="22948" b="2616"/>
          <a:stretch/>
        </p:blipFill>
        <p:spPr>
          <a:xfrm>
            <a:off x="6510084" y="887103"/>
            <a:ext cx="2497439" cy="2292825"/>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251247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382" y="4708215"/>
            <a:ext cx="8951618" cy="2149785"/>
          </a:xfrm>
        </p:spPr>
        <p:txBody>
          <a:bodyPr>
            <a:normAutofit/>
          </a:bodyPr>
          <a:lstStyle/>
          <a:p>
            <a:pPr algn="r" rtl="1"/>
            <a:r>
              <a:rPr lang="ar-LB" sz="3200" dirty="0">
                <a:solidFill>
                  <a:schemeClr val="tx1"/>
                </a:solidFill>
                <a:latin typeface="Adobe Arabic" panose="02040503050201020203" pitchFamily="18" charset="-78"/>
                <a:cs typeface="Adobe Arabic" panose="02040503050201020203" pitchFamily="18" charset="-78"/>
              </a:rPr>
              <a:t>وَهِيَ تَختَلِفُ كُلِّيًّا عَن النَّزوَةِ "وَالأنا" اللَّتين تُعَبِّرانِ عَن التَّطَوُّرِ الطَّبيعِيِّ لِلكائِنِ البَشَرِيِّ في حينِ تُعَبِّرُ "الأَنا- الفَوقى" عَن التَّطَوُّرِ المُتَأَتّي مِنَ المُحيطِ الّذي يَعيشُ فيهِ المَرء. مُهِمَّتُها هِيَ مُراقَبَةُ الأَنا وَالنَّزوَة وَضَبطُهُما، وَهِيَ تَنبَعُ مِن أَعماقِ مَوانِعِنا.</a:t>
            </a:r>
            <a:endParaRPr lang="en-US" sz="3200" dirty="0">
              <a:solidFill>
                <a:schemeClr val="tx1"/>
              </a:solidFill>
              <a:latin typeface="Adobe Arabic" panose="02040503050201020203" pitchFamily="18" charset="-78"/>
              <a:cs typeface="Adobe Arabic" panose="02040503050201020203" pitchFamily="18" charset="-78"/>
            </a:endParaRPr>
          </a:p>
        </p:txBody>
      </p:sp>
      <p:sp>
        <p:nvSpPr>
          <p:cNvPr id="4" name="Oval 3"/>
          <p:cNvSpPr/>
          <p:nvPr/>
        </p:nvSpPr>
        <p:spPr>
          <a:xfrm>
            <a:off x="1719618" y="348749"/>
            <a:ext cx="6691547" cy="1684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400" b="1" dirty="0">
                <a:solidFill>
                  <a:schemeClr val="bg1"/>
                </a:solidFill>
                <a:latin typeface="Adobe Arabic" panose="02040503050201020203" pitchFamily="18" charset="-78"/>
                <a:cs typeface="+mj-cs"/>
              </a:rPr>
              <a:t>الأَنـا الفَوقى،</a:t>
            </a:r>
            <a:endParaRPr lang="en-US" sz="4400" b="1" dirty="0">
              <a:solidFill>
                <a:schemeClr val="bg1"/>
              </a:solidFill>
              <a:latin typeface="Adobe Arabic" panose="02040503050201020203" pitchFamily="18" charset="-78"/>
              <a:cs typeface="+mj-cs"/>
            </a:endParaRPr>
          </a:p>
          <a:p>
            <a:pPr algn="ctr" rtl="1"/>
            <a:r>
              <a:rPr lang="ar-LB" sz="4400" b="1" dirty="0">
                <a:solidFill>
                  <a:schemeClr val="bg1"/>
                </a:solidFill>
                <a:latin typeface="Adobe Arabic" panose="02040503050201020203" pitchFamily="18" charset="-78"/>
                <a:cs typeface="+mj-cs"/>
              </a:rPr>
              <a:t> "</a:t>
            </a:r>
            <a:r>
              <a:rPr lang="fr-FR" sz="4400" b="1" dirty="0">
                <a:solidFill>
                  <a:schemeClr val="bg1"/>
                </a:solidFill>
                <a:latin typeface="Adobe Arabic" panose="02040503050201020203" pitchFamily="18" charset="-78"/>
                <a:cs typeface="+mj-cs"/>
              </a:rPr>
              <a:t>Le sur-moi</a:t>
            </a:r>
            <a:r>
              <a:rPr lang="ar-LB" sz="4400" b="1" dirty="0">
                <a:solidFill>
                  <a:schemeClr val="bg1"/>
                </a:solidFill>
                <a:latin typeface="Adobe Arabic" panose="02040503050201020203" pitchFamily="18" charset="-78"/>
                <a:cs typeface="+mj-cs"/>
              </a:rPr>
              <a:t>"</a:t>
            </a:r>
            <a:endParaRPr lang="en-US" sz="4400" dirty="0">
              <a:solidFill>
                <a:schemeClr val="bg1"/>
              </a:solidFill>
              <a:latin typeface="Adobe Arabic" panose="02040503050201020203" pitchFamily="18" charset="-78"/>
              <a:cs typeface="+mj-cs"/>
            </a:endParaRPr>
          </a:p>
        </p:txBody>
      </p:sp>
      <p:sp>
        <p:nvSpPr>
          <p:cNvPr id="2" name="Rectangle 1"/>
          <p:cNvSpPr/>
          <p:nvPr/>
        </p:nvSpPr>
        <p:spPr>
          <a:xfrm>
            <a:off x="272955" y="2041311"/>
            <a:ext cx="5459105" cy="2062103"/>
          </a:xfrm>
          <a:prstGeom prst="rect">
            <a:avLst/>
          </a:prstGeom>
          <a:solidFill>
            <a:schemeClr val="accent1">
              <a:lumMod val="40000"/>
              <a:lumOff val="60000"/>
            </a:schemeClr>
          </a:solidFill>
        </p:spPr>
        <p:txBody>
          <a:bodyPr wrap="square">
            <a:spAutoFit/>
          </a:bodyPr>
          <a:lstStyle/>
          <a:p>
            <a:pPr algn="ctr" rtl="1"/>
            <a:r>
              <a:rPr lang="ar-LB" sz="3200" dirty="0">
                <a:latin typeface="Adobe Arabic" panose="02040503050201020203" pitchFamily="18" charset="-78"/>
                <a:cs typeface="Adobe Arabic" panose="02040503050201020203" pitchFamily="18" charset="-78"/>
              </a:rPr>
              <a:t>هِيَ "البوصِلَةُ" الأَخلاقِيَّةُ</a:t>
            </a:r>
            <a:r>
              <a:rPr lang="en-US" sz="3200" dirty="0">
                <a:latin typeface="Adobe Arabic" panose="02040503050201020203" pitchFamily="18" charset="-78"/>
                <a:cs typeface="Adobe Arabic" panose="02040503050201020203" pitchFamily="18" charset="-78"/>
              </a:rPr>
              <a:t> </a:t>
            </a:r>
            <a:r>
              <a:rPr lang="ar-LB" sz="3200" dirty="0">
                <a:latin typeface="Adobe Arabic" panose="02040503050201020203" pitchFamily="18" charset="-78"/>
                <a:cs typeface="Adobe Arabic" panose="02040503050201020203" pitchFamily="18" charset="-78"/>
              </a:rPr>
              <a:t> الّتي تَقودُ النَّزوَةَ </a:t>
            </a:r>
            <a:endParaRPr lang="en-US" sz="3200" dirty="0">
              <a:latin typeface="Adobe Arabic" panose="02040503050201020203" pitchFamily="18" charset="-78"/>
              <a:cs typeface="Adobe Arabic" panose="02040503050201020203" pitchFamily="18" charset="-78"/>
            </a:endParaRPr>
          </a:p>
          <a:p>
            <a:pPr algn="ctr" rtl="1"/>
            <a:r>
              <a:rPr lang="ar-LB" sz="3200" dirty="0">
                <a:latin typeface="Adobe Arabic" panose="02040503050201020203" pitchFamily="18" charset="-78"/>
                <a:cs typeface="Adobe Arabic" panose="02040503050201020203" pitchFamily="18" charset="-78"/>
              </a:rPr>
              <a:t>وَالأَنا نَحوَ تَحقيقِ </a:t>
            </a:r>
            <a:endParaRPr lang="en-US" sz="3200" dirty="0">
              <a:latin typeface="Adobe Arabic" panose="02040503050201020203" pitchFamily="18" charset="-78"/>
              <a:cs typeface="Adobe Arabic" panose="02040503050201020203" pitchFamily="18" charset="-78"/>
            </a:endParaRPr>
          </a:p>
          <a:p>
            <a:pPr algn="ctr" rtl="1"/>
            <a:r>
              <a:rPr lang="ar-LB" sz="3200" dirty="0">
                <a:latin typeface="Adobe Arabic" panose="02040503050201020203" pitchFamily="18" charset="-78"/>
                <a:cs typeface="Adobe Arabic" panose="02040503050201020203" pitchFamily="18" charset="-78"/>
              </a:rPr>
              <a:t>رَغَباتِهِما بِطَريقَةٍ مَقبولَةٍ اجتِماعِيًّا.</a:t>
            </a:r>
            <a:endParaRPr lang="en-US" sz="3200" dirty="0">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7233" y="2320120"/>
            <a:ext cx="3939725" cy="2521424"/>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26760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542" y="2515331"/>
            <a:ext cx="8358730" cy="4226663"/>
          </a:xfrm>
          <a:solidFill>
            <a:schemeClr val="accent1">
              <a:lumMod val="40000"/>
              <a:lumOff val="60000"/>
            </a:schemeClr>
          </a:solidFill>
        </p:spPr>
        <p:txBody>
          <a:bodyPr>
            <a:normAutofit lnSpcReduction="10000"/>
          </a:bodyPr>
          <a:lstStyle/>
          <a:p>
            <a:pPr algn="r" rtl="1"/>
            <a:r>
              <a:rPr lang="ar-LB" sz="3200" dirty="0">
                <a:solidFill>
                  <a:schemeClr val="tx1"/>
                </a:solidFill>
                <a:latin typeface="Adobe Arabic" panose="02040503050201020203" pitchFamily="18" charset="-78"/>
                <a:cs typeface="Adobe Arabic" panose="02040503050201020203" pitchFamily="18" charset="-78"/>
              </a:rPr>
              <a:t>يَبدَأُ الوَلَدُ بِبِناءِ "الأَنا الفَوقَى" في كُلِّ مَرَّةٍ يَستَوعِبُ فيها ما يُنهيهِ عَنهُ والِداه وَيُخَزِّنُهُ.</a:t>
            </a:r>
            <a:endParaRPr lang="en-US" sz="3200" dirty="0">
              <a:solidFill>
                <a:schemeClr val="tx1"/>
              </a:solidFill>
              <a:latin typeface="Adobe Arabic" panose="02040503050201020203" pitchFamily="18" charset="-78"/>
              <a:cs typeface="Adobe Arabic" panose="02040503050201020203" pitchFamily="18" charset="-78"/>
            </a:endParaRPr>
          </a:p>
          <a:p>
            <a:pPr algn="r" rtl="1"/>
            <a:r>
              <a:rPr lang="ar-LB" sz="3200" dirty="0">
                <a:solidFill>
                  <a:schemeClr val="tx1"/>
                </a:solidFill>
                <a:latin typeface="Adobe Arabic" panose="02040503050201020203" pitchFamily="18" charset="-78"/>
                <a:cs typeface="Adobe Arabic" panose="02040503050201020203" pitchFamily="18" charset="-78"/>
              </a:rPr>
              <a:t>وَبِالتّالي أَخلاقُنا وَمَوانِعُنا لا بُدَّ أَن تَنصَبِغَ كُلِّيًّا بِأَخلاقِ وَمَوانِعِ أَهلِنا. ما نَمنَعُهُ عَن أَنفُسِنا هُوَ ما يَمنَعونَهُ هُم عَنّا. وَهَكَذا تُصبِحُ قِيمُنا وَمَبادِئُنا، هِيَ نَفسُها قِيَمُ وَمَبادِئُ أَهلِنا. وَالأَنا الفَوقَى تَتَحَكَّمُ بِمُتَطَلِّباتِ النَّزوَة: فَهِيَ تَمنَعُ الرَّغباتِ المَكبوتَةَ بِأَن تَظهَرَ إلى الوَعيّ.</a:t>
            </a:r>
            <a:endParaRPr lang="en-US" sz="3200" dirty="0">
              <a:solidFill>
                <a:schemeClr val="tx1"/>
              </a:solidFill>
              <a:latin typeface="Adobe Arabic" panose="02040503050201020203" pitchFamily="18" charset="-78"/>
              <a:cs typeface="Adobe Arabic" panose="02040503050201020203" pitchFamily="18" charset="-78"/>
            </a:endParaRPr>
          </a:p>
          <a:p>
            <a:pPr algn="r" rtl="1"/>
            <a:r>
              <a:rPr lang="ar-LB" sz="3200" dirty="0">
                <a:solidFill>
                  <a:schemeClr val="tx1"/>
                </a:solidFill>
                <a:latin typeface="Adobe Arabic" panose="02040503050201020203" pitchFamily="18" charset="-78"/>
                <a:cs typeface="Adobe Arabic" panose="02040503050201020203" pitchFamily="18" charset="-78"/>
              </a:rPr>
              <a:t>وَهِيَ تَتَحَكَّمُ بِرَغَباتِ الأَنا، وَتَمنَعُ الرَّغباتِ الّتي لا تَتَلاءَمُ مَعَ الصّورَةِ المِثالِيَّةِ لِلأَنا مِن أَن تَتَحَقَّقَ بِكُلِّيَّتِها.</a:t>
            </a:r>
            <a:endParaRPr lang="en-US" sz="3200" dirty="0">
              <a:solidFill>
                <a:schemeClr val="tx1"/>
              </a:solidFill>
              <a:latin typeface="Adobe Arabic" panose="02040503050201020203" pitchFamily="18" charset="-78"/>
              <a:cs typeface="Adobe Arabic" panose="02040503050201020203" pitchFamily="18" charset="-78"/>
            </a:endParaRPr>
          </a:p>
        </p:txBody>
      </p:sp>
      <p:sp>
        <p:nvSpPr>
          <p:cNvPr id="4" name="Oval 3"/>
          <p:cNvSpPr/>
          <p:nvPr/>
        </p:nvSpPr>
        <p:spPr>
          <a:xfrm>
            <a:off x="1745939" y="409432"/>
            <a:ext cx="6156115" cy="17742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400" b="1" dirty="0">
                <a:solidFill>
                  <a:schemeClr val="bg1"/>
                </a:solidFill>
                <a:latin typeface="Adobe Arabic" panose="02040503050201020203" pitchFamily="18" charset="-78"/>
                <a:cs typeface="+mj-cs"/>
              </a:rPr>
              <a:t>الأَنـا الفَوقى،</a:t>
            </a:r>
            <a:endParaRPr lang="en-US" sz="4400" b="1" dirty="0">
              <a:solidFill>
                <a:schemeClr val="bg1"/>
              </a:solidFill>
              <a:latin typeface="Adobe Arabic" panose="02040503050201020203" pitchFamily="18" charset="-78"/>
              <a:cs typeface="+mj-cs"/>
            </a:endParaRPr>
          </a:p>
          <a:p>
            <a:pPr algn="ctr" rtl="1"/>
            <a:r>
              <a:rPr lang="ar-LB" sz="4400" b="1" dirty="0">
                <a:solidFill>
                  <a:schemeClr val="bg1"/>
                </a:solidFill>
                <a:latin typeface="Adobe Arabic" panose="02040503050201020203" pitchFamily="18" charset="-78"/>
                <a:cs typeface="+mj-cs"/>
              </a:rPr>
              <a:t> "</a:t>
            </a:r>
            <a:r>
              <a:rPr lang="fr-FR" sz="4400" b="1" dirty="0">
                <a:solidFill>
                  <a:schemeClr val="bg1"/>
                </a:solidFill>
                <a:latin typeface="Adobe Arabic" panose="02040503050201020203" pitchFamily="18" charset="-78"/>
                <a:cs typeface="+mj-cs"/>
              </a:rPr>
              <a:t>Le sur-moi</a:t>
            </a:r>
            <a:r>
              <a:rPr lang="ar-LB" sz="4400" b="1" dirty="0">
                <a:solidFill>
                  <a:schemeClr val="bg1"/>
                </a:solidFill>
                <a:latin typeface="Adobe Arabic" panose="02040503050201020203" pitchFamily="18" charset="-78"/>
                <a:cs typeface="+mj-cs"/>
              </a:rPr>
              <a:t>"</a:t>
            </a:r>
            <a:endParaRPr lang="en-US" sz="4400" dirty="0">
              <a:solidFill>
                <a:schemeClr val="bg1"/>
              </a:solidFill>
              <a:latin typeface="Adobe Arabic" panose="02040503050201020203" pitchFamily="18" charset="-78"/>
              <a:cs typeface="+mj-cs"/>
            </a:endParaRPr>
          </a:p>
        </p:txBody>
      </p:sp>
    </p:spTree>
    <p:custDataLst>
      <p:tags r:id="rId1"/>
    </p:custDataLst>
    <p:extLst>
      <p:ext uri="{BB962C8B-B14F-4D97-AF65-F5344CB8AC3E}">
        <p14:creationId xmlns:p14="http://schemas.microsoft.com/office/powerpoint/2010/main" val="3792456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8965" y="1"/>
            <a:ext cx="5325035" cy="6858000"/>
          </a:xfrm>
          <a:prstGeom prst="rect">
            <a:avLst/>
          </a:prstGeom>
        </p:spPr>
      </p:pic>
      <p:sp>
        <p:nvSpPr>
          <p:cNvPr id="7" name="Cloud Callout 6"/>
          <p:cNvSpPr/>
          <p:nvPr/>
        </p:nvSpPr>
        <p:spPr>
          <a:xfrm>
            <a:off x="280675" y="1152897"/>
            <a:ext cx="6494930" cy="4733363"/>
          </a:xfrm>
          <a:prstGeom prst="cloudCallout">
            <a:avLst>
              <a:gd name="adj1" fmla="val 61222"/>
              <a:gd name="adj2" fmla="val -5175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45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وهَلَّق جَرْبوا جاوْبوا عَ هَالأَسئِلِة الشَّخصِيِّة عَ وَرقَة...</a:t>
            </a:r>
          </a:p>
        </p:txBody>
      </p:sp>
    </p:spTree>
    <p:custDataLst>
      <p:tags r:id="rId1"/>
    </p:custDataLst>
    <p:extLst>
      <p:ext uri="{BB962C8B-B14F-4D97-AF65-F5344CB8AC3E}">
        <p14:creationId xmlns:p14="http://schemas.microsoft.com/office/powerpoint/2010/main" val="27540110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08.jpg"/>
          <p:cNvPicPr>
            <a:picLocks noGrp="1" noChangeAspect="1"/>
          </p:cNvPicPr>
          <p:nvPr>
            <p:ph idx="1"/>
          </p:nvPr>
        </p:nvPicPr>
        <p:blipFill>
          <a:blip r:embed="rId4" cstate="print"/>
          <a:srcRect t="19724" r="19367"/>
          <a:stretch>
            <a:fillRect/>
          </a:stretch>
        </p:blipFill>
        <p:spPr>
          <a:xfrm>
            <a:off x="395536" y="548680"/>
            <a:ext cx="4381757" cy="5999511"/>
          </a:xfrm>
        </p:spPr>
      </p:pic>
      <p:sp>
        <p:nvSpPr>
          <p:cNvPr id="5" name="Footer Placeholder 4"/>
          <p:cNvSpPr>
            <a:spLocks noGrp="1"/>
          </p:cNvSpPr>
          <p:nvPr>
            <p:ph type="ftr" sz="quarter" idx="11"/>
          </p:nvPr>
        </p:nvSpPr>
        <p:spPr/>
        <p:txBody>
          <a:bodyPr/>
          <a:lstStyle/>
          <a:p>
            <a:r>
              <a:rPr lang="ar-LB">
                <a:solidFill>
                  <a:prstClr val="black">
                    <a:tint val="75000"/>
                  </a:prstClr>
                </a:solidFill>
              </a:rPr>
              <a:t>الاخت وردة مكسور</a:t>
            </a:r>
            <a:endParaRPr lang="en-US">
              <a:solidFill>
                <a:prstClr val="black">
                  <a:tint val="75000"/>
                </a:prstClr>
              </a:solidFill>
            </a:endParaRPr>
          </a:p>
        </p:txBody>
      </p:sp>
      <p:pic>
        <p:nvPicPr>
          <p:cNvPr id="6" name="Picture 5" descr="eb9-maitre.jpg"/>
          <p:cNvPicPr>
            <a:picLocks noChangeAspect="1"/>
          </p:cNvPicPr>
          <p:nvPr/>
        </p:nvPicPr>
        <p:blipFill>
          <a:blip r:embed="rId5" cstate="print"/>
          <a:srcRect b="3077"/>
          <a:stretch>
            <a:fillRect/>
          </a:stretch>
        </p:blipFill>
        <p:spPr>
          <a:xfrm>
            <a:off x="5508104" y="2636654"/>
            <a:ext cx="2652485" cy="3672666"/>
          </a:xfrm>
          <a:prstGeom prst="rect">
            <a:avLst/>
          </a:prstGeom>
        </p:spPr>
      </p:pic>
      <p:sp>
        <p:nvSpPr>
          <p:cNvPr id="7" name="Curved Down Arrow 6"/>
          <p:cNvSpPr/>
          <p:nvPr/>
        </p:nvSpPr>
        <p:spPr>
          <a:xfrm>
            <a:off x="3995936" y="2276872"/>
            <a:ext cx="2016224"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ustDataLst>
      <p:tags r:id="rId1"/>
    </p:custDataLst>
    <p:extLst>
      <p:ext uri="{BB962C8B-B14F-4D97-AF65-F5344CB8AC3E}">
        <p14:creationId xmlns:p14="http://schemas.microsoft.com/office/powerpoint/2010/main" val="371323708"/>
      </p:ext>
    </p:extLst>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8706" y="1596788"/>
            <a:ext cx="8781728" cy="5261212"/>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060317" cy="2171428"/>
          </a:xfrm>
          <a:prstGeom prst="rect">
            <a:avLst/>
          </a:prstGeom>
        </p:spPr>
      </p:pic>
    </p:spTree>
    <p:custDataLst>
      <p:tags r:id="rId1"/>
    </p:custDataLst>
    <p:extLst>
      <p:ext uri="{BB962C8B-B14F-4D97-AF65-F5344CB8AC3E}">
        <p14:creationId xmlns:p14="http://schemas.microsoft.com/office/powerpoint/2010/main" val="11199857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b="70246"/>
          <a:stretch/>
        </p:blipFill>
        <p:spPr>
          <a:xfrm>
            <a:off x="0" y="407693"/>
            <a:ext cx="8737253" cy="1502994"/>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356" y="1903514"/>
            <a:ext cx="6905768" cy="4804359"/>
          </a:xfrm>
          <a:prstGeom prst="rect">
            <a:avLst/>
          </a:prstGeom>
        </p:spPr>
      </p:pic>
    </p:spTree>
    <p:custDataLst>
      <p:tags r:id="rId1"/>
    </p:custDataLst>
    <p:extLst>
      <p:ext uri="{BB962C8B-B14F-4D97-AF65-F5344CB8AC3E}">
        <p14:creationId xmlns:p14="http://schemas.microsoft.com/office/powerpoint/2010/main" val="2205096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9309" y="0"/>
            <a:ext cx="5325035" cy="6858000"/>
          </a:xfrm>
          <a:prstGeom prst="rect">
            <a:avLst/>
          </a:prstGeom>
        </p:spPr>
      </p:pic>
      <p:sp>
        <p:nvSpPr>
          <p:cNvPr id="7" name="Cloud Callout 6"/>
          <p:cNvSpPr/>
          <p:nvPr/>
        </p:nvSpPr>
        <p:spPr>
          <a:xfrm>
            <a:off x="353375" y="1172033"/>
            <a:ext cx="5961710" cy="5061857"/>
          </a:xfrm>
          <a:prstGeom prst="cloudCallout">
            <a:avLst>
              <a:gd name="adj1" fmla="val 69659"/>
              <a:gd name="adj2" fmla="val -5057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tx1"/>
                </a:solidFill>
              </a:rPr>
              <a:t>وقَبِل ما نِخْتُم لِقاءنا جاوْبوا عَالسُّؤال وتَعَمَّقوا بِهَالقِراءات الحِلوِة</a:t>
            </a:r>
            <a:endParaRPr lang="en-US" sz="4000" b="1" dirty="0">
              <a:solidFill>
                <a:schemeClr val="tx1"/>
              </a:solidFill>
            </a:endParaRPr>
          </a:p>
        </p:txBody>
      </p:sp>
    </p:spTree>
    <p:custDataLst>
      <p:tags r:id="rId1"/>
    </p:custDataLst>
    <p:extLst>
      <p:ext uri="{BB962C8B-B14F-4D97-AF65-F5344CB8AC3E}">
        <p14:creationId xmlns:p14="http://schemas.microsoft.com/office/powerpoint/2010/main" val="42178978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049" y="0"/>
            <a:ext cx="8215952" cy="6858000"/>
          </a:xfrm>
          <a:prstGeom prst="rect">
            <a:avLst/>
          </a:prstGeom>
        </p:spPr>
      </p:pic>
    </p:spTree>
    <p:custDataLst>
      <p:tags r:id="rId1"/>
    </p:custDataLst>
    <p:extLst>
      <p:ext uri="{BB962C8B-B14F-4D97-AF65-F5344CB8AC3E}">
        <p14:creationId xmlns:p14="http://schemas.microsoft.com/office/powerpoint/2010/main" val="20928508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940490" y="3154618"/>
            <a:ext cx="4081054" cy="2259155"/>
          </a:xfrm>
          <a:prstGeom prst="ellipse">
            <a:avLst/>
          </a:prstGeom>
          <a:ln>
            <a:noFill/>
          </a:ln>
          <a:effectLst>
            <a:softEdge rad="112500"/>
          </a:effec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135" t="16066" r="3369" b="3754"/>
          <a:stretch/>
        </p:blipFill>
        <p:spPr bwMode="auto">
          <a:xfrm>
            <a:off x="1082099" y="0"/>
            <a:ext cx="425301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990841" y="568220"/>
            <a:ext cx="2989385" cy="17760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600" dirty="0"/>
              <a:t>الحبُّ يُعلّمني</a:t>
            </a:r>
            <a:endParaRPr lang="en-US" sz="3600" dirty="0"/>
          </a:p>
        </p:txBody>
      </p:sp>
    </p:spTree>
    <p:custDataLst>
      <p:tags r:id="rId1"/>
    </p:custDataLst>
    <p:extLst>
      <p:ext uri="{BB962C8B-B14F-4D97-AF65-F5344CB8AC3E}">
        <p14:creationId xmlns:p14="http://schemas.microsoft.com/office/powerpoint/2010/main" val="4216827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856286" y="250651"/>
            <a:ext cx="4817358" cy="660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732585" y="615462"/>
            <a:ext cx="3059724" cy="11254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t>كيفَ أنظُرُ؟</a:t>
            </a:r>
            <a:endParaRPr lang="en-US" sz="3200" dirty="0"/>
          </a:p>
        </p:txBody>
      </p:sp>
      <p:pic>
        <p:nvPicPr>
          <p:cNvPr id="7" name="Content Placeholder 6"/>
          <p:cNvPicPr>
            <a:picLocks noGrp="1" noChangeAspect="1"/>
          </p:cNvPicPr>
          <p:nvPr>
            <p:ph idx="1"/>
          </p:nvPr>
        </p:nvPicPr>
        <p:blipFill rotWithShape="1">
          <a:blip r:embed="rId5">
            <a:extLst>
              <a:ext uri="{28A0092B-C50C-407E-A947-70E740481C1C}">
                <a14:useLocalDpi xmlns:a14="http://schemas.microsoft.com/office/drawing/2010/main" val="0"/>
              </a:ext>
            </a:extLst>
          </a:blip>
          <a:srcRect l="38584" t="3131" r="11944" b="-2529"/>
          <a:stretch/>
        </p:blipFill>
        <p:spPr>
          <a:xfrm>
            <a:off x="5732059" y="2552131"/>
            <a:ext cx="3029803" cy="37555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950237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0690" y="195617"/>
            <a:ext cx="8303685" cy="6546377"/>
          </a:xfrm>
        </p:spPr>
      </p:pic>
    </p:spTree>
    <p:custDataLst>
      <p:tags r:id="rId1"/>
    </p:custDataLst>
    <p:extLst>
      <p:ext uri="{BB962C8B-B14F-4D97-AF65-F5344CB8AC3E}">
        <p14:creationId xmlns:p14="http://schemas.microsoft.com/office/powerpoint/2010/main" val="285140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00752"/>
            <a:ext cx="5345076" cy="5957247"/>
          </a:xfrm>
          <a:prstGeom prst="rect">
            <a:avLst/>
          </a:prstGeom>
        </p:spPr>
      </p:pic>
      <p:sp>
        <p:nvSpPr>
          <p:cNvPr id="7" name="Cloud Callout 6"/>
          <p:cNvSpPr/>
          <p:nvPr/>
        </p:nvSpPr>
        <p:spPr>
          <a:xfrm>
            <a:off x="2771899" y="2483892"/>
            <a:ext cx="5757951" cy="3688108"/>
          </a:xfrm>
          <a:prstGeom prst="cloudCallout">
            <a:avLst>
              <a:gd name="adj1" fmla="val -66277"/>
              <a:gd name="adj2" fmla="val -4256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9498" tIns="39749" rIns="79498" bIns="39749" rtlCol="0" anchor="ctr"/>
          <a:lstStyle/>
          <a:p>
            <a:pPr lvl="0" algn="ctr" rtl="1"/>
            <a:r>
              <a:rPr lang="ar-LB" sz="4500" b="1" dirty="0">
                <a:solidFill>
                  <a:schemeClr val="tx1"/>
                </a:solidFill>
                <a:latin typeface="Tahoma" panose="020B0604030504040204" pitchFamily="34" charset="0"/>
                <a:ea typeface="Tahoma" panose="020B0604030504040204" pitchFamily="34" charset="0"/>
                <a:cs typeface="Tahoma" panose="020B0604030504040204" pitchFamily="34" charset="0"/>
              </a:rPr>
              <a:t>بِالخِتام،كل واحدْ مّا يرجع لنفسو ويصلّي</a:t>
            </a:r>
          </a:p>
        </p:txBody>
      </p:sp>
    </p:spTree>
    <p:custDataLst>
      <p:tags r:id="rId1"/>
    </p:custDataLst>
    <p:extLst>
      <p:ext uri="{BB962C8B-B14F-4D97-AF65-F5344CB8AC3E}">
        <p14:creationId xmlns:p14="http://schemas.microsoft.com/office/powerpoint/2010/main" val="4183740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169" y="154876"/>
            <a:ext cx="5315412" cy="6602839"/>
          </a:xfrm>
          <a:prstGeom prst="rect">
            <a:avLst/>
          </a:prstGeom>
        </p:spPr>
      </p:pic>
    </p:spTree>
    <p:custDataLst>
      <p:tags r:id="rId1"/>
    </p:custDataLst>
    <p:extLst>
      <p:ext uri="{BB962C8B-B14F-4D97-AF65-F5344CB8AC3E}">
        <p14:creationId xmlns:p14="http://schemas.microsoft.com/office/powerpoint/2010/main" val="1412754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6361" y="27770"/>
            <a:ext cx="6653931" cy="6659682"/>
          </a:xfrm>
          <a:prstGeom prst="rect">
            <a:avLst/>
          </a:prstGeom>
        </p:spPr>
      </p:pic>
    </p:spTree>
    <p:custDataLst>
      <p:tags r:id="rId1"/>
    </p:custDataLst>
    <p:extLst>
      <p:ext uri="{BB962C8B-B14F-4D97-AF65-F5344CB8AC3E}">
        <p14:creationId xmlns:p14="http://schemas.microsoft.com/office/powerpoint/2010/main" val="42334492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5415" y="524708"/>
            <a:ext cx="4498194" cy="1203768"/>
          </a:xfrm>
        </p:spPr>
        <p:txBody>
          <a:bodyPr>
            <a:normAutofit/>
          </a:bodyPr>
          <a:lstStyle/>
          <a:p>
            <a:pPr rtl="1"/>
            <a:r>
              <a:rPr lang="ar-LB" b="1" dirty="0">
                <a:latin typeface="Tahoma" panose="020B0604030504040204" pitchFamily="34" charset="0"/>
                <a:ea typeface="Tahoma" panose="020B0604030504040204" pitchFamily="34" charset="0"/>
                <a:cs typeface="Tahoma" panose="020B0604030504040204" pitchFamily="34" charset="0"/>
              </a:rPr>
              <a:t>اللِّقاءُ الثّاني</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906120" y="4738171"/>
            <a:ext cx="3297893" cy="1283905"/>
          </a:xfrm>
        </p:spPr>
        <p:txBody>
          <a:bodyPr>
            <a:normAutofit fontScale="92500"/>
          </a:bodyPr>
          <a:lstStyle/>
          <a:p>
            <a:pPr algn="ctr" rtl="1"/>
            <a:r>
              <a:rPr lang="ar-LB" sz="5000" b="1" dirty="0">
                <a:latin typeface="Tahoma" panose="020B0604030504040204" pitchFamily="34" charset="0"/>
                <a:ea typeface="Tahoma" panose="020B0604030504040204" pitchFamily="34" charset="0"/>
                <a:cs typeface="Tahoma" panose="020B0604030504040204" pitchFamily="34" charset="0"/>
              </a:rPr>
              <a:t>« أَنا أَين؟»</a:t>
            </a:r>
            <a:endParaRPr lang="en-US" sz="5000" b="1"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07001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21" presetClass="entr" presetSubtype="1"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3589" t="1" r="3214" b="2955"/>
          <a:stretch/>
        </p:blipFill>
        <p:spPr>
          <a:xfrm>
            <a:off x="2171214" y="0"/>
            <a:ext cx="4831301" cy="6858000"/>
          </a:xfrm>
        </p:spPr>
      </p:pic>
    </p:spTree>
    <p:custDataLst>
      <p:tags r:id="rId1"/>
    </p:custDataLst>
    <p:extLst>
      <p:ext uri="{BB962C8B-B14F-4D97-AF65-F5344CB8AC3E}">
        <p14:creationId xmlns:p14="http://schemas.microsoft.com/office/powerpoint/2010/main" val="6387810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445" y="4896471"/>
            <a:ext cx="7461169" cy="1867401"/>
          </a:xfrm>
        </p:spPr>
        <p:txBody>
          <a:bodyPr>
            <a:normAutofit lnSpcReduction="10000"/>
          </a:bodyPr>
          <a:lstStyle/>
          <a:p>
            <a:pPr algn="r" rtl="1"/>
            <a:r>
              <a:rPr lang="ar-LB" sz="4000" dirty="0">
                <a:latin typeface="Tahoma" panose="020B0604030504040204" pitchFamily="34" charset="0"/>
                <a:ea typeface="Tahoma" panose="020B0604030504040204" pitchFamily="34" charset="0"/>
                <a:cs typeface="Tahoma" panose="020B0604030504040204" pitchFamily="34" charset="0"/>
              </a:rPr>
              <a:t>نِنتِبِه إِنّو فينا نِطلَع مِن دِوَّامِتْنا لأَنَّها ما بِتْدوم وإِنّو نمَيِّز الأَصوات المِختِلفِة يَلّي مْنِسمَعها.</a:t>
            </a:r>
            <a:endParaRPr lang="en-US" sz="4000" dirty="0">
              <a:latin typeface="Tahoma" panose="020B0604030504040204" pitchFamily="34" charset="0"/>
              <a:ea typeface="Tahoma" panose="020B0604030504040204" pitchFamily="34" charset="0"/>
              <a:cs typeface="Tahoma" panose="020B0604030504040204" pitchFamily="34" charset="0"/>
            </a:endParaRPr>
          </a:p>
          <a:p>
            <a:pPr algn="r" rtl="1"/>
            <a:endParaRPr lang="ar-LB" dirty="0"/>
          </a:p>
          <a:p>
            <a:pPr algn="r" rtl="1"/>
            <a:endParaRPr lang="en-US" dirty="0"/>
          </a:p>
        </p:txBody>
      </p:sp>
      <p:sp>
        <p:nvSpPr>
          <p:cNvPr id="6" name="Cloud Callout 5"/>
          <p:cNvSpPr/>
          <p:nvPr/>
        </p:nvSpPr>
        <p:spPr>
          <a:xfrm>
            <a:off x="2792221" y="158982"/>
            <a:ext cx="4718921" cy="2060294"/>
          </a:xfrm>
          <a:prstGeom prst="cloudCallout">
            <a:avLst>
              <a:gd name="adj1" fmla="val -68719"/>
              <a:gd name="adj2" fmla="val -130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dirty="0">
                <a:solidFill>
                  <a:schemeClr val="tx1"/>
                </a:solidFill>
                <a:latin typeface="Tahoma" panose="020B0604030504040204" pitchFamily="34" charset="0"/>
                <a:ea typeface="Tahoma" panose="020B0604030504040204" pitchFamily="34" charset="0"/>
                <a:cs typeface="Tahoma" panose="020B0604030504040204" pitchFamily="34" charset="0"/>
              </a:rPr>
              <a:t>شو هَدَفنا مِن هَاللِّقاء؟</a:t>
            </a:r>
            <a:endParaRPr lang="en-US" sz="4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p:cNvSpPr txBox="1">
            <a:spLocks/>
          </p:cNvSpPr>
          <p:nvPr/>
        </p:nvSpPr>
        <p:spPr>
          <a:xfrm>
            <a:off x="534520" y="2870447"/>
            <a:ext cx="8058150" cy="186740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rtl="1"/>
            <a:r>
              <a:rPr lang="ar-LB" sz="4000" dirty="0">
                <a:latin typeface="Tahoma" panose="020B0604030504040204" pitchFamily="34" charset="0"/>
                <a:ea typeface="Tahoma" panose="020B0604030504040204" pitchFamily="34" charset="0"/>
                <a:cs typeface="Tahoma" panose="020B0604030504040204" pitchFamily="34" charset="0"/>
              </a:rPr>
              <a:t>نوصِف المَشاعِر ونْسَمِّي المَشاكِل يَلّيّ مِنعيشها، وَالأَصوات المِختِلفِة يَلّي منِسمَعها لَحَتَّى نِفهَمْهَا.</a:t>
            </a:r>
            <a:endParaRPr lang="en-US" sz="4000" dirty="0">
              <a:latin typeface="Tahoma" panose="020B0604030504040204" pitchFamily="34" charset="0"/>
              <a:ea typeface="Tahoma" panose="020B0604030504040204" pitchFamily="34" charset="0"/>
              <a:cs typeface="Tahoma" panose="020B0604030504040204" pitchFamily="34" charset="0"/>
            </a:endParaRPr>
          </a:p>
          <a:p>
            <a:pPr algn="r" rtl="1"/>
            <a:endParaRPr lang="en-US" dirty="0"/>
          </a:p>
        </p:txBody>
      </p:sp>
      <p:pic>
        <p:nvPicPr>
          <p:cNvPr id="9" name="Picture 2" descr="C:\Users\wmaksour\Pictures\fil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66" y="150125"/>
            <a:ext cx="3351351" cy="27957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53819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497" y="0"/>
            <a:ext cx="5301503" cy="6858000"/>
          </a:xfrm>
          <a:prstGeom prst="rect">
            <a:avLst/>
          </a:prstGeom>
        </p:spPr>
      </p:pic>
      <p:sp>
        <p:nvSpPr>
          <p:cNvPr id="5" name="Cloud Callout 4"/>
          <p:cNvSpPr/>
          <p:nvPr/>
        </p:nvSpPr>
        <p:spPr>
          <a:xfrm>
            <a:off x="114300" y="107577"/>
            <a:ext cx="5551714" cy="4679577"/>
          </a:xfrm>
          <a:prstGeom prst="cloudCallout">
            <a:avLst>
              <a:gd name="adj1" fmla="val 68799"/>
              <a:gd name="adj2" fmla="val 72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عِنوان لِقاءنا اليَوم:</a:t>
            </a:r>
          </a:p>
          <a:p>
            <a:pPr algn="ctr" rtl="1"/>
            <a:r>
              <a:rPr lang="ar-LB" sz="32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«أَنا أَين»</a:t>
            </a:r>
          </a:p>
          <a:p>
            <a:pPr algn="ctr" rtl="1"/>
            <a:r>
              <a:rPr lang="ar-LB" sz="32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شو بيجاوِب كِلّ واحَد فيكُن عَ هَالسُّؤال؟</a:t>
            </a:r>
          </a:p>
          <a:p>
            <a:pPr algn="ctr" rtl="1"/>
            <a:r>
              <a:rPr lang="ar-LB" sz="32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خِدوا شْوَيّة وَقت وفَكْرو</a:t>
            </a:r>
          </a:p>
        </p:txBody>
      </p:sp>
    </p:spTree>
    <p:custDataLst>
      <p:tags r:id="rId1"/>
    </p:custDataLst>
    <p:extLst>
      <p:ext uri="{BB962C8B-B14F-4D97-AF65-F5344CB8AC3E}">
        <p14:creationId xmlns:p14="http://schemas.microsoft.com/office/powerpoint/2010/main" val="37089821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anim calcmode="lin" valueType="num">
                                      <p:cBhvr>
                                        <p:cTn id="16"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5">
                                            <p:txEl>
                                              <p:pRg st="0" end="0"/>
                                            </p:txEl>
                                          </p:spTgt>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2000"/>
                                        <p:tgtEl>
                                          <p:spTgt spid="5">
                                            <p:txEl>
                                              <p:pRg st="1" end="1"/>
                                            </p:txEl>
                                          </p:spTgt>
                                        </p:tgtEl>
                                      </p:cBhvr>
                                    </p:animEffect>
                                    <p:anim calcmode="lin" valueType="num">
                                      <p:cBhvr>
                                        <p:cTn id="21"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5">
                                            <p:txEl>
                                              <p:pRg st="1" end="1"/>
                                            </p:txEl>
                                          </p:spTgt>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2000"/>
                                        <p:tgtEl>
                                          <p:spTgt spid="5">
                                            <p:txEl>
                                              <p:pRg st="2" end="2"/>
                                            </p:txEl>
                                          </p:spTgt>
                                        </p:tgtEl>
                                      </p:cBhvr>
                                    </p:animEffect>
                                    <p:anim calcmode="lin" valueType="num">
                                      <p:cBhvr>
                                        <p:cTn id="26"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2" end="2"/>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2000"/>
                                        <p:tgtEl>
                                          <p:spTgt spid="5">
                                            <p:txEl>
                                              <p:pRg st="3" end="3"/>
                                            </p:txEl>
                                          </p:spTgt>
                                        </p:tgtEl>
                                      </p:cBhvr>
                                    </p:animEffect>
                                    <p:anim calcmode="lin" valueType="num">
                                      <p:cBhvr>
                                        <p:cTn id="31"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32"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8965" y="1"/>
            <a:ext cx="5325035" cy="6858000"/>
          </a:xfrm>
          <a:prstGeom prst="rect">
            <a:avLst/>
          </a:prstGeom>
        </p:spPr>
      </p:pic>
      <p:sp>
        <p:nvSpPr>
          <p:cNvPr id="7" name="Cloud Callout 6"/>
          <p:cNvSpPr/>
          <p:nvPr/>
        </p:nvSpPr>
        <p:spPr>
          <a:xfrm>
            <a:off x="0" y="1147619"/>
            <a:ext cx="6815000" cy="5403306"/>
          </a:xfrm>
          <a:prstGeom prst="cloudCallout">
            <a:avLst>
              <a:gd name="adj1" fmla="val 63878"/>
              <a:gd name="adj2" fmla="val -4601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36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يَلّي عَم بِتْعيشوه اليَوم مِتْشابِه بِإيجابِيّاتو وسَلبِيّاتو وبيبَيِّن إِنكُم عَم تِنتقلوا مِن حالِة الطُّفولَة لَحالِة البُلوغ مِتِل الشَّرنَقَة بتِنتِقِل  وبْتِتِحَوّل لَفَراشِة... </a:t>
            </a:r>
          </a:p>
        </p:txBody>
      </p:sp>
    </p:spTree>
    <p:custDataLst>
      <p:tags r:id="rId1"/>
    </p:custDataLst>
    <p:extLst>
      <p:ext uri="{BB962C8B-B14F-4D97-AF65-F5344CB8AC3E}">
        <p14:creationId xmlns:p14="http://schemas.microsoft.com/office/powerpoint/2010/main" val="2107346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7896" y="0"/>
            <a:ext cx="5325035" cy="6858000"/>
          </a:xfrm>
          <a:prstGeom prst="rect">
            <a:avLst/>
          </a:prstGeom>
        </p:spPr>
      </p:pic>
      <p:sp>
        <p:nvSpPr>
          <p:cNvPr id="7" name="Cloud Callout 6"/>
          <p:cNvSpPr/>
          <p:nvPr/>
        </p:nvSpPr>
        <p:spPr>
          <a:xfrm>
            <a:off x="200205" y="1974339"/>
            <a:ext cx="6494930" cy="4221746"/>
          </a:xfrm>
          <a:prstGeom prst="cloudCallout">
            <a:avLst>
              <a:gd name="adj1" fmla="val 61222"/>
              <a:gd name="adj2" fmla="val -6214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4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وهَلَّق رَح إِطلُب مِنكُن، تِتأَمَّلوا مْنيح هَالرَّسِم البَيانِيّ... وتْجاوبوا عَالسُّؤال يَلّي مَعو.</a:t>
            </a:r>
          </a:p>
        </p:txBody>
      </p:sp>
    </p:spTree>
    <p:custDataLst>
      <p:tags r:id="rId1"/>
    </p:custDataLst>
    <p:extLst>
      <p:ext uri="{BB962C8B-B14F-4D97-AF65-F5344CB8AC3E}">
        <p14:creationId xmlns:p14="http://schemas.microsoft.com/office/powerpoint/2010/main" val="2878949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388" y="0"/>
            <a:ext cx="7421157" cy="6858000"/>
          </a:xfrm>
          <a:prstGeom prst="rect">
            <a:avLst/>
          </a:prstGeom>
        </p:spPr>
      </p:pic>
    </p:spTree>
    <p:custDataLst>
      <p:tags r:id="rId1"/>
    </p:custDataLst>
    <p:extLst>
      <p:ext uri="{BB962C8B-B14F-4D97-AF65-F5344CB8AC3E}">
        <p14:creationId xmlns:p14="http://schemas.microsoft.com/office/powerpoint/2010/main" val="3909365198"/>
      </p:ext>
    </p:extLst>
  </p:cSld>
  <p:clrMapOvr>
    <a:masterClrMapping/>
  </p:clrMapOvr>
  <p:transition spd="slow">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2050</TotalTime>
  <Words>552</Words>
  <Application>Microsoft Office PowerPoint</Application>
  <PresentationFormat>On-screen Show (4:3)</PresentationFormat>
  <Paragraphs>75</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Adobe Arabic</vt:lpstr>
      <vt:lpstr>Arial</vt:lpstr>
      <vt:lpstr>Calibri</vt:lpstr>
      <vt:lpstr>Century Gothic</vt:lpstr>
      <vt:lpstr>Tahoma</vt:lpstr>
      <vt:lpstr>Wingdings 3</vt:lpstr>
      <vt:lpstr>Wisp</vt:lpstr>
      <vt:lpstr>مَركَزُ التَّربِيَّةِ الدّينِيَّة </vt:lpstr>
      <vt:lpstr>PowerPoint Presentation</vt:lpstr>
      <vt:lpstr>اللِّقاءُ الثّاني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eb9-renc-02</dc:title>
  <dc:creator>Michel Haddad</dc:creator>
  <cp:keywords>eb9-renc-02-اللقاء 2 انا أين</cp:keywords>
  <cp:lastModifiedBy>Michel Haddad (Prof)</cp:lastModifiedBy>
  <cp:revision>158</cp:revision>
  <dcterms:created xsi:type="dcterms:W3CDTF">2020-06-11T06:09:44Z</dcterms:created>
  <dcterms:modified xsi:type="dcterms:W3CDTF">2021-11-17T19:19:12Z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D0C0A9E2-3309-4E29-B484-CD0EC290E119</vt:lpwstr>
  </property>
  <property fmtid="{D5CDD505-2E9C-101B-9397-08002B2CF9AE}" pid="3" name="ArticulatePath">
    <vt:lpwstr>اللقاء 2 انا أين</vt:lpwstr>
  </property>
</Properties>
</file>