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34"/>
  </p:notesMasterIdLst>
  <p:sldIdLst>
    <p:sldId id="256" r:id="rId2"/>
    <p:sldId id="361" r:id="rId3"/>
    <p:sldId id="257" r:id="rId4"/>
    <p:sldId id="304" r:id="rId5"/>
    <p:sldId id="269" r:id="rId6"/>
    <p:sldId id="264" r:id="rId7"/>
    <p:sldId id="346" r:id="rId8"/>
    <p:sldId id="306" r:id="rId9"/>
    <p:sldId id="329" r:id="rId10"/>
    <p:sldId id="347" r:id="rId11"/>
    <p:sldId id="348" r:id="rId12"/>
    <p:sldId id="337" r:id="rId13"/>
    <p:sldId id="338" r:id="rId14"/>
    <p:sldId id="362" r:id="rId15"/>
    <p:sldId id="356" r:id="rId16"/>
    <p:sldId id="341" r:id="rId17"/>
    <p:sldId id="339" r:id="rId18"/>
    <p:sldId id="349" r:id="rId19"/>
    <p:sldId id="350" r:id="rId20"/>
    <p:sldId id="353" r:id="rId21"/>
    <p:sldId id="354" r:id="rId22"/>
    <p:sldId id="340" r:id="rId23"/>
    <p:sldId id="342" r:id="rId24"/>
    <p:sldId id="308" r:id="rId25"/>
    <p:sldId id="360" r:id="rId26"/>
    <p:sldId id="352" r:id="rId27"/>
    <p:sldId id="333" r:id="rId28"/>
    <p:sldId id="344" r:id="rId29"/>
    <p:sldId id="336" r:id="rId30"/>
    <p:sldId id="345" r:id="rId31"/>
    <p:sldId id="267" r:id="rId32"/>
    <p:sldId id="357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F5048D-6F74-4D98-9DB5-9A0D4A569A5E}">
          <p14:sldIdLst>
            <p14:sldId id="256"/>
            <p14:sldId id="361"/>
            <p14:sldId id="257"/>
            <p14:sldId id="304"/>
            <p14:sldId id="269"/>
            <p14:sldId id="264"/>
            <p14:sldId id="346"/>
            <p14:sldId id="306"/>
            <p14:sldId id="329"/>
            <p14:sldId id="347"/>
            <p14:sldId id="348"/>
            <p14:sldId id="337"/>
            <p14:sldId id="338"/>
            <p14:sldId id="362"/>
            <p14:sldId id="356"/>
            <p14:sldId id="341"/>
            <p14:sldId id="339"/>
            <p14:sldId id="349"/>
            <p14:sldId id="350"/>
            <p14:sldId id="353"/>
            <p14:sldId id="354"/>
            <p14:sldId id="340"/>
            <p14:sldId id="342"/>
            <p14:sldId id="308"/>
            <p14:sldId id="360"/>
            <p14:sldId id="352"/>
            <p14:sldId id="333"/>
            <p14:sldId id="344"/>
            <p14:sldId id="336"/>
            <p14:sldId id="345"/>
            <p14:sldId id="267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6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37812-69D5-4B1B-A11F-3F071DD030C1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BAEA-FB67-4BEA-93D6-D4B242CA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3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2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79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20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8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9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6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94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9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7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2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02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0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0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5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7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8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0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0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0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4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1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1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5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29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4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1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4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9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552" y="2192140"/>
            <a:ext cx="5825202" cy="1646302"/>
          </a:xfrm>
        </p:spPr>
        <p:txBody>
          <a:bodyPr>
            <a:normAutofit/>
          </a:bodyPr>
          <a:lstStyle/>
          <a:p>
            <a:pPr algn="ctr" rtl="1"/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التَّربِيَّةِ الدّينِيَّة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6206" y="4267022"/>
            <a:ext cx="4145057" cy="1096899"/>
          </a:xfrm>
        </p:spPr>
        <p:txBody>
          <a:bodyPr>
            <a:normAutofit fontScale="92500"/>
          </a:bodyPr>
          <a:lstStyle/>
          <a:p>
            <a:pPr algn="ctr" rtl="1"/>
            <a:r>
              <a:rPr lang="ar-LB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التّاسع أَسَاسِيّ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247381"/>
            <a:ext cx="3339104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50" y="0"/>
            <a:ext cx="7491046" cy="61882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332825"/>
            <a:ext cx="3253419" cy="3525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97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6955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78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328147" y="578224"/>
            <a:ext cx="5526742" cy="5163671"/>
          </a:xfrm>
          <a:prstGeom prst="cloudCallout">
            <a:avLst>
              <a:gd name="adj1" fmla="val -75024"/>
              <a:gd name="adj2" fmla="val 47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مِن بَعد ما قريتو هَالقِصَّة، ومِن خِلال مَراجِع فيلبّي جاوبوا عَ هَالأَسئِلَة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ar-LB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79" y="1262832"/>
            <a:ext cx="2733115" cy="590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410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Pictures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60" y="2979737"/>
            <a:ext cx="4006453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21" y="187201"/>
            <a:ext cx="3565352" cy="3524990"/>
          </a:xfrm>
        </p:spPr>
      </p:pic>
      <p:pic>
        <p:nvPicPr>
          <p:cNvPr id="1029" name="Picture 5" descr="C:\Users\wmaksour\Pictures\Picture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7" y="334108"/>
            <a:ext cx="38385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74" y="3944202"/>
            <a:ext cx="2536437" cy="2818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" t="1920" r="560" b="5570"/>
          <a:stretch/>
        </p:blipFill>
        <p:spPr>
          <a:xfrm>
            <a:off x="6860427" y="3425431"/>
            <a:ext cx="2438095" cy="3289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24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21423" y="0"/>
            <a:ext cx="5256296" cy="4426692"/>
          </a:xfrm>
          <a:prstGeom prst="cloudCallout">
            <a:avLst>
              <a:gd name="adj1" fmla="val 70828"/>
              <a:gd name="adj2" fmla="val -150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مِن بَعد ما قريتو هَالقِصَّة، ومِن خِلال مَراجِع فيلبّي جاوبوا عَ هَالأَسئِلَة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ar-LB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52" y="2197290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594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3" y="2133600"/>
            <a:ext cx="6940336" cy="3777622"/>
          </a:xfrm>
        </p:spPr>
        <p:txBody>
          <a:bodyPr>
            <a:noAutofit/>
          </a:bodyPr>
          <a:lstStyle/>
          <a:p>
            <a:pPr algn="r" rtl="1"/>
            <a:endParaRPr lang="en-US" sz="3200" dirty="0"/>
          </a:p>
        </p:txBody>
      </p:sp>
      <p:sp>
        <p:nvSpPr>
          <p:cNvPr id="4" name="Flowchart: Punched Tape 3"/>
          <p:cNvSpPr/>
          <p:nvPr/>
        </p:nvSpPr>
        <p:spPr>
          <a:xfrm>
            <a:off x="709684" y="409431"/>
            <a:ext cx="5936776" cy="58003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بعد  قراءة القصّة والمَراجع  ماذا تُلاحِظ؟</a:t>
            </a:r>
          </a:p>
          <a:p>
            <a:pPr algn="ctr" rtl="1"/>
            <a:r>
              <a:rPr lang="ar-LB" sz="3000" dirty="0"/>
              <a:t>لمَ لم يَكُن المهاردجيا رجلاً فَرِحًا؟</a:t>
            </a:r>
          </a:p>
          <a:p>
            <a:pPr algn="ctr" rtl="1"/>
            <a:r>
              <a:rPr lang="ar-LB" sz="3000" dirty="0"/>
              <a:t> ما الّذي كان ينقصُهُ؟</a:t>
            </a:r>
          </a:p>
          <a:p>
            <a:pPr algn="ctr" rtl="1"/>
            <a:r>
              <a:rPr lang="ar-LB" sz="3000" dirty="0"/>
              <a:t>ما هو برأيك مصدرُ فرحِ الرّجل السّعيد؟</a:t>
            </a:r>
          </a:p>
          <a:p>
            <a:pPr algn="ctr" rtl="1"/>
            <a:r>
              <a:rPr lang="ar-LB" sz="3000" dirty="0"/>
              <a:t>ما هي نصيحَة القدّيس بولس لنَا لنفرَحَ؟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66" y="2238232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67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26140" y="204716"/>
            <a:ext cx="4451078" cy="4210335"/>
          </a:xfrm>
          <a:prstGeom prst="cloudCallout">
            <a:avLst>
              <a:gd name="adj1" fmla="val 33618"/>
              <a:gd name="adj2" fmla="val 6886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وهَلَّق خَلّونا نِقرا هَالمَرجَع مِن إِنجيل يوحَنّا سَوا</a:t>
            </a:r>
            <a:endParaRPr lang="ar-LB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19" y="2156346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36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702960" y="430306"/>
            <a:ext cx="8128748" cy="642769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3200" dirty="0">
                <a:solidFill>
                  <a:schemeClr val="tx1"/>
                </a:solidFill>
              </a:rPr>
              <a:t>ومِتِل مَ الآب بيحِبني، أَنا كَمان بحِبّكُن، خَلّوكُن عَ مَحبّتي. إزا بتَعملو مِتل مَ وَصّيتكُن بتِسبَتو بِمَحبتي، مِتِل مَ أَنا عمِلِت يَلي وَصّاني ياه بَيّي، وأَنا سابِت بِمَحبّتو.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قَلتلكُن هالشّي تَ يكون فَرَحي فيكُن، ويكون فَرحكُن كامِل.(يوحنا 15/ 9-11)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65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88687" y="436728"/>
            <a:ext cx="4770418" cy="4580138"/>
          </a:xfrm>
          <a:prstGeom prst="cloudCallout">
            <a:avLst>
              <a:gd name="adj1" fmla="val 101913"/>
              <a:gd name="adj2" fmla="val -1583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4000" dirty="0"/>
              <a:t>شو هُوّي مَصدَر فَرَح المَسيحِيِّ بِحَسَب يَسوع؟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19" y="2156346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048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30356" y="313899"/>
            <a:ext cx="5526742" cy="4329953"/>
          </a:xfrm>
          <a:prstGeom prst="cloudCallout">
            <a:avLst>
              <a:gd name="adj1" fmla="val 81085"/>
              <a:gd name="adj2" fmla="val -469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وهَلَّق قْروا نَصّ التَّطويبات بِتَمَعُّن ورْجَعوا عَبّوا الجَدوَل عَ وَرَقَة أَو شَفَهِيًّا </a:t>
            </a:r>
            <a:endParaRPr lang="ar-LB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85" y="2320119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245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8.jpg"/>
          <p:cNvPicPr>
            <a:picLocks noChangeAspect="1"/>
          </p:cNvPicPr>
          <p:nvPr/>
        </p:nvPicPr>
        <p:blipFill>
          <a:blip r:embed="rId3" cstate="print"/>
          <a:srcRect t="19724" r="19367"/>
          <a:stretch>
            <a:fillRect/>
          </a:stretch>
        </p:blipFill>
        <p:spPr>
          <a:xfrm>
            <a:off x="1981230" y="27295"/>
            <a:ext cx="5693952" cy="68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99134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2986" y="1"/>
            <a:ext cx="8653183" cy="7637929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نِيّال الفُقرا بالرّوح، لِ أنّ ملكوت السّما إلُن، 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نِيّال يَلّي عندُن وداعا، لِ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 أنُّن رَح يورتو الأرض،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نيّال المَحزونين، لِ أنُّن رَح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 يتعزّو،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نيّال الجيعانين والعطشاني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ن للبرّ، لِ أنُّن رَح يِشبعو،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65" y="2795202"/>
            <a:ext cx="4687844" cy="40627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720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352986" y="1"/>
            <a:ext cx="8653183" cy="7637929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3200" dirty="0">
                <a:solidFill>
                  <a:schemeClr val="tx1"/>
                </a:solidFill>
              </a:rPr>
              <a:t>نيّال يَلّي عندُن رَحمي، لِ اَنُّن رَح يِنرَحَمو.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نِيّال يَلّي قَلبُن نَقي، لِ أَنُّن رَح يشوفو ألللاّ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نيّال لعم يعانو الإطّهاد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 كرمال البِرّ، لِ أنّ ملَكوت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 السّما إلُن.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نيّالكُن لمّن رَح يسبّوكُن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 ويطّهدوكُن ويِحكو علَيكُن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 بالعاطِل عن كِزب، بسبَبي أَنا.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742" y="2385769"/>
            <a:ext cx="4687844" cy="4062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4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/>
        </p:blipFill>
        <p:spPr>
          <a:xfrm>
            <a:off x="363071" y="-40944"/>
            <a:ext cx="8259856" cy="68989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59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2243" y="141496"/>
            <a:ext cx="5526742" cy="5522326"/>
          </a:xfrm>
          <a:prstGeom prst="cloudCallout">
            <a:avLst>
              <a:gd name="adj1" fmla="val 80838"/>
              <a:gd name="adj2" fmla="val -2108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مِن بَعد هَالعَمَلَين، طْرَحوا عَ نَفِسكُن هَالأَسئِلِة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85" y="2320119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09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631171" y="0"/>
            <a:ext cx="7158750" cy="64535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LB" sz="3600" dirty="0">
                <a:solidFill>
                  <a:schemeClr val="bg2"/>
                </a:solidFill>
              </a:rPr>
              <a:t>مِن وَين بيِجي الفَرَح يَلّي يَسوع المَسيح بَدّو ياه كِرمالْنا؟</a:t>
            </a:r>
          </a:p>
          <a:p>
            <a:pPr marL="571500" lvl="0" indent="-571500" algn="r" rtl="1">
              <a:buFont typeface="Arial" panose="020B0604020202020204" pitchFamily="34" charset="0"/>
              <a:buChar char="•"/>
            </a:pPr>
            <a:endParaRPr lang="ar-LB" sz="3600" dirty="0">
              <a:solidFill>
                <a:schemeClr val="bg2"/>
              </a:solidFill>
            </a:endParaRPr>
          </a:p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LB" sz="3600" dirty="0">
                <a:solidFill>
                  <a:schemeClr val="bg2"/>
                </a:solidFill>
              </a:rPr>
              <a:t> نَصائِح يَسوع هِيي لَلنُّساك فَقَط؟</a:t>
            </a:r>
          </a:p>
          <a:p>
            <a:pPr marL="571500" lvl="0" indent="-571500" algn="r" rtl="1">
              <a:buFont typeface="Arial" panose="020B0604020202020204" pitchFamily="34" charset="0"/>
              <a:buChar char="•"/>
            </a:pPr>
            <a:endParaRPr lang="ar-LB" sz="3600" dirty="0">
              <a:solidFill>
                <a:schemeClr val="bg2"/>
              </a:solidFill>
            </a:endParaRPr>
          </a:p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LB" sz="3600" dirty="0">
                <a:solidFill>
                  <a:schemeClr val="bg2"/>
                </a:solidFill>
              </a:rPr>
              <a:t>  لَمين هِيّي مُوَجَّهَة؟</a:t>
            </a:r>
          </a:p>
          <a:p>
            <a:pPr marL="571500" lvl="0" indent="-571500" algn="ctr" rtl="1">
              <a:buFont typeface="Arial" panose="020B0604020202020204" pitchFamily="34" charset="0"/>
              <a:buChar char="•"/>
            </a:pPr>
            <a:endParaRPr lang="ar-L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4"/>
          <a:stretch/>
        </p:blipFill>
        <p:spPr>
          <a:xfrm>
            <a:off x="-314741" y="3527633"/>
            <a:ext cx="4723809" cy="3330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70273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328147" y="0"/>
            <a:ext cx="5526742" cy="3149714"/>
          </a:xfrm>
          <a:prstGeom prst="cloudCallout">
            <a:avLst>
              <a:gd name="adj1" fmla="val -80111"/>
              <a:gd name="adj2" fmla="val 1935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3200" b="1" dirty="0">
                <a:solidFill>
                  <a:schemeClr val="bg2"/>
                </a:solidFill>
              </a:rPr>
              <a:t>إِذا إِجا شَخص لَعِندكُم اليَوم، بَعد ما عِشتوِ هَاللِّقاء، </a:t>
            </a:r>
          </a:p>
          <a:p>
            <a:pPr lvl="0" algn="ctr" rtl="1"/>
            <a:r>
              <a:rPr lang="ar-LB" sz="3200" b="1" dirty="0">
                <a:solidFill>
                  <a:schemeClr val="bg2"/>
                </a:solidFill>
              </a:rPr>
              <a:t>وسَأَلكُن كيف فيه يِفرَح</a:t>
            </a:r>
            <a:endParaRPr lang="ar-LB" sz="3200" dirty="0">
              <a:solidFill>
                <a:schemeClr val="bg2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969478" y="3569677"/>
            <a:ext cx="7112330" cy="3230318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LB" sz="3200" dirty="0">
                <a:solidFill>
                  <a:schemeClr val="bg1"/>
                </a:solidFill>
              </a:rPr>
              <a:t>شو هِيّي النَّصائِح يَلّي بتَعطوا ياها؟ 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LB" sz="3200" dirty="0">
                <a:solidFill>
                  <a:schemeClr val="bg1"/>
                </a:solidFill>
              </a:rPr>
              <a:t>شو لازم يَعمُل تَ يِفرَح؟</a:t>
            </a:r>
            <a:endParaRPr lang="en-US" sz="3200" dirty="0">
              <a:solidFill>
                <a:schemeClr val="bg1"/>
              </a:solidFill>
            </a:endParaRP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LB" sz="3200" dirty="0">
                <a:solidFill>
                  <a:schemeClr val="bg1"/>
                </a:solidFill>
              </a:rPr>
              <a:t>أَي طَريق لازِم يِسلُك 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LB" sz="3200" dirty="0">
                <a:solidFill>
                  <a:schemeClr val="bg1"/>
                </a:solidFill>
              </a:rPr>
              <a:t>كيف لازِم يِتصَرَّف ويفَكِّر؟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6847"/>
            <a:ext cx="2961476" cy="4496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06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62116" y="232011"/>
            <a:ext cx="5165222" cy="4466493"/>
          </a:xfrm>
          <a:prstGeom prst="cloudCallout">
            <a:avLst>
              <a:gd name="adj1" fmla="val 94050"/>
              <a:gd name="adj2" fmla="val -1295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بَعد كِلّ يَلّي شِفْناه لازِم تَعرفوا إِنّو: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65" y="2183642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574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1"/>
            <a:ext cx="9052560" cy="6857999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000"/>
              <a:t> </a:t>
            </a:r>
          </a:p>
          <a:p>
            <a:pPr algn="ctr" rtl="1"/>
            <a:r>
              <a:rPr lang="ar-SA" sz="4000"/>
              <a:t> 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3" y="2333767"/>
            <a:ext cx="5443898" cy="47698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8548" y="159434"/>
            <a:ext cx="65236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endParaRPr lang="ar-LB" sz="2800" b="1" dirty="0"/>
          </a:p>
          <a:p>
            <a:pPr lvl="0" algn="ctr" rtl="1"/>
            <a:r>
              <a:rPr lang="ar-LB" sz="2800" dirty="0"/>
              <a:t>تَعليم يَسوع مَنّو مُجَرَّد نَصايح نَظَرِيّة، </a:t>
            </a:r>
          </a:p>
          <a:p>
            <a:pPr lvl="0" algn="ctr" rtl="1"/>
            <a:r>
              <a:rPr lang="ar-LB" sz="2800" dirty="0"/>
              <a:t>هُوّي أساسي بالحياة وبيشِدنا نَحو الآب يَلّي بيَعرِف كِلّ  شي منِحتاجو:</a:t>
            </a:r>
          </a:p>
          <a:p>
            <a:pPr lvl="0" algn="ctr" rtl="1"/>
            <a:r>
              <a:rPr lang="ar-LB" sz="2800" dirty="0"/>
              <a:t>" فَأَبوكُم السَّماوِيّ يَعلَمُ أَنَّكُم تَحتاجونَ إلى هَذا كُلِّه»</a:t>
            </a:r>
          </a:p>
          <a:p>
            <a:pPr lvl="0" algn="ctr" rtl="1"/>
            <a:r>
              <a:rPr lang="ar-LB" sz="2800" dirty="0"/>
              <a:t> يَعني المَأكَل </a:t>
            </a:r>
            <a:endParaRPr lang="en-US" sz="2800" dirty="0"/>
          </a:p>
          <a:p>
            <a:pPr lvl="0" algn="ctr" rtl="1"/>
            <a:r>
              <a:rPr lang="ar-LB" sz="2800" dirty="0"/>
              <a:t>والمَشرَب</a:t>
            </a:r>
            <a:endParaRPr lang="en-US" sz="2800" dirty="0"/>
          </a:p>
          <a:p>
            <a:pPr lvl="0" algn="ctr" rtl="1"/>
            <a:r>
              <a:rPr lang="ar-LB" sz="2800" dirty="0"/>
              <a:t> والمَلبَس.</a:t>
            </a:r>
            <a:endParaRPr lang="en-US" sz="2800" dirty="0"/>
          </a:p>
          <a:p>
            <a:pPr lvl="0" algn="r" rtl="1"/>
            <a:r>
              <a:rPr lang="ar-LB" sz="2800" dirty="0"/>
              <a:t> </a:t>
            </a:r>
            <a:r>
              <a:rPr lang="en-US" sz="2800" dirty="0"/>
              <a:t>        </a:t>
            </a:r>
            <a:r>
              <a:rPr lang="ar-LB" sz="2800" dirty="0"/>
              <a:t>نِحنا ما مِنسَلِّم</a:t>
            </a:r>
            <a:endParaRPr lang="en-US" sz="2800" dirty="0"/>
          </a:p>
          <a:p>
            <a:pPr lvl="0" algn="r" rtl="1"/>
            <a:r>
              <a:rPr lang="ar-LB" sz="2800" dirty="0"/>
              <a:t> حَياتن</a:t>
            </a:r>
            <a:r>
              <a:rPr lang="en-US" sz="2800" dirty="0"/>
              <a:t>  </a:t>
            </a:r>
            <a:r>
              <a:rPr lang="ar-LB" sz="2800" dirty="0"/>
              <a:t>لَفَراغ، نِحنا</a:t>
            </a:r>
            <a:endParaRPr lang="en-US" sz="2800" dirty="0"/>
          </a:p>
          <a:p>
            <a:pPr lvl="0" algn="r" rtl="1"/>
            <a:r>
              <a:rPr lang="ar-LB" sz="2800" dirty="0"/>
              <a:t> </a:t>
            </a:r>
            <a:r>
              <a:rPr lang="en-US" sz="2800" dirty="0"/>
              <a:t>         </a:t>
            </a:r>
            <a:r>
              <a:rPr lang="ar-LB" sz="2800" dirty="0"/>
              <a:t>مِنسَلِّمها </a:t>
            </a:r>
            <a:endParaRPr lang="en-US" sz="2800" dirty="0"/>
          </a:p>
          <a:p>
            <a:pPr lvl="0" algn="r" rtl="1"/>
            <a:r>
              <a:rPr lang="en-US" sz="2800" dirty="0"/>
              <a:t>           </a:t>
            </a:r>
            <a:r>
              <a:rPr lang="ar-LB" sz="2800" dirty="0"/>
              <a:t>لآب مُحِبّ.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946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52232" y="157737"/>
            <a:ext cx="6085054" cy="3936591"/>
          </a:xfrm>
          <a:prstGeom prst="cloudCallout">
            <a:avLst>
              <a:gd name="adj1" fmla="val 89548"/>
              <a:gd name="adj2" fmla="val -2580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العُصارَة يَلّي فينا ناخِدها مِن هَاللِّقاء؟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01" y="2306472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076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6" y="591403"/>
            <a:ext cx="8447924" cy="555009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09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2620" y="402906"/>
            <a:ext cx="3744198" cy="1203768"/>
          </a:xfrm>
        </p:spPr>
        <p:txBody>
          <a:bodyPr>
            <a:normAutofit/>
          </a:bodyPr>
          <a:lstStyle/>
          <a:p>
            <a:pPr rtl="1"/>
            <a:r>
              <a:rPr lang="ar-L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اللِّقاءُ الرّابع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052" y="5190755"/>
            <a:ext cx="5726636" cy="1283905"/>
          </a:xfrm>
        </p:spPr>
        <p:txBody>
          <a:bodyPr>
            <a:normAutofit fontScale="92500"/>
          </a:bodyPr>
          <a:lstStyle/>
          <a:p>
            <a:pPr algn="ctr" rtl="1"/>
            <a:r>
              <a:rPr lang="ar-LB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لِيَكُن فَرَحُكُم تامًّا»</a:t>
            </a:r>
            <a:endParaRPr lang="en-US" sz="5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511539" y="469646"/>
            <a:ext cx="6494930" cy="4075059"/>
          </a:xfrm>
          <a:prstGeom prst="cloudCallout">
            <a:avLst>
              <a:gd name="adj1" fmla="val 63004"/>
              <a:gd name="adj2" fmla="val -696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بِالخِتام، خَلّونا نتأمل هيا النبع اللي الو تلات عيون...</a:t>
            </a:r>
          </a:p>
          <a:p>
            <a:pPr algn="ctr" rtl="1"/>
            <a:r>
              <a:rPr lang="ar-LB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نْصَلّي صَلاة الأَبانا</a:t>
            </a:r>
          </a:p>
          <a:p>
            <a:pPr lvl="0" algn="ctr" rtl="1"/>
            <a:r>
              <a:rPr lang="ar-LB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يَلّي عَلَّمْنا ياها يَسوع: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01" y="2306472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151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9" y="130973"/>
            <a:ext cx="8014851" cy="6458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12" y="3297131"/>
            <a:ext cx="2514286" cy="3225397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7291" r="3992" b="3710"/>
          <a:stretch/>
        </p:blipFill>
        <p:spPr bwMode="auto">
          <a:xfrm>
            <a:off x="544045" y="482730"/>
            <a:ext cx="5356250" cy="626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75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82" y="1"/>
            <a:ext cx="5075457" cy="678189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5" y="4909917"/>
            <a:ext cx="8548968" cy="1316071"/>
          </a:xfrm>
        </p:spPr>
        <p:txBody>
          <a:bodyPr>
            <a:normAutofit/>
          </a:bodyPr>
          <a:lstStyle/>
          <a:p>
            <a:pPr algn="r" rtl="1"/>
            <a:r>
              <a:rPr lang="ar-LB" sz="4000" b="1" dirty="0">
                <a:solidFill>
                  <a:schemeClr val="tx2">
                    <a:lumMod val="75000"/>
                  </a:schemeClr>
                </a:solidFill>
              </a:rPr>
              <a:t>نِ</a:t>
            </a:r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تذَوَّق</a:t>
            </a:r>
            <a:r>
              <a:rPr lang="ar-LB" sz="4000" dirty="0"/>
              <a:t> بِأَعماق ذاتْنا، الفَرَح الرّوحِيّ مِن خِلالِ صَلاة أَو لِقاء أَو خُلوِة بِالرَّبّ.</a:t>
            </a:r>
            <a:endParaRPr lang="en-US" sz="4000" dirty="0"/>
          </a:p>
          <a:p>
            <a:pPr marL="0" indent="0" algn="r" rtl="1">
              <a:buNone/>
            </a:pPr>
            <a:endParaRPr lang="en-US" sz="4000" dirty="0"/>
          </a:p>
          <a:p>
            <a:pPr algn="r" rtl="1"/>
            <a:endParaRPr lang="ar-LB" dirty="0"/>
          </a:p>
          <a:p>
            <a:pPr algn="r" rtl="1"/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997042" y="349625"/>
            <a:ext cx="3793475" cy="2248041"/>
          </a:xfrm>
          <a:prstGeom prst="cloudCallout">
            <a:avLst>
              <a:gd name="adj1" fmla="val 73284"/>
              <a:gd name="adj2" fmla="val 243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هَدَفنا مِن هَاللِّقاء؟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327" y="2951129"/>
            <a:ext cx="8380880" cy="1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نْقول</a:t>
            </a:r>
            <a:r>
              <a:rPr lang="ar-LB" sz="4000" dirty="0"/>
              <a:t> شو هُوّي الفَرَح الحَقيقِي عِند المُؤمِن بِالمَسيح ومِن وَين بيِجي الحِزِن؛ ونبَرِّر وِجهِة نَظَرْنا</a:t>
            </a:r>
            <a:r>
              <a:rPr lang="ar-SA" sz="4000" dirty="0"/>
              <a:t>.</a:t>
            </a:r>
            <a:endParaRPr lang="en-US" sz="4000" dirty="0"/>
          </a:p>
          <a:p>
            <a:pPr algn="r" rt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44" y="0"/>
            <a:ext cx="1900398" cy="2845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2103" y="464024"/>
            <a:ext cx="5378322" cy="5322627"/>
          </a:xfrm>
          <a:prstGeom prst="cloudCallout">
            <a:avLst>
              <a:gd name="adj1" fmla="val 62331"/>
              <a:gd name="adj2" fmla="val -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أصدِقائي...</a:t>
            </a:r>
          </a:p>
          <a:p>
            <a:pPr algn="ctr" rtl="1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يَلّي بيفَرِّحكُم؟</a:t>
            </a:r>
          </a:p>
          <a:p>
            <a:pPr algn="ctr" rtl="1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شو هِنّي أَسباب فَرَحكُن؟ كتُبوها عَ وَرَقَة...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42" y="2688610"/>
            <a:ext cx="3060342" cy="4647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8960" y="204917"/>
            <a:ext cx="4951881" cy="4271549"/>
          </a:xfrm>
          <a:prstGeom prst="cloudCallout">
            <a:avLst>
              <a:gd name="adj1" fmla="val 66529"/>
              <a:gd name="adj2" fmla="val -575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خَلّونا نْشوف سَوا شو يَلّي فَرَّح هَالرِّجال بِهَالقِصّة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19" y="2156346"/>
            <a:ext cx="3374915" cy="512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38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"/>
          <a:stretch/>
        </p:blipFill>
        <p:spPr>
          <a:xfrm>
            <a:off x="2088107" y="0"/>
            <a:ext cx="6960358" cy="4997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36121"/>
            <a:ext cx="2110662" cy="431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26" y="4408227"/>
            <a:ext cx="3372212" cy="2449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4675496"/>
            <a:ext cx="2976142" cy="2182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346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"/>
          <a:stretch/>
        </p:blipFill>
        <p:spPr>
          <a:xfrm>
            <a:off x="1969476" y="0"/>
            <a:ext cx="7174524" cy="4812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3" r="7131"/>
          <a:stretch/>
        </p:blipFill>
        <p:spPr>
          <a:xfrm>
            <a:off x="2432949" y="4476466"/>
            <a:ext cx="6274322" cy="656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490" y="3077570"/>
            <a:ext cx="2647665" cy="3780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9490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Custom 4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45A5ED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1915</TotalTime>
  <Words>499</Words>
  <Application>Microsoft Office PowerPoint</Application>
  <PresentationFormat>On-screen Show (4:3)</PresentationFormat>
  <Paragraphs>102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Adobe Arabic</vt:lpstr>
      <vt:lpstr>Arial</vt:lpstr>
      <vt:lpstr>Calibri</vt:lpstr>
      <vt:lpstr>Century Gothic</vt:lpstr>
      <vt:lpstr>Tahoma</vt:lpstr>
      <vt:lpstr>Wingdings 3</vt:lpstr>
      <vt:lpstr>Wisp</vt:lpstr>
      <vt:lpstr>مَركَزُ التَّربِيَّةِ الدّينِيَّة </vt:lpstr>
      <vt:lpstr>PowerPoint Presentation</vt:lpstr>
      <vt:lpstr>اللِّقاءُ الرّابع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154</cp:revision>
  <dcterms:created xsi:type="dcterms:W3CDTF">2020-06-11T06:09:44Z</dcterms:created>
  <dcterms:modified xsi:type="dcterms:W3CDTF">2021-12-03T20:18:53Z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01316638-4846-4B90-9C7D-8B36BD75E09C</vt:lpwstr>
  </property>
  <property fmtid="{D5CDD505-2E9C-101B-9397-08002B2CF9AE}" pid="3" name="ArticulatePath">
    <vt:lpwstr>eb9-renc-04-2021-2022</vt:lpwstr>
  </property>
</Properties>
</file>