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9"/>
  </p:notesMasterIdLst>
  <p:sldIdLst>
    <p:sldId id="257" r:id="rId2"/>
    <p:sldId id="280" r:id="rId3"/>
    <p:sldId id="258" r:id="rId4"/>
    <p:sldId id="262" r:id="rId5"/>
    <p:sldId id="259" r:id="rId6"/>
    <p:sldId id="288" r:id="rId7"/>
    <p:sldId id="264" r:id="rId8"/>
    <p:sldId id="281" r:id="rId9"/>
    <p:sldId id="279" r:id="rId10"/>
    <p:sldId id="271" r:id="rId11"/>
    <p:sldId id="272" r:id="rId12"/>
    <p:sldId id="273" r:id="rId13"/>
    <p:sldId id="274" r:id="rId14"/>
    <p:sldId id="275" r:id="rId15"/>
    <p:sldId id="282" r:id="rId16"/>
    <p:sldId id="263" r:id="rId17"/>
    <p:sldId id="260" r:id="rId18"/>
    <p:sldId id="261" r:id="rId19"/>
    <p:sldId id="283" r:id="rId20"/>
    <p:sldId id="284" r:id="rId21"/>
    <p:sldId id="285" r:id="rId22"/>
    <p:sldId id="286" r:id="rId23"/>
    <p:sldId id="266" r:id="rId24"/>
    <p:sldId id="287" r:id="rId25"/>
    <p:sldId id="265" r:id="rId26"/>
    <p:sldId id="267" r:id="rId27"/>
    <p:sldId id="26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FB77E-1429-4CDC-A026-B20B186C9E13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B3FE8-E13A-4DB6-B946-F979E1D58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453-0F82-4F34-AA58-E2EC67A031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453-0F82-4F34-AA58-E2EC67A031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453-0F82-4F34-AA58-E2EC67A031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5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453-0F82-4F34-AA58-E2EC67A031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1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453-0F82-4F34-AA58-E2EC67A0310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3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2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57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0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00C-D26E-4627-80BB-ACCD9FE04C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4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00C-D26E-4627-80BB-ACCD9FE04C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37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00C-D26E-4627-80BB-ACCD9FE04C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5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6500C-D26E-4627-80BB-ACCD9FE04C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67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90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2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73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9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8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B3FE8-E13A-4DB6-B946-F979E1D58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1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BD9A46E-706E-40BF-A270-B47CA6FDB996}" type="datetimeFigureOut">
              <a:rPr lang="en-US" smtClean="0"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8E6E72A-9DD2-4C64-BE1D-FE792DD9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5825202" cy="164630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الدّينِيَّة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رُهبانِيَّةُ القَلبَينِ الأقدَسَين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4437112"/>
            <a:ext cx="4145057" cy="1096899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LB" sz="5000" b="1" dirty="0">
                <a:solidFill>
                  <a:schemeClr val="bg2">
                    <a:lumMod val="1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التّاسِع أَسَاسِيّ</a:t>
            </a:r>
            <a:endParaRPr lang="en-US" sz="5000" b="1" dirty="0">
              <a:solidFill>
                <a:schemeClr val="bg2">
                  <a:lumMod val="1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3339104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3927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WordArt 3"/>
          <p:cNvSpPr>
            <a:spLocks noChangeArrowheads="1" noChangeShapeType="1" noTextEdit="1"/>
          </p:cNvSpPr>
          <p:nvPr/>
        </p:nvSpPr>
        <p:spPr bwMode="auto">
          <a:xfrm>
            <a:off x="1115616" y="741887"/>
            <a:ext cx="6598047" cy="10080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1"/>
            <a:r>
              <a:rPr lang="ar-L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</a:t>
            </a:r>
            <a:r>
              <a:rPr lang="ar-S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نجيل</a:t>
            </a:r>
            <a:r>
              <a:rPr lang="ar-L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الق</a:t>
            </a:r>
            <a:r>
              <a:rPr lang="ar-L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يس</a:t>
            </a:r>
            <a:r>
              <a:rPr lang="ar-L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لوقا 18/18-23 </a:t>
            </a:r>
            <a:endParaRPr lang="fr-F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060" name="WordArt 4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337300" cy="1187450"/>
          </a:xfrm>
          <a:prstGeom prst="rect">
            <a:avLst/>
          </a:prstGeom>
        </p:spPr>
        <p:txBody>
          <a:bodyPr wrap="none" fromWordArt="1">
            <a:prstTxWarp prst="textFadeDown">
              <a:avLst>
                <a:gd name="adj" fmla="val 12949"/>
              </a:avLst>
            </a:prstTxWarp>
          </a:bodyPr>
          <a:lstStyle/>
          <a:p>
            <a:pPr algn="ctr"/>
            <a:endParaRPr lang="fr-FR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1061" name="Picture 5" descr="personnage avec bloc-n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622" y="5126004"/>
            <a:ext cx="1174750" cy="173037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01062" name="AutoShape 6"/>
          <p:cNvSpPr>
            <a:spLocks noChangeArrowheads="1"/>
          </p:cNvSpPr>
          <p:nvPr/>
        </p:nvSpPr>
        <p:spPr bwMode="auto">
          <a:xfrm>
            <a:off x="1258889" y="3068960"/>
            <a:ext cx="3025080" cy="1872928"/>
          </a:xfrm>
          <a:prstGeom prst="wedgeRoundRectCallout">
            <a:avLst>
              <a:gd name="adj1" fmla="val -43181"/>
              <a:gd name="adj2" fmla="val 72648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اكت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شاف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الحُرِّيَّةِ عِندَ المُؤمِن</a:t>
            </a:r>
            <a:endParaRPr lang="fr-FR" sz="32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1118" name="Picture 62" descr="Jésus Deb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068638"/>
            <a:ext cx="1714500" cy="3617912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1119" name="Picture 6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0197">
            <a:off x="6678613" y="4014788"/>
            <a:ext cx="2070100" cy="2293937"/>
          </a:xfrm>
          <a:prstGeom prst="rect">
            <a:avLst/>
          </a:prstGeom>
          <a:noFill/>
          <a:ln w="12700">
            <a:solidFill>
              <a:srgbClr val="00FFFF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6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nimBg="1"/>
      <p:bldP spid="30106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3390531" y="228599"/>
            <a:ext cx="5598771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3200" dirty="0">
                <a:solidFill>
                  <a:schemeClr val="bg2"/>
                </a:solidFill>
              </a:rPr>
              <a:t>وبَينَما ي</a:t>
            </a:r>
            <a:r>
              <a:rPr lang="ar-LB" sz="3200" dirty="0">
                <a:solidFill>
                  <a:schemeClr val="bg2"/>
                </a:solidFill>
              </a:rPr>
              <a:t>َ</a:t>
            </a:r>
            <a:r>
              <a:rPr lang="ar-SA" sz="3200" dirty="0">
                <a:solidFill>
                  <a:schemeClr val="bg2"/>
                </a:solidFill>
              </a:rPr>
              <a:t>سوع</a:t>
            </a:r>
            <a:r>
              <a:rPr lang="ar-LB" sz="3200" dirty="0">
                <a:solidFill>
                  <a:schemeClr val="bg2"/>
                </a:solidFill>
              </a:rPr>
              <a:t>ُ</a:t>
            </a:r>
            <a:r>
              <a:rPr lang="ar-SA" sz="3200" dirty="0">
                <a:solidFill>
                  <a:schemeClr val="bg2"/>
                </a:solidFill>
              </a:rPr>
              <a:t> خارِجٌ إِلى الطَّريق</a:t>
            </a:r>
            <a:r>
              <a:rPr lang="fr-FR" sz="3200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3491880" y="913452"/>
            <a:ext cx="5337835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r-FR" sz="3200" b="1" dirty="0">
                <a:solidFill>
                  <a:schemeClr val="bg2"/>
                </a:solidFill>
              </a:rPr>
              <a:t>…</a:t>
            </a:r>
            <a:r>
              <a:rPr lang="ar-SA" sz="3200" b="1" dirty="0">
                <a:solidFill>
                  <a:schemeClr val="bg2"/>
                </a:solidFill>
              </a:rPr>
              <a:t> أَسرَعَ إِل</a:t>
            </a:r>
            <a:r>
              <a:rPr lang="ar-LB" sz="3200" b="1" dirty="0">
                <a:solidFill>
                  <a:schemeClr val="bg2"/>
                </a:solidFill>
              </a:rPr>
              <a:t>َ</a:t>
            </a:r>
            <a:r>
              <a:rPr lang="ar-SA" sz="3200" b="1" dirty="0">
                <a:solidFill>
                  <a:schemeClr val="bg2"/>
                </a:solidFill>
              </a:rPr>
              <a:t>يه</a:t>
            </a:r>
            <a:r>
              <a:rPr lang="ar-LB" sz="3200" b="1" dirty="0">
                <a:solidFill>
                  <a:schemeClr val="bg2"/>
                </a:solidFill>
              </a:rPr>
              <a:t>ِ</a:t>
            </a:r>
            <a:r>
              <a:rPr lang="ar-SA" sz="3200" b="1" dirty="0">
                <a:solidFill>
                  <a:schemeClr val="bg2"/>
                </a:solidFill>
              </a:rPr>
              <a:t> رَجُلٌ فجَثا ل</a:t>
            </a:r>
            <a:r>
              <a:rPr lang="ar-LB" sz="3200" b="1" dirty="0">
                <a:solidFill>
                  <a:schemeClr val="bg2"/>
                </a:solidFill>
              </a:rPr>
              <a:t>َ</a:t>
            </a:r>
            <a:r>
              <a:rPr lang="ar-SA" sz="3200" b="1" dirty="0">
                <a:solidFill>
                  <a:schemeClr val="bg2"/>
                </a:solidFill>
              </a:rPr>
              <a:t>ه</a:t>
            </a:r>
            <a:r>
              <a:rPr lang="ar-LB" sz="3200" b="1" dirty="0">
                <a:solidFill>
                  <a:schemeClr val="bg2"/>
                </a:solidFill>
              </a:rPr>
              <a:t>ُ</a:t>
            </a:r>
            <a:r>
              <a:rPr lang="ar-SA" sz="3200" b="1" dirty="0">
                <a:solidFill>
                  <a:schemeClr val="bg2"/>
                </a:solidFill>
              </a:rPr>
              <a:t> و</a:t>
            </a:r>
            <a:r>
              <a:rPr lang="ar-LB" sz="3200" b="1" dirty="0">
                <a:solidFill>
                  <a:schemeClr val="bg2"/>
                </a:solidFill>
              </a:rPr>
              <a:t>َ</a:t>
            </a:r>
            <a:r>
              <a:rPr lang="ar-SA" sz="3200" b="1" dirty="0">
                <a:solidFill>
                  <a:schemeClr val="bg2"/>
                </a:solidFill>
              </a:rPr>
              <a:t>س</a:t>
            </a:r>
            <a:r>
              <a:rPr lang="ar-LB" sz="3200" b="1" dirty="0">
                <a:solidFill>
                  <a:schemeClr val="bg2"/>
                </a:solidFill>
              </a:rPr>
              <a:t>َ</a:t>
            </a:r>
            <a:r>
              <a:rPr lang="ar-SA" sz="3200" b="1" dirty="0">
                <a:solidFill>
                  <a:schemeClr val="bg2"/>
                </a:solidFill>
              </a:rPr>
              <a:t>أَلَه</a:t>
            </a:r>
            <a:r>
              <a:rPr lang="ar-LB" sz="3200" b="1" dirty="0">
                <a:solidFill>
                  <a:schemeClr val="bg2"/>
                </a:solidFill>
              </a:rPr>
              <a:t>:</a:t>
            </a:r>
            <a:endParaRPr lang="fr-FR" sz="3200" b="1" dirty="0">
              <a:solidFill>
                <a:schemeClr val="bg2"/>
              </a:solidFill>
            </a:endParaRPr>
          </a:p>
        </p:txBody>
      </p:sp>
      <p:pic>
        <p:nvPicPr>
          <p:cNvPr id="665610" name="Picture 10" descr="Jésus en march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36838"/>
            <a:ext cx="3810000" cy="3810000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65612" name="Picture 12" descr="Jésus Deb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662" y="2133599"/>
            <a:ext cx="2192337" cy="4625975"/>
          </a:xfrm>
          <a:prstGeom prst="rect">
            <a:avLst/>
          </a:prstGeom>
          <a:noFill/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665613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0197">
            <a:off x="3851275" y="3429000"/>
            <a:ext cx="2460625" cy="2725738"/>
          </a:xfrm>
          <a:prstGeom prst="rect">
            <a:avLst/>
          </a:prstGeom>
          <a:noFill/>
          <a:ln w="12700" algn="ctr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665614" name="AutoShape 14"/>
          <p:cNvSpPr>
            <a:spLocks noChangeArrowheads="1"/>
          </p:cNvSpPr>
          <p:nvPr/>
        </p:nvSpPr>
        <p:spPr bwMode="auto">
          <a:xfrm>
            <a:off x="611560" y="1513156"/>
            <a:ext cx="7927738" cy="504825"/>
          </a:xfrm>
          <a:prstGeom prst="wedgeRoundRectCallout">
            <a:avLst>
              <a:gd name="adj1" fmla="val 7685"/>
              <a:gd name="adj2" fmla="val 38144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أَيُّها المُعَلِّمُ الصَّالح، ماذا أَعمَلُ لأَرِثَ الحَياةَ الأَبَدِيَّة</a:t>
            </a:r>
            <a:endParaRPr lang="fr-F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6561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4738688"/>
            <a:ext cx="1331913" cy="1930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665616" name="AutoShape 16"/>
          <p:cNvCxnSpPr>
            <a:cxnSpLocks noChangeShapeType="1"/>
            <a:endCxn id="665614" idx="3"/>
          </p:cNvCxnSpPr>
          <p:nvPr/>
        </p:nvCxnSpPr>
        <p:spPr bwMode="auto">
          <a:xfrm rot="16200000" flipV="1">
            <a:off x="6839086" y="3465781"/>
            <a:ext cx="3490912" cy="90488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665617" name="AutoShape 17"/>
          <p:cNvSpPr>
            <a:spLocks noChangeArrowheads="1"/>
          </p:cNvSpPr>
          <p:nvPr/>
        </p:nvSpPr>
        <p:spPr bwMode="auto">
          <a:xfrm>
            <a:off x="5353928" y="2676343"/>
            <a:ext cx="3635375" cy="7207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الس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ُّ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ؤال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ع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ن الح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ياة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 ا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لأَ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ب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د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يّة</a:t>
            </a:r>
            <a:r>
              <a:rPr lang="fr-FR" sz="2000" b="1" dirty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9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6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75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6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75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75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75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 animBg="1" autoUpdateAnimBg="0"/>
      <p:bldP spid="665606" grpId="0" animBg="1" autoUpdateAnimBg="0"/>
      <p:bldP spid="665614" grpId="0" animBg="1" autoUpdateAnimBg="0"/>
      <p:bldP spid="66561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6948264" y="0"/>
            <a:ext cx="18002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ف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قالَ ل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ه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 ي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سوع:</a:t>
            </a:r>
            <a:endParaRPr lang="fr-FR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666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0197">
            <a:off x="2411413" y="3511550"/>
            <a:ext cx="2460625" cy="2725738"/>
          </a:xfrm>
          <a:prstGeom prst="rect">
            <a:avLst/>
          </a:prstGeom>
          <a:noFill/>
          <a:ln w="12700" algn="ctr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666629" name="AutoShape 5"/>
          <p:cNvSpPr>
            <a:spLocks noChangeArrowheads="1"/>
          </p:cNvSpPr>
          <p:nvPr/>
        </p:nvSpPr>
        <p:spPr bwMode="auto">
          <a:xfrm>
            <a:off x="1916598" y="203201"/>
            <a:ext cx="5473700" cy="719137"/>
          </a:xfrm>
          <a:prstGeom prst="wedgeRoundRectCallout">
            <a:avLst>
              <a:gd name="adj1" fmla="val -56843"/>
              <a:gd name="adj2" fmla="val 2623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2800" b="1" dirty="0">
                <a:solidFill>
                  <a:schemeClr val="bg2">
                    <a:lumMod val="10000"/>
                  </a:schemeClr>
                </a:solidFill>
              </a:rPr>
              <a:t>لِمَ تَدْعوني صالِحاً؟ لا صالِحَ إِلاَّ اللهُ وَحدَه.</a:t>
            </a:r>
            <a:endParaRPr lang="fr-F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6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4738688"/>
            <a:ext cx="1331913" cy="1930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666631" name="AutoShape 7"/>
          <p:cNvCxnSpPr>
            <a:cxnSpLocks noChangeShapeType="1"/>
            <a:endCxn id="666629" idx="3"/>
          </p:cNvCxnSpPr>
          <p:nvPr/>
        </p:nvCxnSpPr>
        <p:spPr bwMode="auto">
          <a:xfrm rot="5400000" flipH="1">
            <a:off x="5634523" y="2319338"/>
            <a:ext cx="4248150" cy="7366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666633" name="AutoShape 9"/>
          <p:cNvSpPr>
            <a:spLocks noChangeArrowheads="1"/>
          </p:cNvSpPr>
          <p:nvPr/>
        </p:nvSpPr>
        <p:spPr bwMode="auto">
          <a:xfrm>
            <a:off x="3490913" y="1484313"/>
            <a:ext cx="5184775" cy="1439862"/>
          </a:xfrm>
          <a:prstGeom prst="wedgeRoundRectCallout">
            <a:avLst>
              <a:gd name="adj1" fmla="val -83528"/>
              <a:gd name="adj2" fmla="val 2100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أَنتَ تَعرِفُ الوَصايا ”لا تَقتُلْ، لا تَزْنِ، لا تَسرِقْ، لا تَشهَدْ بِالزُّور، لا تَظْلِمْ، أَكْرِمْ أَباكَ وأُمَّكَ“. </a:t>
            </a:r>
            <a:endParaRPr lang="fr-F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6636" name="AutoShape 12"/>
          <p:cNvSpPr>
            <a:spLocks noChangeArrowheads="1"/>
          </p:cNvSpPr>
          <p:nvPr/>
        </p:nvSpPr>
        <p:spPr bwMode="auto">
          <a:xfrm>
            <a:off x="4859338" y="2997200"/>
            <a:ext cx="4033837" cy="1008063"/>
          </a:xfrm>
          <a:prstGeom prst="wedgeRoundRectCallout">
            <a:avLst>
              <a:gd name="adj1" fmla="val -73296"/>
              <a:gd name="adj2" fmla="val 170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يا مُعلِّم ه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ذا كُلُّه حَفِظْتُه مُنذُ صِباي</a:t>
            </a:r>
            <a:endParaRPr lang="fr-F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6638" name="AutoShape 14"/>
          <p:cNvSpPr>
            <a:spLocks noChangeArrowheads="1"/>
          </p:cNvSpPr>
          <p:nvPr/>
        </p:nvSpPr>
        <p:spPr bwMode="auto">
          <a:xfrm>
            <a:off x="3048000" y="5877272"/>
            <a:ext cx="4356100" cy="62989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 dirty="0"/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566" y="1765046"/>
            <a:ext cx="2349510" cy="4931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4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6" grpId="0" autoUpdateAnimBg="0"/>
      <p:bldP spid="666629" grpId="0" animBg="1" autoUpdateAnimBg="0"/>
      <p:bldP spid="666633" grpId="0" animBg="1" autoUpdateAnimBg="0"/>
      <p:bldP spid="666636" grpId="0" animBg="1" autoUpdateAnimBg="0"/>
      <p:bldP spid="66663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4138966" y="593038"/>
            <a:ext cx="4434094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3200" dirty="0">
                <a:solidFill>
                  <a:schemeClr val="bg1"/>
                </a:solidFill>
              </a:rPr>
              <a:t>فحَدَّقَ إِليهِ ي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سوع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 ف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أَح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بَّه</a:t>
            </a:r>
            <a:r>
              <a:rPr lang="ar-LB" sz="3200" dirty="0">
                <a:solidFill>
                  <a:schemeClr val="bg1"/>
                </a:solidFill>
              </a:rPr>
              <a:t>ُ </a:t>
            </a:r>
            <a:r>
              <a:rPr lang="ar-SA" sz="3200" dirty="0">
                <a:solidFill>
                  <a:schemeClr val="bg1"/>
                </a:solidFill>
              </a:rPr>
              <a:t>ف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قالَ ل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ه</a:t>
            </a:r>
            <a:r>
              <a:rPr lang="ar-LB" sz="3200" dirty="0">
                <a:solidFill>
                  <a:schemeClr val="bg1"/>
                </a:solidFill>
              </a:rPr>
              <a:t>: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6970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00197">
            <a:off x="3508426" y="3000241"/>
            <a:ext cx="2865879" cy="3174655"/>
          </a:xfrm>
          <a:prstGeom prst="rect">
            <a:avLst/>
          </a:prstGeom>
          <a:noFill/>
          <a:ln w="12700" algn="ctr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669702" name="AutoShape 6"/>
          <p:cNvSpPr>
            <a:spLocks noChangeArrowheads="1"/>
          </p:cNvSpPr>
          <p:nvPr/>
        </p:nvSpPr>
        <p:spPr bwMode="auto">
          <a:xfrm>
            <a:off x="4016640" y="1155030"/>
            <a:ext cx="4752975" cy="1439862"/>
          </a:xfrm>
          <a:prstGeom prst="wedgeRoundRectCallout">
            <a:avLst>
              <a:gd name="adj1" fmla="val -65130"/>
              <a:gd name="adj2" fmla="val 9608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SA" sz="2000" dirty="0">
                <a:solidFill>
                  <a:schemeClr val="bg2">
                    <a:lumMod val="25000"/>
                  </a:schemeClr>
                </a:solidFill>
              </a:rPr>
              <a:t>”</a:t>
            </a:r>
            <a:r>
              <a:rPr lang="ar-SA" sz="2800" dirty="0">
                <a:solidFill>
                  <a:schemeClr val="bg2">
                    <a:lumMod val="25000"/>
                  </a:schemeClr>
                </a:solidFill>
              </a:rPr>
              <a:t>واحِدَةٌ تَنقُصُكَ: اِذْهَبْ فَبعْ ما تَملِك وأَعطِهِ لِلفُقَراء، فَيَكونَ لَكَ كَنزٌ في السَّماء، وتَعالَ فَاتَبعْني“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69704" name="AutoShape 8"/>
          <p:cNvCxnSpPr>
            <a:cxnSpLocks noChangeShapeType="1"/>
            <a:endCxn id="669702" idx="3"/>
          </p:cNvCxnSpPr>
          <p:nvPr/>
        </p:nvCxnSpPr>
        <p:spPr bwMode="auto">
          <a:xfrm rot="16200000">
            <a:off x="6798734" y="3719636"/>
            <a:ext cx="3814762" cy="127000"/>
          </a:xfrm>
          <a:prstGeom prst="curvedConnector4">
            <a:avLst>
              <a:gd name="adj1" fmla="val 40407"/>
              <a:gd name="adj2" fmla="val 28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pic>
        <p:nvPicPr>
          <p:cNvPr id="669706" name="Picture 10" descr="131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6815">
            <a:off x="5814554" y="2920245"/>
            <a:ext cx="3117433" cy="19451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697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418" y="4827926"/>
            <a:ext cx="1331913" cy="1930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69705" name="AutoShape 9"/>
          <p:cNvSpPr>
            <a:spLocks noChangeArrowheads="1"/>
          </p:cNvSpPr>
          <p:nvPr/>
        </p:nvSpPr>
        <p:spPr bwMode="auto">
          <a:xfrm>
            <a:off x="1835696" y="5769210"/>
            <a:ext cx="5633900" cy="1081087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ل </a:t>
            </a:r>
            <a:r>
              <a:rPr lang="ar-LB" sz="3200" dirty="0"/>
              <a:t>سَهلٌ</a:t>
            </a:r>
            <a:r>
              <a:rPr lang="ar-SA" sz="3200" dirty="0"/>
              <a:t> ل</a:t>
            </a:r>
            <a:r>
              <a:rPr lang="ar-LB" sz="3200" dirty="0"/>
              <a:t>ِلإِ</a:t>
            </a:r>
            <a:r>
              <a:rPr lang="ar-SA" sz="3200" dirty="0"/>
              <a:t>نسان</a:t>
            </a:r>
            <a:r>
              <a:rPr lang="ar-LB" sz="3200" dirty="0"/>
              <a:t>ِ</a:t>
            </a:r>
            <a:r>
              <a:rPr lang="ar-SA" sz="3200" dirty="0"/>
              <a:t> أ</a:t>
            </a:r>
            <a:r>
              <a:rPr lang="ar-LB" sz="3200" dirty="0"/>
              <a:t>َ</a:t>
            </a:r>
            <a:r>
              <a:rPr lang="ar-SA" sz="3200" dirty="0"/>
              <a:t>ن ي</a:t>
            </a:r>
            <a:r>
              <a:rPr lang="ar-LB" sz="3200" dirty="0"/>
              <a:t>َ</a:t>
            </a:r>
            <a:r>
              <a:rPr lang="ar-SA" sz="3200" dirty="0"/>
              <a:t>بيع</a:t>
            </a:r>
            <a:r>
              <a:rPr lang="ar-LB" sz="3200" dirty="0"/>
              <a:t>َ</a:t>
            </a:r>
            <a:r>
              <a:rPr lang="ar-SA" sz="3200" dirty="0"/>
              <a:t> ك</a:t>
            </a:r>
            <a:r>
              <a:rPr lang="ar-LB" sz="3200" dirty="0"/>
              <a:t>ُ</a:t>
            </a:r>
            <a:r>
              <a:rPr lang="ar-SA" sz="3200" dirty="0"/>
              <a:t>ل</a:t>
            </a:r>
            <a:r>
              <a:rPr lang="ar-LB" sz="3200" dirty="0"/>
              <a:t>ّ</a:t>
            </a:r>
            <a:r>
              <a:rPr lang="ar-SA" sz="3200" dirty="0"/>
              <a:t> ش</a:t>
            </a:r>
            <a:r>
              <a:rPr lang="ar-LB" sz="3200" dirty="0"/>
              <a:t>يء</a:t>
            </a:r>
            <a:r>
              <a:rPr lang="ar-SA" sz="3200" dirty="0"/>
              <a:t>؟</a:t>
            </a:r>
            <a:endParaRPr lang="fr-F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5030"/>
            <a:ext cx="4104762" cy="4638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6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 animBg="1" autoUpdateAnimBg="0"/>
      <p:bldP spid="669702" grpId="0" animBg="1" autoUpdateAnimBg="0"/>
      <p:bldP spid="66970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2039">
            <a:off x="250824" y="1580668"/>
            <a:ext cx="3248025" cy="39624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74413">
            <a:off x="3273814" y="3360079"/>
            <a:ext cx="2876550" cy="3162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799" y="457200"/>
            <a:ext cx="7162801" cy="113877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ف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اغتَمَّ لِه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ذا الكَلامِ و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انصَرَفَ حَزين</a:t>
            </a:r>
            <a:r>
              <a:rPr lang="ar-LB" sz="3200" dirty="0">
                <a:solidFill>
                  <a:schemeClr val="bg1"/>
                </a:solidFill>
              </a:rPr>
              <a:t>ً</a:t>
            </a:r>
            <a:r>
              <a:rPr lang="ar-SA" sz="3200" dirty="0">
                <a:solidFill>
                  <a:schemeClr val="bg1"/>
                </a:solidFill>
              </a:rPr>
              <a:t>ا، </a:t>
            </a:r>
            <a:endParaRPr lang="ar-LB" sz="3200" dirty="0">
              <a:solidFill>
                <a:schemeClr val="bg1"/>
              </a:solidFill>
            </a:endParaRPr>
          </a:p>
          <a:p>
            <a:pPr algn="ctr" rtl="1"/>
            <a:r>
              <a:rPr lang="ar-SA" sz="3200" dirty="0">
                <a:solidFill>
                  <a:schemeClr val="bg1"/>
                </a:solidFill>
              </a:rPr>
              <a:t>لأَنَّه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 كانَ ذا مالٍ ك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ثير</a:t>
            </a:r>
            <a:r>
              <a:rPr lang="ar-SA" sz="3600" dirty="0">
                <a:solidFill>
                  <a:schemeClr val="bg1"/>
                </a:solidFill>
              </a:rPr>
              <a:t>.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707904" y="1916832"/>
            <a:ext cx="5041900" cy="865187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ما ه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و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 م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وق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ف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نا ن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</a:rPr>
              <a:t>حن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</a:rPr>
              <a:t>ُ مِن هَذا الرَّجُل؟</a:t>
            </a:r>
            <a:endParaRPr lang="fr-F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4738688"/>
            <a:ext cx="1331913" cy="1930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8" name="AutoShape 7"/>
          <p:cNvCxnSpPr>
            <a:cxnSpLocks noChangeShapeType="1"/>
          </p:cNvCxnSpPr>
          <p:nvPr/>
        </p:nvCxnSpPr>
        <p:spPr bwMode="auto">
          <a:xfrm rot="16200000" flipV="1">
            <a:off x="6124837" y="2028561"/>
            <a:ext cx="4295928" cy="848406"/>
          </a:xfrm>
          <a:prstGeom prst="curvedConnector3">
            <a:avLst>
              <a:gd name="adj1" fmla="val 63586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477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20888"/>
            <a:ext cx="4233713" cy="4233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07904" y="620688"/>
            <a:ext cx="4752528" cy="3096344"/>
          </a:xfrm>
          <a:prstGeom prst="cloudCallout">
            <a:avLst>
              <a:gd name="adj1" fmla="val -55932"/>
              <a:gd name="adj2" fmla="val 3962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لِنَتَباحَثْ في هَذِهِ الأسئِلَة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745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7056784" cy="4824536"/>
          </a:xfrm>
          <a:solidFill>
            <a:schemeClr val="tx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1-ما الّذي دَفَعَ هَذا الرَّجُلُ لِيَأتي إلى يَسوع؟</a:t>
            </a:r>
          </a:p>
          <a:p>
            <a:pPr marL="0" indent="0" algn="r" rtl="1">
              <a:buNone/>
            </a:pP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ما كانَ جَوابُ يَسوع لَه؟ ولِماذا ذَكَرَهُ يسوع بِالوَصايا؟</a:t>
            </a:r>
          </a:p>
          <a:p>
            <a:pPr marL="0" indent="0" algn="r" rtl="1">
              <a:buNone/>
            </a:pP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3-هَل لَبّى جَوابُ يَسوعَ ما طَلَبَهُ هَذا الرَّجُل؟ كَيفَ نَعرِفُ ذَلِك؟</a:t>
            </a:r>
          </a:p>
          <a:p>
            <a:pPr marL="0" indent="0" algn="r" rtl="1">
              <a:buNone/>
            </a:pP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4 - ماذا كان هذا الشاب يَنتَظِرُ في الحَقيقَة؟ وَلِماذا ذَهَبَ حَزينًا؟</a:t>
            </a:r>
          </a:p>
          <a:p>
            <a:pPr marL="0" indent="0" algn="r" rtl="1">
              <a:buNone/>
            </a:pP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 هَل هُوَ حُرٌّ؟ ما الّذي يُكَبِّلُهُ؟</a:t>
            </a:r>
          </a:p>
          <a:p>
            <a:pPr marL="0" indent="0" algn="r" rtl="1">
              <a:buNone/>
            </a:pP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 وَأَنا ما الّذي يُكَبِّلُني؟ كَيفَ أَستَطيعُ أَن أَتَحَرّر؟</a:t>
            </a:r>
          </a:p>
          <a:p>
            <a:pPr marL="0" indent="0" algn="r" rtl="1">
              <a:buNone/>
            </a:pPr>
            <a:endParaRPr lang="ar-LB" dirty="0"/>
          </a:p>
          <a:p>
            <a:pPr marL="0" indent="0" algn="r" rtl="1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23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420888"/>
            <a:ext cx="3971925" cy="39434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07904" y="332656"/>
            <a:ext cx="4660313" cy="4097905"/>
          </a:xfrm>
          <a:prstGeom prst="cloudCallout">
            <a:avLst>
              <a:gd name="adj1" fmla="val -69621"/>
              <a:gd name="adj2" fmla="val 194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أَصدِقائي...</a:t>
            </a:r>
          </a:p>
          <a:p>
            <a:pPr algn="ctr" rtl="1"/>
            <a:r>
              <a:rPr lang="ar-L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لِنَدخُلْ أكثَرَ بِالعُمقِ وَنَرَى ماذا جرَى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992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762" y="0"/>
            <a:ext cx="9144000" cy="704664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إِنَّ هاجِسَ المالِ كَبيرٌ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عِندَ جَميعَ النّاسِ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لأنّهُم يَعتَقِدونَ أنَّهم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بِواسِطَتهِ يَحصُلونَ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كُلِّ رَغَباتِهم،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وَيَتَصَوّرونَ أنّ المالَ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هُوَ سَبَبُ كُلِّ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سَعادَةٍ وَفَرَحٍ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وأنّهُ بِدونِهِ لا حَياة </a:t>
            </a:r>
          </a:p>
          <a:p>
            <a:pPr algn="r" rtl="1"/>
            <a:r>
              <a:rPr lang="ar-LB" sz="33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وَلا سَعادَة</a:t>
            </a:r>
            <a:endParaRPr lang="en-US" sz="33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772816"/>
            <a:ext cx="3456384" cy="4594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65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15" y="141277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أَمّا في هَذا المَشهَدِ فَنَرَى كَيفَ أَنَّ رَغبَةَ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هَذا الشّاب كَبيرَة 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وأنّهُ يَطمَحُ إلى نَيلِ الحَياةِ الأَبَدِيَّة. 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وَعِندَما شَعَرَ بِضَرورَةِ التّخلَّي عَن مالِهِ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وَعَن كُلِّ ما يُكَبّلهُ لَم يَستَطعْ 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أَن يَقومَ بِهَذِهِ الخُطوَة،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b="1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"فَذهَبَ حَزينًا»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لأَنَّهُ لَم يَتَمَكَّنْ مِن أن يُوفّقَ بَينَ نَقيضَين: </a:t>
            </a:r>
            <a:r>
              <a:rPr lang="ar-LB" sz="3200" b="1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اتّباع يَسوع بِحُرِّيّة وَماله</a:t>
            </a:r>
            <a:endParaRPr lang="en-US" sz="3200" dirty="0">
              <a:solidFill>
                <a:srgbClr val="EBEBEB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0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9692" y="-12120"/>
            <a:ext cx="5544616" cy="6836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311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-108520" y="0"/>
            <a:ext cx="9144000" cy="68580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المهم معرفة أَنَّ كُلّ نِداءٍ 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أَو دَعوة تَفتَرِضُ </a:t>
            </a:r>
          </a:p>
          <a:p>
            <a:pPr algn="r" rtl="1"/>
            <a:r>
              <a:rPr lang="ar-LB" sz="31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جَوابًا  شَخصِيًّا</a:t>
            </a:r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أَي تَكريس القَلب وَتَقديم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الذّاتِ أَو الحَياةِ بِأَكمَلِها، 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ومَن قَدَّمَ ذاتَهُ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تَحرّرَ ُ مِن كُلِّ ما يُكبّلهُ 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ولم يَبْقَ ما يعوقُ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تَلبيةَ هَذا النِّداء.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لأنّه تَرَكَ خَطيئَتهُ 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وتَعرّف إلى الآبِ </a:t>
            </a:r>
          </a:p>
          <a:p>
            <a:pPr algn="r" rtl="1"/>
            <a:r>
              <a:rPr lang="ar-LB" sz="31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وأدرَكَ أنّهُ ابنَه. </a:t>
            </a:r>
          </a:p>
          <a:p>
            <a:pPr algn="r" rtl="1"/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980728"/>
            <a:ext cx="3630132" cy="5356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683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980728"/>
            <a:ext cx="74888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فَمن أدرَكَ أنّه ابن الله 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أصبحَ  يمتَثِلُ بيَسوع الابنُ الوَحيدُ 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الذي كانَ يُصغي إلى صَوتِ الآبِ وَيُطيعُه، 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وَكانَ يَشهَدُ لِلحَقّ.</a:t>
            </a:r>
            <a:endParaRPr lang="en-US" sz="3200" dirty="0">
              <a:solidFill>
                <a:srgbClr val="EBEBEB">
                  <a:lumMod val="10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 rtl="1"/>
            <a:r>
              <a:rPr lang="ar-LB" sz="3200" b="1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باختصار نقول: </a:t>
            </a:r>
          </a:p>
          <a:p>
            <a:pPr marL="457200" lvl="0" indent="-457200" algn="ctr" rtl="1">
              <a:buFont typeface="Wingdings 2"/>
              <a:buChar char=""/>
            </a:pPr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الفَرَحُ وَالسّعادَةُ وَالحَقّ وَالحُرّيّةُ </a:t>
            </a:r>
          </a:p>
          <a:p>
            <a:pPr lvl="0" algn="ctr" rtl="1"/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أساسُ كُلِّ دَعوَةٍ حَقيقِيَّةٍ في الحَياة. </a:t>
            </a:r>
          </a:p>
          <a:p>
            <a:pPr marL="457200" lvl="0" indent="-457200" algn="ctr" rtl="1">
              <a:buFont typeface="Wingdings 2"/>
              <a:buChar char=""/>
            </a:pPr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وَهِيَ العَلاماتُ المُمَيّزة </a:t>
            </a:r>
            <a:r>
              <a:rPr lang="ar-LB" sz="3200" b="1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لِكل دّعوَةِ، </a:t>
            </a:r>
            <a:r>
              <a:rPr lang="ar-LB" sz="3200" dirty="0">
                <a:solidFill>
                  <a:srgbClr val="EBEBEB">
                    <a:lumMod val="1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كما سنَكتَشِفَها في دَعَواتٍ أخرَى مِنَ الكِتابِ المُقَدّسِ سَنَأتي عَلى ذِكرِها لاحقًا وَنَبحَثُ فيها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6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420888"/>
            <a:ext cx="3971925" cy="39434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07904" y="332656"/>
            <a:ext cx="4660313" cy="4097905"/>
          </a:xfrm>
          <a:prstGeom prst="cloudCallout">
            <a:avLst>
              <a:gd name="adj1" fmla="val -69621"/>
              <a:gd name="adj2" fmla="val 194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أَصدِقائي...</a:t>
            </a:r>
          </a:p>
          <a:p>
            <a:pPr algn="ctr" rtl="1"/>
            <a:r>
              <a:rPr lang="ar-L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هِيَ العُصارَةُ الّتي يَنبَغي أن تتَذَكّروها مِن هَذا اللّقاء؟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19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256584"/>
          </a:xfrm>
          <a:solidFill>
            <a:schemeClr val="tx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rtl="1">
              <a:buFont typeface="Wingdings" pitchFamily="2" charset="2"/>
              <a:buChar char="§"/>
            </a:pPr>
            <a:r>
              <a:rPr lang="ar-SA" sz="25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يَقولُ لَنا يَسوع: لا تَعبُدوا رَبَّين اللّهَ وَالمال </a:t>
            </a:r>
            <a:endParaRPr lang="ar-LB" sz="25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buFont typeface="Wingdings" pitchFamily="2" charset="2"/>
              <a:buChar char="§"/>
            </a:pPr>
            <a:r>
              <a:rPr lang="ar-SA" sz="25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"لأَنَّهُ مِنَ المُستَحيلِ أَن يَجتَمِعا مَعًا".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LB" sz="25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ar-SA" sz="25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الحُزنُ عِندَ هَذا الشّابِّ يَأتي مِن ظَنِّهِ أَنَّهُ قادِرٌ على أَن يَجمَعَ بَينَ عِبادَةِ الإِثنَينِ مَعًا. </a:t>
            </a:r>
            <a:endParaRPr lang="ar-LB" sz="25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SA" sz="25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وَعِندَما شَعَرَ بِضَرورَةِ التَّخَلّي عَن مالِهِ وَكُلِّ ما يُكَبِّلُهُ لَم يَستَطِعْ أَن يَقومَ بِهَذِهِ الخُطوَة، "فَذَهَبَ حَزينًا".</a:t>
            </a:r>
            <a:endParaRPr lang="ar-LB" sz="25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LB" sz="25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ar-SA" sz="25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فالمال وَقَفَ حاجِزًا بَينَهُ وَبَينَ الحَياةِ الأَبَدِيَّةِ الّتي كانَ يَبحَثُ عَنها. 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LB" sz="25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ar-SA" sz="25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إنَّ كُلَّ نِداءٍ أَو دَعوَةٍ تَفتَرِضُ جَوابًا شَخصِيًّا، أَيّ تَكريسَ القَلبِ وَتَقديمَ الذّاتِ أَو الحَياةِ بِأَكمَلِها كَي لا يَبْقَى ما يُعَوّقُ تَلبِيَةَ هَذا النِّداء</a:t>
            </a:r>
            <a:endParaRPr lang="en-US" sz="25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0152" y="476672"/>
            <a:ext cx="15295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8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8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8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نَتَذَكَّر</a:t>
            </a:r>
            <a:endParaRPr lang="en-US" sz="38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40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420888"/>
            <a:ext cx="3971925" cy="39434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707904" y="332656"/>
            <a:ext cx="4660313" cy="4097905"/>
          </a:xfrm>
          <a:prstGeom prst="cloudCallout">
            <a:avLst>
              <a:gd name="adj1" fmla="val -69621"/>
              <a:gd name="adj2" fmla="val 194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والآنَ سَنَختُمُ لِقاءَنا بِمَسيرَةِ الصّلاةِ التّالِيّة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628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14879"/>
            <a:ext cx="6343672" cy="709865"/>
          </a:xfrm>
        </p:spPr>
        <p:txBody>
          <a:bodyPr/>
          <a:lstStyle/>
          <a:p>
            <a:pPr algn="r" rtl="1"/>
            <a:r>
              <a:rPr lang="ar-LB" sz="4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لِنُصَلّي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79470"/>
              </p:ext>
            </p:extLst>
          </p:nvPr>
        </p:nvGraphicFramePr>
        <p:xfrm>
          <a:off x="1429272" y="3284984"/>
          <a:ext cx="6624736" cy="237654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309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LB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 احتِرامُ الأَهل	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LB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 النّظرَةُ المُستقلّة إلى الأُمور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LB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 التّفرّد في المَلبَس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LB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 اللّبس كَباقي الرِّفاق.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83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LB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 إظهارُ ما يُمَيّزُه	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LB"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- الاندِماجُ بِالجَماعَة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909301"/>
            <a:ext cx="82089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رَبّ أَنتَ تَعلَمُ أَنَّ </a:t>
            </a:r>
            <a:r>
              <a:rPr kumimoji="0" lang="ar-LB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"عالَمَنا اليَوم عالَمٌ استِهلاكِيّ، فَساعِدْنا</a:t>
            </a:r>
            <a:r>
              <a:rPr kumimoji="0" lang="ar-LB" sz="2800" b="1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كَي لا نَدَعهُ </a:t>
            </a:r>
            <a:r>
              <a:rPr kumimoji="0" lang="ar-LB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يُؤَثّرُ عَلى إيمانِنا...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LB" sz="28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إنَّ مُعظمَ الشّبابِ يَحزَنون لأنّهُم يُحاوِلونَ دائِمًا أَن يَجمَعوا بَينَ المُتَناقِضات مثلاً</a:t>
            </a:r>
            <a:r>
              <a:rPr kumimoji="0" lang="ar-LB" sz="28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573325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"وَأَنا؟؟؟ كَيفَ أَشهَدُ لإيماني اليَومَ في مِثلِ هَذا العالَم"؟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95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0708" y="2276872"/>
            <a:ext cx="3485167" cy="4467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764704"/>
            <a:ext cx="3888432" cy="1368152"/>
          </a:xfrm>
        </p:spPr>
        <p:txBody>
          <a:bodyPr/>
          <a:lstStyle/>
          <a:p>
            <a:pPr algn="ctr" rtl="1"/>
            <a:r>
              <a:rPr lang="ar-LB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القيثارَةُ هِيَ أَكثَر </a:t>
            </a:r>
            <a:br>
              <a:rPr lang="ar-LB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تَحتاجُ إِليهِ صَلاة</a:t>
            </a:r>
            <a:br>
              <a:rPr lang="ar-LB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76872"/>
            <a:ext cx="3312368" cy="4466704"/>
          </a:xfrm>
          <a:solidFill>
            <a:schemeClr val="accent3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algn="r" rtl="1"/>
            <a:endParaRPr lang="ar-LB" dirty="0">
              <a:solidFill>
                <a:schemeClr val="bg2">
                  <a:lumMod val="10000"/>
                </a:schemeClr>
              </a:solidFill>
            </a:endParaRPr>
          </a:p>
          <a:p>
            <a:pPr algn="ctr" rtl="1"/>
            <a:r>
              <a:rPr lang="ar-L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نَشكُرُكَ أَيُّها الرَّبُّ الإِله، لأنّك خَلَقْتنا مختَلِفين بَعضنا عَن بعض كأوتار القيثارَة، كلٌ يعطيك نَغمَة</a:t>
            </a:r>
          </a:p>
          <a:p>
            <a:pPr algn="ctr" rtl="1"/>
            <a:r>
              <a:rPr lang="ar-L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فَفي هَذا الاختِلاف تَكمن ثَروَتُنا وفيه نُشيدُ مَعًا بِمَجدِكَ لِلأبَدِ آمين 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629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6343672" cy="709865"/>
          </a:xfrm>
        </p:spPr>
        <p:txBody>
          <a:bodyPr/>
          <a:lstStyle/>
          <a:p>
            <a:pPr algn="r" rtl="1"/>
            <a:r>
              <a:rPr lang="ar-LB" sz="4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صَلاة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79512" y="1484784"/>
            <a:ext cx="8568952" cy="48245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نَعَم يا رَبّ نَحنُ نَعلَمُ 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أنَّ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هُناكَ حَقيقَةٌ واضِحَة: </a:t>
            </a:r>
            <a:endParaRPr lang="ar-LB" sz="28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يُمكِنُنا الإِستِمتاعُ بِكُلِّ ما هُوَ مَوجودٌ في حَياتِنا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ar-LB" sz="28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ولكن ساعدنا كي 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َلا نَعبُدَهُ وَلا نَجعَلَ حَياتَنا رَهينَةً 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له فيكبِّلُنا، بل إجعلنا نفرحُ ب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وُجود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ولا نجعل 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غِيابَهُ  يُدخِلَنا في حالَةٍ مِنَ الغَمِّ وَالحُزنِ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ar-LB" sz="28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نعم يا ربّ َ 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حَياتُنا 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معك 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مَلأى بِالأَحاسِيسِ أَي بِالفَرَحِ الّذي لا يَنتَهي الّذي وَعَدَ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 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بِهِ</a:t>
            </a:r>
            <a:r>
              <a:rPr lang="ar-LB" sz="280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مُحبيكَ.</a:t>
            </a:r>
            <a:endParaRPr lang="ar-LB" sz="280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لك المجد الى الأبد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23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980728"/>
            <a:ext cx="5832648" cy="1595848"/>
          </a:xfrm>
        </p:spPr>
        <p:txBody>
          <a:bodyPr>
            <a:normAutofit/>
          </a:bodyPr>
          <a:lstStyle/>
          <a:p>
            <a:pPr algn="ctr" rtl="1"/>
            <a:r>
              <a:rPr lang="ar-LB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السّادِس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5726636" cy="1283905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وَذَهَبَ حَزينًا»</a:t>
            </a:r>
            <a:endParaRPr lang="en-US" sz="50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9285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7740" y="0"/>
            <a:ext cx="5768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5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115616" y="620688"/>
            <a:ext cx="3793475" cy="2248041"/>
          </a:xfrm>
          <a:prstGeom prst="cloudCallout">
            <a:avLst>
              <a:gd name="adj1" fmla="val 82444"/>
              <a:gd name="adj2" fmla="val -3665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هو هَدَفنا مِن هَذا اللِّقاء؟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429000"/>
            <a:ext cx="86409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نَكتَشِفُ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أَشخاصًا سَمِعُوا نِداءَ اللّهِ وَدَعوته وَمَع ذَلِكَ تَهَرَّبوا مِنهُ وَرفَضوها بِسَبَبِ خوفٍ فيهم أو تَعَلُّقهم بِأمورٍ تخُصُّهُم وَنُقارِنهم بَينَ الّذينَ سَمِعوا نِداءَ الرَّبّ وَلَبّوا دَعوَتَه.</a:t>
            </a:r>
          </a:p>
          <a:p>
            <a:pPr algn="r" rtl="1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نَتَحَسَّسُ</a:t>
            </a:r>
            <a:r>
              <a:rPr lang="ar-LB" sz="2800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أَهَمِّيّةَ التَّحَرُّرِ مِن كُلِّ ما يُكَبِّلُنا وَيَمنَعُنا مِن اكتِشافِ إِرادَةِ الرَّبِّ وَاتِّباعها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0"/>
            <a:ext cx="1866365" cy="2794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0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904306"/>
            <a:ext cx="3971925" cy="3943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555776" y="332656"/>
            <a:ext cx="6264696" cy="4536504"/>
          </a:xfrm>
          <a:prstGeom prst="cloudCallout">
            <a:avLst>
              <a:gd name="adj1" fmla="val -62086"/>
              <a:gd name="adj2" fmla="val 2405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buFontTx/>
              <a:buChar char="-"/>
            </a:pP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1335857"/>
            <a:ext cx="4587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ctr" rtl="1">
              <a:buFontTx/>
              <a:buChar char="-"/>
            </a:pPr>
            <a:r>
              <a:rPr lang="ar-LB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ماذا يَعني لَكَ هَذا العُنوان: </a:t>
            </a:r>
          </a:p>
          <a:p>
            <a:pPr lvl="0" algn="ctr" rtl="1"/>
            <a:r>
              <a:rPr lang="en-US" sz="3200" b="1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ar-LB" sz="3200" b="1" dirty="0">
                <a:solidFill>
                  <a:srgbClr val="EBEBEB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"فَذَهَبَ حَزينًا“</a:t>
            </a:r>
            <a:endParaRPr lang="en-US" sz="3200" b="1" dirty="0">
              <a:solidFill>
                <a:srgbClr val="EBEBEB">
                  <a:lumMod val="1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1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ar-LB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متى تشعر أنك حزينٌ ؟ </a:t>
            </a:r>
          </a:p>
          <a:p>
            <a:pPr marL="571500" lvl="0" indent="-571500" algn="ctr" rtl="1">
              <a:buFontTx/>
              <a:buChar char="-"/>
            </a:pPr>
            <a:r>
              <a:rPr lang="ar-LB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الذِّي يمكنه أن يُحزِنَك؟</a:t>
            </a:r>
            <a:endParaRPr lang="fr-FR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4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904306"/>
            <a:ext cx="3971925" cy="3943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131840" y="404664"/>
            <a:ext cx="5688632" cy="3888432"/>
          </a:xfrm>
          <a:prstGeom prst="cloudCallout">
            <a:avLst>
              <a:gd name="adj1" fmla="val -62086"/>
              <a:gd name="adj2" fmla="val 2405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هَل تَعرفُ أحَدًا في الكِتابِ المُقَدَّسِ كانَ حَزينًا بِسَبَبِ مالِه؟ </a:t>
            </a:r>
          </a:p>
          <a:p>
            <a:pPr algn="ctr" rtl="1"/>
            <a:r>
              <a:rPr lang="ar-L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أَذكُرْه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9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3"/>
          <a:stretch/>
        </p:blipFill>
        <p:spPr>
          <a:xfrm>
            <a:off x="-11360" y="116632"/>
            <a:ext cx="8975848" cy="6480720"/>
          </a:xfrm>
        </p:spPr>
      </p:pic>
      <p:sp>
        <p:nvSpPr>
          <p:cNvPr id="5" name="Oval Callout 4"/>
          <p:cNvSpPr/>
          <p:nvPr/>
        </p:nvSpPr>
        <p:spPr>
          <a:xfrm>
            <a:off x="3347864" y="3717032"/>
            <a:ext cx="2664296" cy="2160240"/>
          </a:xfrm>
          <a:prstGeom prst="wedgeEllipseCallout">
            <a:avLst>
              <a:gd name="adj1" fmla="val -4712"/>
              <a:gd name="adj2" fmla="val -80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الشّابّ الغَنِيّ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31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2420888"/>
            <a:ext cx="3971925" cy="39434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699792" y="836712"/>
            <a:ext cx="5956457" cy="3744416"/>
          </a:xfrm>
          <a:prstGeom prst="cloudCallout">
            <a:avLst>
              <a:gd name="adj1" fmla="val -50713"/>
              <a:gd name="adj2" fmla="val 3400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بِالفِعلِ يا أَصدِقائي...</a:t>
            </a:r>
          </a:p>
          <a:p>
            <a:pPr algn="ctr" rtl="1"/>
            <a:r>
              <a:rPr lang="ar-LB" sz="36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لَقَد أَخبَرَنا يَسوعُ عَن شَابٍّ أَحَبَّهُ وَدَعاه... </a:t>
            </a:r>
          </a:p>
          <a:p>
            <a:pPr algn="ctr" rtl="1"/>
            <a:r>
              <a:rPr lang="ar-LB" sz="36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لِنَرَ قِصَّتَهُ مَعًا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91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59">
      <a:dk1>
        <a:srgbClr val="E9943A"/>
      </a:dk1>
      <a:lt1>
        <a:sysClr val="window" lastClr="FFFFFF"/>
      </a:lt1>
      <a:dk2>
        <a:srgbClr val="F1BE88"/>
      </a:dk2>
      <a:lt2>
        <a:srgbClr val="EBEBEB"/>
      </a:lt2>
      <a:accent1>
        <a:srgbClr val="F1BE88"/>
      </a:accent1>
      <a:accent2>
        <a:srgbClr val="E9943A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359</TotalTime>
  <Words>949</Words>
  <Application>Microsoft Office PowerPoint</Application>
  <PresentationFormat>On-screen Show (4:3)</PresentationFormat>
  <Paragraphs>140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Adobe Arabic</vt:lpstr>
      <vt:lpstr>Arial</vt:lpstr>
      <vt:lpstr>Calibri</vt:lpstr>
      <vt:lpstr>Century Gothic</vt:lpstr>
      <vt:lpstr>Simplified Arabic</vt:lpstr>
      <vt:lpstr>Tahoma</vt:lpstr>
      <vt:lpstr>Times New Roman</vt:lpstr>
      <vt:lpstr>Wingdings</vt:lpstr>
      <vt:lpstr>Wingdings 2</vt:lpstr>
      <vt:lpstr>Wingdings 3</vt:lpstr>
      <vt:lpstr>Ion Boardroom</vt:lpstr>
      <vt:lpstr>مَركَزُ التَّربِيَّةِ الدّينِيَّة رُهبانِيَّةُ القَلبَينِ الأقدَسَين </vt:lpstr>
      <vt:lpstr>PowerPoint Presentation</vt:lpstr>
      <vt:lpstr>اللِّقاءُ السّادِس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لِنُصَلّي</vt:lpstr>
      <vt:lpstr>القيثارَةُ هِيَ أَكثَر  ما تَحتاجُ إِليهِ صَلاة </vt:lpstr>
      <vt:lpstr>صَلاة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اللِّقاءُ السّادِس</dc:title>
  <dc:creator>Michel Haddad</dc:creator>
  <cp:lastModifiedBy>Michel Haddad (Prof)</cp:lastModifiedBy>
  <cp:revision>43</cp:revision>
  <dcterms:created xsi:type="dcterms:W3CDTF">2020-12-18T08:13:50Z</dcterms:created>
  <dcterms:modified xsi:type="dcterms:W3CDTF">2021-12-30T19:01:24Z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B1059851-F383-4E54-A7B6-6DF92BE941FD</vt:lpwstr>
  </property>
  <property fmtid="{D5CDD505-2E9C-101B-9397-08002B2CF9AE}" pid="3" name="ArticulatePath">
    <vt:lpwstr>eb9-renc-06</vt:lpwstr>
  </property>
</Properties>
</file>