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5" r:id="rId2"/>
    <p:sldId id="276" r:id="rId3"/>
    <p:sldId id="294" r:id="rId4"/>
    <p:sldId id="278" r:id="rId5"/>
    <p:sldId id="295" r:id="rId6"/>
    <p:sldId id="279" r:id="rId7"/>
    <p:sldId id="259" r:id="rId8"/>
    <p:sldId id="296" r:id="rId9"/>
    <p:sldId id="260" r:id="rId10"/>
    <p:sldId id="291" r:id="rId11"/>
    <p:sldId id="281" r:id="rId12"/>
    <p:sldId id="282" r:id="rId13"/>
    <p:sldId id="297" r:id="rId14"/>
    <p:sldId id="280" r:id="rId15"/>
    <p:sldId id="298" r:id="rId16"/>
    <p:sldId id="299" r:id="rId17"/>
    <p:sldId id="300" r:id="rId18"/>
    <p:sldId id="301" r:id="rId19"/>
    <p:sldId id="304" r:id="rId20"/>
    <p:sldId id="303" r:id="rId21"/>
    <p:sldId id="305" r:id="rId22"/>
    <p:sldId id="306" r:id="rId23"/>
    <p:sldId id="307" r:id="rId24"/>
    <p:sldId id="308" r:id="rId25"/>
    <p:sldId id="265" r:id="rId26"/>
    <p:sldId id="311" r:id="rId27"/>
    <p:sldId id="309" r:id="rId28"/>
    <p:sldId id="314" r:id="rId29"/>
    <p:sldId id="268" r:id="rId30"/>
    <p:sldId id="313" r:id="rId31"/>
    <p:sldId id="312" r:id="rId32"/>
    <p:sldId id="315" r:id="rId33"/>
    <p:sldId id="271" r:id="rId34"/>
    <p:sldId id="272" r:id="rId35"/>
    <p:sldId id="286"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D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105" d="100"/>
          <a:sy n="105" d="100"/>
        </p:scale>
        <p:origin x="11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80088-5B8A-436E-897F-64AD31613BA9}" type="datetimeFigureOut">
              <a:rPr lang="en-US" smtClean="0"/>
              <a:pPr/>
              <a:t>30-Dec-21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B8476-3997-4BA3-8F3F-320296FB32DC}" type="slidenum">
              <a:rPr lang="en-US" smtClean="0"/>
              <a:pPr/>
              <a:t>‹#›</a:t>
            </a:fld>
            <a:endParaRPr lang="en-US"/>
          </a:p>
        </p:txBody>
      </p:sp>
    </p:spTree>
    <p:extLst>
      <p:ext uri="{BB962C8B-B14F-4D97-AF65-F5344CB8AC3E}">
        <p14:creationId xmlns:p14="http://schemas.microsoft.com/office/powerpoint/2010/main" val="64527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1</a:t>
            </a:fld>
            <a:endParaRPr lang="en-US"/>
          </a:p>
        </p:txBody>
      </p:sp>
    </p:spTree>
    <p:extLst>
      <p:ext uri="{BB962C8B-B14F-4D97-AF65-F5344CB8AC3E}">
        <p14:creationId xmlns:p14="http://schemas.microsoft.com/office/powerpoint/2010/main" val="44673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90B255-0C9C-4E1A-AE65-F3FCFE3765C4}" type="slidenum">
              <a:rPr lang="en-US" smtClean="0"/>
              <a:pPr/>
              <a:t>10</a:t>
            </a:fld>
            <a:endParaRPr lang="en-US"/>
          </a:p>
        </p:txBody>
      </p:sp>
    </p:spTree>
    <p:extLst>
      <p:ext uri="{BB962C8B-B14F-4D97-AF65-F5344CB8AC3E}">
        <p14:creationId xmlns:p14="http://schemas.microsoft.com/office/powerpoint/2010/main" val="43352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11</a:t>
            </a:fld>
            <a:endParaRPr lang="en-US"/>
          </a:p>
        </p:txBody>
      </p:sp>
    </p:spTree>
    <p:extLst>
      <p:ext uri="{BB962C8B-B14F-4D97-AF65-F5344CB8AC3E}">
        <p14:creationId xmlns:p14="http://schemas.microsoft.com/office/powerpoint/2010/main" val="338930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12</a:t>
            </a:fld>
            <a:endParaRPr lang="en-US"/>
          </a:p>
        </p:txBody>
      </p:sp>
    </p:spTree>
    <p:extLst>
      <p:ext uri="{BB962C8B-B14F-4D97-AF65-F5344CB8AC3E}">
        <p14:creationId xmlns:p14="http://schemas.microsoft.com/office/powerpoint/2010/main" val="352973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13</a:t>
            </a:fld>
            <a:endParaRPr lang="en-US"/>
          </a:p>
        </p:txBody>
      </p:sp>
    </p:spTree>
    <p:extLst>
      <p:ext uri="{BB962C8B-B14F-4D97-AF65-F5344CB8AC3E}">
        <p14:creationId xmlns:p14="http://schemas.microsoft.com/office/powerpoint/2010/main" val="2104737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14</a:t>
            </a:fld>
            <a:endParaRPr lang="en-US"/>
          </a:p>
        </p:txBody>
      </p:sp>
    </p:spTree>
    <p:extLst>
      <p:ext uri="{BB962C8B-B14F-4D97-AF65-F5344CB8AC3E}">
        <p14:creationId xmlns:p14="http://schemas.microsoft.com/office/powerpoint/2010/main" val="36631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15</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16</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17</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18</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19</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2</a:t>
            </a:fld>
            <a:endParaRPr lang="en-US"/>
          </a:p>
        </p:txBody>
      </p:sp>
    </p:spTree>
    <p:extLst>
      <p:ext uri="{BB962C8B-B14F-4D97-AF65-F5344CB8AC3E}">
        <p14:creationId xmlns:p14="http://schemas.microsoft.com/office/powerpoint/2010/main" val="149599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20</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21</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22</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23</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24</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25</a:t>
            </a:fld>
            <a:endParaRPr lang="en-US"/>
          </a:p>
        </p:txBody>
      </p:sp>
    </p:spTree>
    <p:extLst>
      <p:ext uri="{BB962C8B-B14F-4D97-AF65-F5344CB8AC3E}">
        <p14:creationId xmlns:p14="http://schemas.microsoft.com/office/powerpoint/2010/main" val="1029188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26</a:t>
            </a:fld>
            <a:endParaRPr lang="en-US"/>
          </a:p>
        </p:txBody>
      </p:sp>
    </p:spTree>
    <p:extLst>
      <p:ext uri="{BB962C8B-B14F-4D97-AF65-F5344CB8AC3E}">
        <p14:creationId xmlns:p14="http://schemas.microsoft.com/office/powerpoint/2010/main" val="1154906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27</a:t>
            </a:fld>
            <a:endParaRPr lang="en-US"/>
          </a:p>
        </p:txBody>
      </p:sp>
    </p:spTree>
    <p:extLst>
      <p:ext uri="{BB962C8B-B14F-4D97-AF65-F5344CB8AC3E}">
        <p14:creationId xmlns:p14="http://schemas.microsoft.com/office/powerpoint/2010/main" val="2894557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28</a:t>
            </a:fld>
            <a:endParaRPr lang="en-US"/>
          </a:p>
        </p:txBody>
      </p:sp>
    </p:spTree>
    <p:extLst>
      <p:ext uri="{BB962C8B-B14F-4D97-AF65-F5344CB8AC3E}">
        <p14:creationId xmlns:p14="http://schemas.microsoft.com/office/powerpoint/2010/main" val="2171066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29</a:t>
            </a:fld>
            <a:endParaRPr lang="en-US"/>
          </a:p>
        </p:txBody>
      </p:sp>
    </p:spTree>
    <p:extLst>
      <p:ext uri="{BB962C8B-B14F-4D97-AF65-F5344CB8AC3E}">
        <p14:creationId xmlns:p14="http://schemas.microsoft.com/office/powerpoint/2010/main" val="415122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3</a:t>
            </a:fld>
            <a:endParaRPr lang="en-US"/>
          </a:p>
        </p:txBody>
      </p:sp>
    </p:spTree>
    <p:extLst>
      <p:ext uri="{BB962C8B-B14F-4D97-AF65-F5344CB8AC3E}">
        <p14:creationId xmlns:p14="http://schemas.microsoft.com/office/powerpoint/2010/main" val="1495990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30</a:t>
            </a:fld>
            <a:endParaRPr lang="en-US"/>
          </a:p>
        </p:txBody>
      </p:sp>
    </p:spTree>
    <p:extLst>
      <p:ext uri="{BB962C8B-B14F-4D97-AF65-F5344CB8AC3E}">
        <p14:creationId xmlns:p14="http://schemas.microsoft.com/office/powerpoint/2010/main" val="897135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31</a:t>
            </a:fld>
            <a:endParaRPr lang="en-US"/>
          </a:p>
        </p:txBody>
      </p:sp>
    </p:spTree>
    <p:extLst>
      <p:ext uri="{BB962C8B-B14F-4D97-AF65-F5344CB8AC3E}">
        <p14:creationId xmlns:p14="http://schemas.microsoft.com/office/powerpoint/2010/main" val="3426543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32</a:t>
            </a:fld>
            <a:endParaRPr lang="en-US"/>
          </a:p>
        </p:txBody>
      </p:sp>
    </p:spTree>
    <p:extLst>
      <p:ext uri="{BB962C8B-B14F-4D97-AF65-F5344CB8AC3E}">
        <p14:creationId xmlns:p14="http://schemas.microsoft.com/office/powerpoint/2010/main" val="2159806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33</a:t>
            </a:fld>
            <a:endParaRPr lang="en-US"/>
          </a:p>
        </p:txBody>
      </p:sp>
    </p:spTree>
    <p:extLst>
      <p:ext uri="{BB962C8B-B14F-4D97-AF65-F5344CB8AC3E}">
        <p14:creationId xmlns:p14="http://schemas.microsoft.com/office/powerpoint/2010/main" val="2900774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34</a:t>
            </a:fld>
            <a:endParaRPr lang="en-US"/>
          </a:p>
        </p:txBody>
      </p:sp>
    </p:spTree>
    <p:extLst>
      <p:ext uri="{BB962C8B-B14F-4D97-AF65-F5344CB8AC3E}">
        <p14:creationId xmlns:p14="http://schemas.microsoft.com/office/powerpoint/2010/main" val="1776608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35</a:t>
            </a:fld>
            <a:endParaRPr lang="en-US"/>
          </a:p>
        </p:txBody>
      </p:sp>
    </p:spTree>
    <p:extLst>
      <p:ext uri="{BB962C8B-B14F-4D97-AF65-F5344CB8AC3E}">
        <p14:creationId xmlns:p14="http://schemas.microsoft.com/office/powerpoint/2010/main" val="89713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4</a:t>
            </a:fld>
            <a:endParaRPr lang="en-US"/>
          </a:p>
        </p:txBody>
      </p:sp>
    </p:spTree>
    <p:extLst>
      <p:ext uri="{BB962C8B-B14F-4D97-AF65-F5344CB8AC3E}">
        <p14:creationId xmlns:p14="http://schemas.microsoft.com/office/powerpoint/2010/main" val="36133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5</a:t>
            </a:fld>
            <a:endParaRPr lang="en-US"/>
          </a:p>
        </p:txBody>
      </p:sp>
    </p:spTree>
    <p:extLst>
      <p:ext uri="{BB962C8B-B14F-4D97-AF65-F5344CB8AC3E}">
        <p14:creationId xmlns:p14="http://schemas.microsoft.com/office/powerpoint/2010/main" val="396246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6</a:t>
            </a:fld>
            <a:endParaRPr lang="en-US"/>
          </a:p>
        </p:txBody>
      </p:sp>
    </p:spTree>
    <p:extLst>
      <p:ext uri="{BB962C8B-B14F-4D97-AF65-F5344CB8AC3E}">
        <p14:creationId xmlns:p14="http://schemas.microsoft.com/office/powerpoint/2010/main" val="148943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7</a:t>
            </a:fld>
            <a:endParaRPr lang="en-US"/>
          </a:p>
        </p:txBody>
      </p:sp>
    </p:spTree>
    <p:extLst>
      <p:ext uri="{BB962C8B-B14F-4D97-AF65-F5344CB8AC3E}">
        <p14:creationId xmlns:p14="http://schemas.microsoft.com/office/powerpoint/2010/main" val="292101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8</a:t>
            </a:fld>
            <a:endParaRPr lang="en-US"/>
          </a:p>
        </p:txBody>
      </p:sp>
    </p:spTree>
    <p:extLst>
      <p:ext uri="{BB962C8B-B14F-4D97-AF65-F5344CB8AC3E}">
        <p14:creationId xmlns:p14="http://schemas.microsoft.com/office/powerpoint/2010/main" val="199015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9</a:t>
            </a:fld>
            <a:endParaRPr lang="en-US"/>
          </a:p>
        </p:txBody>
      </p:sp>
    </p:spTree>
    <p:extLst>
      <p:ext uri="{BB962C8B-B14F-4D97-AF65-F5344CB8AC3E}">
        <p14:creationId xmlns:p14="http://schemas.microsoft.com/office/powerpoint/2010/main" val="345395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91998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108138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547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305640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677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722932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136066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331248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176038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7AC47-FAE3-488C-B671-C8950DB6CA78}" type="datetimeFigureOut">
              <a:rPr lang="en-US" smtClean="0"/>
              <a:pPr/>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368391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A7AC47-FAE3-488C-B671-C8950DB6CA78}" type="datetimeFigureOut">
              <a:rPr lang="en-US" smtClean="0"/>
              <a:pPr/>
              <a:t>30-Dec-21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317970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A7AC47-FAE3-488C-B671-C8950DB6CA78}" type="datetimeFigureOut">
              <a:rPr lang="en-US" smtClean="0"/>
              <a:pPr/>
              <a:t>30-Dec-21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223176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A7AC47-FAE3-488C-B671-C8950DB6CA78}" type="datetimeFigureOut">
              <a:rPr lang="en-US" smtClean="0"/>
              <a:pPr/>
              <a:t>30-Dec-21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1868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7AC47-FAE3-488C-B671-C8950DB6CA78}" type="datetimeFigureOut">
              <a:rPr lang="en-US" smtClean="0"/>
              <a:pPr/>
              <a:t>30-Dec-21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311422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A7AC47-FAE3-488C-B671-C8950DB6CA78}" type="datetimeFigureOut">
              <a:rPr lang="en-US" smtClean="0"/>
              <a:pPr/>
              <a:t>30-Dec-21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2481-1645-4B99-BE35-B6BCC85CC2A3}" type="slidenum">
              <a:rPr lang="en-US" smtClean="0"/>
              <a:pPr/>
              <a:t>‹#›</a:t>
            </a:fld>
            <a:endParaRPr lang="en-US"/>
          </a:p>
        </p:txBody>
      </p:sp>
    </p:spTree>
    <p:extLst>
      <p:ext uri="{BB962C8B-B14F-4D97-AF65-F5344CB8AC3E}">
        <p14:creationId xmlns:p14="http://schemas.microsoft.com/office/powerpoint/2010/main" val="81397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2481-1645-4B99-BE35-B6BCC85CC2A3}" type="slidenum">
              <a:rPr lang="en-US" smtClean="0"/>
              <a:pPr/>
              <a:t>‹#›</a:t>
            </a:fld>
            <a:endParaRPr lang="en-US"/>
          </a:p>
        </p:txBody>
      </p:sp>
      <p:sp>
        <p:nvSpPr>
          <p:cNvPr id="5" name="Date Placeholder 4"/>
          <p:cNvSpPr>
            <a:spLocks noGrp="1"/>
          </p:cNvSpPr>
          <p:nvPr>
            <p:ph type="dt" sz="half" idx="10"/>
          </p:nvPr>
        </p:nvSpPr>
        <p:spPr/>
        <p:txBody>
          <a:bodyPr/>
          <a:lstStyle/>
          <a:p>
            <a:fld id="{FFA7AC47-FAE3-488C-B671-C8950DB6CA78}" type="datetimeFigureOut">
              <a:rPr lang="en-US" smtClean="0"/>
              <a:pPr/>
              <a:t>30-Dec-21</a:t>
            </a:fld>
            <a:endParaRPr lang="en-US"/>
          </a:p>
        </p:txBody>
      </p:sp>
    </p:spTree>
    <p:extLst>
      <p:ext uri="{BB962C8B-B14F-4D97-AF65-F5344CB8AC3E}">
        <p14:creationId xmlns:p14="http://schemas.microsoft.com/office/powerpoint/2010/main" val="172595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A7AC47-FAE3-488C-B671-C8950DB6CA78}" type="datetimeFigureOut">
              <a:rPr lang="en-US" smtClean="0"/>
              <a:pPr/>
              <a:t>30-Dec-21</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4A152481-1645-4B99-BE35-B6BCC85CC2A3}" type="slidenum">
              <a:rPr lang="en-US" smtClean="0"/>
              <a:pPr/>
              <a:t>‹#›</a:t>
            </a:fld>
            <a:endParaRPr lang="en-US"/>
          </a:p>
        </p:txBody>
      </p:sp>
    </p:spTree>
    <p:extLst>
      <p:ext uri="{BB962C8B-B14F-4D97-AF65-F5344CB8AC3E}">
        <p14:creationId xmlns:p14="http://schemas.microsoft.com/office/powerpoint/2010/main" val="144290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457200" rtl="1"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6.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6.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6.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w2.vatican.va/content/francesco/ar/apost_exhortations/documents/papa-francesco_esortazione-ap_20160319_amoris-laetitia.html"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28800"/>
            <a:ext cx="8352928" cy="1646302"/>
          </a:xfrm>
        </p:spPr>
        <p:txBody>
          <a:bodyPr>
            <a:normAutofit fontScale="90000"/>
          </a:bodyPr>
          <a:lstStyle/>
          <a:p>
            <a:pPr algn="ctr"/>
            <a:r>
              <a:rPr lang="ar-LB" dirty="0">
                <a:latin typeface="Tahoma" panose="020B0604030504040204" pitchFamily="34" charset="0"/>
                <a:ea typeface="Tahoma" panose="020B0604030504040204" pitchFamily="34" charset="0"/>
                <a:cs typeface="Tahoma" panose="020B0604030504040204" pitchFamily="34" charset="0"/>
              </a:rPr>
              <a:t>مَركَزُ التَّربِيَّةِ الدّينِيَّة</a:t>
            </a:r>
            <a:br>
              <a:rPr lang="en-US" dirty="0">
                <a:latin typeface="Tahoma" panose="020B0604030504040204" pitchFamily="34" charset="0"/>
                <a:ea typeface="Tahoma" panose="020B0604030504040204" pitchFamily="34" charset="0"/>
                <a:cs typeface="Tahoma" panose="020B0604030504040204" pitchFamily="34" charset="0"/>
              </a:rPr>
            </a:br>
            <a:r>
              <a:rPr lang="ar-LB" sz="5000" b="1" dirty="0">
                <a:latin typeface="Tahoma" pitchFamily="34" charset="0"/>
                <a:ea typeface="Tahoma" pitchFamily="34" charset="0"/>
              </a:rPr>
              <a:t>لرهبانية القلبين الأقدسين</a:t>
            </a:r>
            <a:r>
              <a:rPr lang="ar-LB" sz="5000" dirty="0">
                <a:latin typeface="Tahoma" panose="020B0604030504040204" pitchFamily="34" charset="0"/>
                <a:ea typeface="Tahoma" panose="020B0604030504040204" pitchFamily="34" charset="0"/>
                <a:cs typeface="Tahoma" panose="020B0604030504040204" pitchFamily="34" charset="0"/>
              </a:rPr>
              <a:t> </a:t>
            </a:r>
            <a:endParaRPr lang="en-US" sz="50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907704" y="4581128"/>
            <a:ext cx="4145057" cy="1096899"/>
          </a:xfrm>
        </p:spPr>
        <p:txBody>
          <a:bodyPr>
            <a:normAutofit fontScale="77500" lnSpcReduction="20000"/>
          </a:bodyPr>
          <a:lstStyle/>
          <a:p>
            <a:pPr algn="ctr" rtl="1"/>
            <a:r>
              <a:rPr lang="ar-LB" sz="5000" b="1" dirty="0">
                <a:solidFill>
                  <a:schemeClr val="tx1">
                    <a:lumMod val="95000"/>
                    <a:lumOff val="5000"/>
                  </a:schemeClr>
                </a:solidFill>
                <a:latin typeface="Adobe Arabic" panose="02040503050201020203" pitchFamily="18" charset="-78"/>
              </a:rPr>
              <a:t>يُقَدِّمُ كِتابَ التّاسع أَسَاسِيّ</a:t>
            </a:r>
            <a:endParaRPr lang="en-US" sz="5000" b="1" dirty="0">
              <a:solidFill>
                <a:schemeClr val="tx1">
                  <a:lumMod val="95000"/>
                  <a:lumOff val="5000"/>
                </a:schemeClr>
              </a:solidFill>
              <a:latin typeface="Adobe Arabic" panose="02040503050201020203" pitchFamily="18" charset="-78"/>
            </a:endParaRPr>
          </a:p>
        </p:txBody>
      </p:sp>
      <p:pic>
        <p:nvPicPr>
          <p:cNvPr id="1026"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8640"/>
            <a:ext cx="3339104" cy="13858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53445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Liliane\Desktop\work from home\رتبة توبة\Woman_of_fait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558" y="0"/>
            <a:ext cx="9217558" cy="6858000"/>
          </a:xfrm>
          <a:prstGeom prst="rect">
            <a:avLst/>
          </a:prstGeom>
          <a:noFill/>
        </p:spPr>
      </p:pic>
    </p:spTree>
    <p:custDataLst>
      <p:tags r:id="rId1"/>
    </p:custDataLst>
    <p:extLst>
      <p:ext uri="{BB962C8B-B14F-4D97-AF65-F5344CB8AC3E}">
        <p14:creationId xmlns:p14="http://schemas.microsoft.com/office/powerpoint/2010/main" val="215411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3185592"/>
            <a:ext cx="7992888" cy="3672408"/>
          </a:xfrm>
          <a:solidFill>
            <a:schemeClr val="accent5">
              <a:lumMod val="20000"/>
              <a:lumOff val="80000"/>
            </a:schemeClr>
          </a:solidFill>
        </p:spPr>
        <p:txBody>
          <a:bodyPr>
            <a:normAutofit lnSpcReduction="10000"/>
          </a:bodyPr>
          <a:lstStyle/>
          <a:p>
            <a:pPr algn="r" rtl="1">
              <a:buNone/>
            </a:pPr>
            <a:r>
              <a:rPr lang="ar-LB" sz="2400" dirty="0"/>
              <a:t> </a:t>
            </a:r>
            <a:r>
              <a:rPr lang="ar-LB" sz="2800" dirty="0"/>
              <a:t>صنع الله حوّاء من ضلع آدم، والضلعُ بجانبِ القلبِ وتحت الذّراع حتى يحيطَها بحبه ويحمِيها بذراعه. </a:t>
            </a:r>
          </a:p>
          <a:p>
            <a:pPr algn="r" rtl="1"/>
            <a:r>
              <a:rPr lang="ar-LB" sz="2800" b="1" dirty="0"/>
              <a:t>وَيَلْتَصِقُ بِأمْرَأَتِهِ وَيَكُونَانِ جَسَدًا وَاحِدًا </a:t>
            </a:r>
            <a:r>
              <a:rPr lang="ar-LB" sz="2800" dirty="0"/>
              <a:t>= هذه الآية فيها تأسيس سرّ الزواج، فقوله</a:t>
            </a:r>
            <a:r>
              <a:rPr lang="ar-LB" sz="2800" b="1" dirty="0"/>
              <a:t> جسد</a:t>
            </a:r>
            <a:r>
              <a:rPr lang="ar-LB" sz="2800" dirty="0"/>
              <a:t> </a:t>
            </a:r>
            <a:r>
              <a:rPr lang="ar-LB" sz="2800" b="1" dirty="0"/>
              <a:t>واحد</a:t>
            </a:r>
            <a:r>
              <a:rPr lang="ar-LB" sz="2800" dirty="0"/>
              <a:t> = هي إشارة للعلاقة الجسدية بين الرّجل وزوجته بهدفِ الإنجاب. </a:t>
            </a:r>
          </a:p>
          <a:p>
            <a:pPr algn="ctr" rtl="1"/>
            <a:r>
              <a:rPr lang="ar-SA" sz="2800" b="1" dirty="0">
                <a:solidFill>
                  <a:srgbClr val="C00000"/>
                </a:solidFill>
              </a:rPr>
              <a:t>هنا نجد علاقة المحبة التي تربط الإنسان بالإنسان</a:t>
            </a:r>
            <a:endParaRPr lang="en-US" sz="2800" b="1" dirty="0">
              <a:solidFill>
                <a:srgbClr val="C00000"/>
              </a:solidFill>
            </a:endParaRPr>
          </a:p>
        </p:txBody>
      </p:sp>
      <p:pic>
        <p:nvPicPr>
          <p:cNvPr id="4" name="Picture 2" descr="C:\Users\Liliane\Desktop\work from home\رتبة توبة\153536796-56a7bdf45f9b58b7d0ed6d0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0"/>
            <a:ext cx="4608512" cy="3219646"/>
          </a:xfrm>
          <a:prstGeom prst="ellipse">
            <a:avLst/>
          </a:prstGeom>
          <a:ln>
            <a:noFill/>
          </a:ln>
          <a:effectLst>
            <a:softEdge rad="112500"/>
          </a:effectLst>
        </p:spPr>
      </p:pic>
      <p:sp>
        <p:nvSpPr>
          <p:cNvPr id="5" name="Oval 4"/>
          <p:cNvSpPr/>
          <p:nvPr/>
        </p:nvSpPr>
        <p:spPr>
          <a:xfrm>
            <a:off x="5580112" y="1412776"/>
            <a:ext cx="2520280" cy="144016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t>نتأمّل</a:t>
            </a:r>
            <a:endParaRPr lang="en-US" sz="4000" b="1" dirty="0"/>
          </a:p>
        </p:txBody>
      </p:sp>
    </p:spTree>
    <p:custDataLst>
      <p:tags r:id="rId1"/>
    </p:custDataLst>
    <p:extLst>
      <p:ext uri="{BB962C8B-B14F-4D97-AF65-F5344CB8AC3E}">
        <p14:creationId xmlns:p14="http://schemas.microsoft.com/office/powerpoint/2010/main" val="228848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875184"/>
          </a:xfrm>
        </p:spPr>
        <p:txBody>
          <a:bodyPr>
            <a:normAutofit/>
          </a:bodyPr>
          <a:lstStyle/>
          <a:p>
            <a:r>
              <a:rPr lang="ar-EG" sz="2400" b="1" dirty="0"/>
              <a:t>"</a:t>
            </a:r>
            <a:br>
              <a:rPr lang="ar-EG" sz="2400" dirty="0"/>
            </a:br>
            <a:endParaRPr lang="en-US" sz="2400" dirty="0"/>
          </a:p>
        </p:txBody>
      </p:sp>
      <p:sp>
        <p:nvSpPr>
          <p:cNvPr id="3" name="Content Placeholder 2"/>
          <p:cNvSpPr>
            <a:spLocks noGrp="1"/>
          </p:cNvSpPr>
          <p:nvPr>
            <p:ph idx="1"/>
          </p:nvPr>
        </p:nvSpPr>
        <p:spPr>
          <a:xfrm>
            <a:off x="323528" y="2420888"/>
            <a:ext cx="7920880" cy="4176464"/>
          </a:xfrm>
          <a:solidFill>
            <a:schemeClr val="accent5">
              <a:lumMod val="20000"/>
              <a:lumOff val="80000"/>
            </a:schemeClr>
          </a:solidFill>
        </p:spPr>
        <p:txBody>
          <a:bodyPr>
            <a:noAutofit/>
          </a:bodyPr>
          <a:lstStyle/>
          <a:p>
            <a:pPr algn="r" rtl="1"/>
            <a:r>
              <a:rPr lang="ar-EG" sz="2500" b="1" dirty="0"/>
              <a:t>كان كلاهما عريانين: </a:t>
            </a:r>
            <a:r>
              <a:rPr lang="ar-LB" sz="2500" dirty="0"/>
              <a:t>لم يكن الجوّ</a:t>
            </a:r>
            <a:r>
              <a:rPr lang="ar-EG" sz="2500" dirty="0"/>
              <a:t> باردًا </a:t>
            </a:r>
            <a:r>
              <a:rPr lang="ar-LB" sz="2500" dirty="0"/>
              <a:t>أو </a:t>
            </a:r>
            <a:r>
              <a:rPr lang="ar-EG" sz="2500" dirty="0"/>
              <a:t>حارًا</a:t>
            </a:r>
            <a:r>
              <a:rPr lang="ar-LB" sz="2500" dirty="0"/>
              <a:t>.</a:t>
            </a:r>
          </a:p>
          <a:p>
            <a:pPr algn="r" rtl="1">
              <a:buNone/>
            </a:pPr>
            <a:r>
              <a:rPr lang="ar-EG" sz="2500" dirty="0"/>
              <a:t> فهي </a:t>
            </a:r>
            <a:r>
              <a:rPr lang="ar-LB" sz="2500" dirty="0"/>
              <a:t>الجنّة! </a:t>
            </a:r>
            <a:r>
              <a:rPr lang="ar-EG" sz="2500" dirty="0"/>
              <a:t>وعوامل الطبيعة ليس لها سلطان عليها</a:t>
            </a:r>
            <a:r>
              <a:rPr lang="ar-LB" sz="2500" dirty="0"/>
              <a:t>.</a:t>
            </a:r>
            <a:endParaRPr lang="ar-EG" sz="2500" dirty="0"/>
          </a:p>
          <a:p>
            <a:pPr algn="r" rtl="1"/>
            <a:r>
              <a:rPr lang="ar-EG" sz="2500" b="1" dirty="0"/>
              <a:t>وهما لا يخجلان</a:t>
            </a:r>
            <a:r>
              <a:rPr lang="ar-EG" sz="2500" dirty="0"/>
              <a:t>: "لا يعرفان الخجل" فهما عريان</a:t>
            </a:r>
            <a:r>
              <a:rPr lang="ar-LB" sz="2500" dirty="0"/>
              <a:t>ا</a:t>
            </a:r>
            <a:r>
              <a:rPr lang="ar-EG" sz="2500" dirty="0"/>
              <a:t>ن جسديًا لكن</a:t>
            </a:r>
            <a:r>
              <a:rPr lang="ar-LB" sz="2500" dirty="0"/>
              <a:t>ّهما</a:t>
            </a:r>
            <a:r>
              <a:rPr lang="ar-EG" sz="2500" dirty="0"/>
              <a:t> مستورين روحيًا لهذا لم يجد</a:t>
            </a:r>
            <a:r>
              <a:rPr lang="ar-LB" sz="2500" dirty="0"/>
              <a:t>َ</a:t>
            </a:r>
            <a:r>
              <a:rPr lang="ar-EG" sz="2500" dirty="0"/>
              <a:t>ا ما يُخْجِلْهُمَا. </a:t>
            </a:r>
            <a:r>
              <a:rPr lang="ar-LB" sz="2500" dirty="0"/>
              <a:t>ف</a:t>
            </a:r>
            <a:r>
              <a:rPr lang="ar-EG" sz="2500" dirty="0"/>
              <a:t>ما يخجل الإنسان ليس جسد</a:t>
            </a:r>
            <a:r>
              <a:rPr lang="ar-LB" sz="2500" dirty="0"/>
              <a:t>َ</a:t>
            </a:r>
            <a:r>
              <a:rPr lang="ar-EG" sz="2500" dirty="0"/>
              <a:t>ه</a:t>
            </a:r>
            <a:r>
              <a:rPr lang="ar-LB" sz="2500" dirty="0"/>
              <a:t>ُ</a:t>
            </a:r>
            <a:r>
              <a:rPr lang="ar-EG" sz="2500" dirty="0"/>
              <a:t> بل الفساد ال</a:t>
            </a:r>
            <a:r>
              <a:rPr lang="ar-LB" sz="2500" dirty="0"/>
              <a:t>ّ</a:t>
            </a:r>
            <a:r>
              <a:rPr lang="ar-EG" sz="2500" dirty="0"/>
              <a:t>ذي دب</a:t>
            </a:r>
            <a:r>
              <a:rPr lang="ar-LB" sz="2500" dirty="0"/>
              <a:t>ّ</a:t>
            </a:r>
            <a:r>
              <a:rPr lang="ar-EG" sz="2500" dirty="0"/>
              <a:t> فيه بسبب الخطي</a:t>
            </a:r>
            <a:r>
              <a:rPr lang="ar-LB" sz="2500" dirty="0"/>
              <a:t>ئ</a:t>
            </a:r>
            <a:r>
              <a:rPr lang="ar-EG" sz="2500" dirty="0"/>
              <a:t>ة "فمن لم يعرف الخطية لن يعرف الخجل</a:t>
            </a:r>
            <a:r>
              <a:rPr lang="ar-LB" sz="2500" dirty="0"/>
              <a:t>“</a:t>
            </a:r>
          </a:p>
          <a:p>
            <a:pPr algn="r" rtl="1"/>
            <a:r>
              <a:rPr lang="ar-SA" sz="2500" b="1" dirty="0"/>
              <a:t>وراء كل هذا نجد الله المحب</a:t>
            </a:r>
            <a:r>
              <a:rPr lang="ar-LB" sz="2500" b="1" dirty="0"/>
              <a:t>ّ</a:t>
            </a:r>
            <a:r>
              <a:rPr lang="ar-SA" sz="2500" b="1" dirty="0"/>
              <a:t> ال</a:t>
            </a:r>
            <a:r>
              <a:rPr lang="ar-LB" sz="2500" b="1" dirty="0"/>
              <a:t>ّ</a:t>
            </a:r>
            <a:r>
              <a:rPr lang="ar-SA" sz="2500" b="1" dirty="0"/>
              <a:t>ذي خلق كل</a:t>
            </a:r>
            <a:r>
              <a:rPr lang="ar-LB" sz="2500" b="1" dirty="0"/>
              <a:t>ّ</a:t>
            </a:r>
            <a:r>
              <a:rPr lang="ar-SA" sz="2500" b="1" dirty="0"/>
              <a:t> هذه الخليقة من أجل الإنسان</a:t>
            </a:r>
            <a:r>
              <a:rPr lang="ar-LB" sz="2500" b="1" dirty="0"/>
              <a:t> ونعي </a:t>
            </a:r>
            <a:r>
              <a:rPr lang="ar-SA" sz="2500" dirty="0"/>
              <a:t>صداقة الله بالإنسان،</a:t>
            </a:r>
            <a:r>
              <a:rPr lang="ar-LB" sz="2500" dirty="0"/>
              <a:t>لأنه قال :</a:t>
            </a:r>
            <a:r>
              <a:rPr lang="ar-SA" sz="2500" dirty="0"/>
              <a:t> "لذاتي مع بني آدم </a:t>
            </a:r>
            <a:r>
              <a:rPr lang="ar-LB" sz="2500" dirty="0"/>
              <a:t>”</a:t>
            </a:r>
            <a:endParaRPr lang="en-US" sz="2500" b="1" dirty="0"/>
          </a:p>
        </p:txBody>
      </p:sp>
      <p:sp>
        <p:nvSpPr>
          <p:cNvPr id="4" name="Oval 3"/>
          <p:cNvSpPr/>
          <p:nvPr/>
        </p:nvSpPr>
        <p:spPr>
          <a:xfrm>
            <a:off x="6623720" y="260648"/>
            <a:ext cx="2520280" cy="144016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t>نفهم</a:t>
            </a:r>
            <a:endParaRPr lang="en-US" sz="4000" b="1" dirty="0"/>
          </a:p>
        </p:txBody>
      </p:sp>
      <p:sp>
        <p:nvSpPr>
          <p:cNvPr id="5" name="Wave 4"/>
          <p:cNvSpPr/>
          <p:nvPr/>
        </p:nvSpPr>
        <p:spPr>
          <a:xfrm>
            <a:off x="467544" y="404664"/>
            <a:ext cx="5688632" cy="172819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t>وَكَانَا كِلاَهُمَا عُرْيَانَيْنِ، آدَمُ وَامْرَأَتُهُ، وَهُمَا لاَ يَخْجَلاَنِ."</a:t>
            </a:r>
            <a:endParaRPr lang="en-US" sz="2800" dirty="0"/>
          </a:p>
        </p:txBody>
      </p:sp>
    </p:spTree>
    <p:custDataLst>
      <p:tags r:id="rId1"/>
    </p:custDataLst>
    <p:extLst>
      <p:ext uri="{BB962C8B-B14F-4D97-AF65-F5344CB8AC3E}">
        <p14:creationId xmlns:p14="http://schemas.microsoft.com/office/powerpoint/2010/main" val="341672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5856" y="3925472"/>
            <a:ext cx="5616624" cy="2932528"/>
          </a:xfrm>
          <a:prstGeom prst="rect">
            <a:avLst/>
          </a:prstGeom>
        </p:spPr>
      </p:pic>
      <p:sp>
        <p:nvSpPr>
          <p:cNvPr id="6" name="Cloud Callout 5"/>
          <p:cNvSpPr/>
          <p:nvPr/>
        </p:nvSpPr>
        <p:spPr>
          <a:xfrm>
            <a:off x="-5055" y="188640"/>
            <a:ext cx="4824536" cy="3672408"/>
          </a:xfrm>
          <a:prstGeom prst="cloudCallout">
            <a:avLst>
              <a:gd name="adj1" fmla="val 74989"/>
              <a:gd name="adj2" fmla="val 43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t>والآن لنرَ ما قاله قَداسَةُ البابا بِنِدكتوس السّادِسِ عَشَر عن الحب </a:t>
            </a:r>
            <a:endParaRPr lang="en-US" sz="3200" dirty="0"/>
          </a:p>
        </p:txBody>
      </p:sp>
    </p:spTree>
    <p:custDataLst>
      <p:tags r:id="rId1"/>
    </p:custDataLst>
    <p:extLst>
      <p:ext uri="{BB962C8B-B14F-4D97-AF65-F5344CB8AC3E}">
        <p14:creationId xmlns:p14="http://schemas.microsoft.com/office/powerpoint/2010/main" val="340099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6447501" cy="1320800"/>
          </a:xfrm>
        </p:spPr>
        <p:txBody>
          <a:bodyPr/>
          <a:lstStyle/>
          <a:p>
            <a:r>
              <a:rPr lang="ar-LB" dirty="0"/>
              <a: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75656" y="2924944"/>
            <a:ext cx="5644444" cy="36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Wave 7"/>
          <p:cNvSpPr/>
          <p:nvPr/>
        </p:nvSpPr>
        <p:spPr>
          <a:xfrm>
            <a:off x="971600" y="548680"/>
            <a:ext cx="6408712" cy="1872208"/>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tx1">
                    <a:lumMod val="95000"/>
                    <a:lumOff val="5000"/>
                  </a:schemeClr>
                </a:solidFill>
              </a:rPr>
              <a:t>مقابلة مع قداسة البابا</a:t>
            </a:r>
            <a:endParaRPr lang="en-US" sz="4000" b="1"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375768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0"/>
            <a:ext cx="2425217" cy="3011807"/>
          </a:xfrm>
          <a:prstGeom prst="rect">
            <a:avLst/>
          </a:prstGeom>
          <a:noFill/>
        </p:spPr>
      </p:pic>
      <p:sp>
        <p:nvSpPr>
          <p:cNvPr id="8" name="Oval Callout 7"/>
          <p:cNvSpPr/>
          <p:nvPr/>
        </p:nvSpPr>
        <p:spPr>
          <a:xfrm>
            <a:off x="683568" y="332656"/>
            <a:ext cx="4320480" cy="2448272"/>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800" b="1" dirty="0"/>
              <a:t>قَداسَةُ البابا، ما هُوَ تَعريفُكُم لِلحُبّ؟</a:t>
            </a:r>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3356992"/>
            <a:ext cx="2533650" cy="2733675"/>
          </a:xfrm>
          <a:prstGeom prst="rect">
            <a:avLst/>
          </a:prstGeom>
          <a:noFill/>
        </p:spPr>
      </p:pic>
      <p:sp>
        <p:nvSpPr>
          <p:cNvPr id="7" name="Rounded Rectangular Callout 6"/>
          <p:cNvSpPr/>
          <p:nvPr/>
        </p:nvSpPr>
        <p:spPr>
          <a:xfrm>
            <a:off x="3468825" y="3417570"/>
            <a:ext cx="5400600" cy="2088232"/>
          </a:xfrm>
          <a:prstGeom prst="wedgeRoundRectCallout">
            <a:avLst>
              <a:gd name="adj1" fmla="val -66678"/>
              <a:gd name="adj2" fmla="val 2718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lumMod val="95000"/>
                    <a:lumOff val="5000"/>
                  </a:schemeClr>
                </a:solidFill>
              </a:rPr>
              <a:t>الحُبُّ يَشمُلُ مُجمَلَ الوُجودِ وَبِكُلِّ أَبعادِه، بِما في ذَلِكَ البُعدُ الزَّمَنِيّ. وَهَدَفُهُ أَن يَكونَ نِهائِيًّا أَي أَن يَستَمِرَّ إلى الأَبَد</a:t>
            </a:r>
            <a:endParaRPr lang="en-US" sz="3000"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0"/>
            <a:ext cx="2425217" cy="3011807"/>
          </a:xfrm>
          <a:prstGeom prst="rect">
            <a:avLst/>
          </a:prstGeom>
          <a:noFill/>
        </p:spPr>
      </p:pic>
      <p:sp>
        <p:nvSpPr>
          <p:cNvPr id="8" name="Oval Callout 7"/>
          <p:cNvSpPr/>
          <p:nvPr/>
        </p:nvSpPr>
        <p:spPr>
          <a:xfrm>
            <a:off x="683568" y="332656"/>
            <a:ext cx="4320480" cy="2448272"/>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t>يُقالُ "الحُبُّ هُوَ نَشوَة"، هَل هَذا صَحيح؟</a:t>
            </a:r>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042" y="3356992"/>
            <a:ext cx="2803043" cy="3024336"/>
          </a:xfrm>
          <a:prstGeom prst="rect">
            <a:avLst/>
          </a:prstGeom>
          <a:noFill/>
        </p:spPr>
      </p:pic>
      <p:sp>
        <p:nvSpPr>
          <p:cNvPr id="7" name="Rounded Rectangular Callout 6"/>
          <p:cNvSpPr/>
          <p:nvPr/>
        </p:nvSpPr>
        <p:spPr>
          <a:xfrm>
            <a:off x="3059832" y="2924944"/>
            <a:ext cx="5940152" cy="3600400"/>
          </a:xfrm>
          <a:prstGeom prst="wedgeRoundRectCallout">
            <a:avLst>
              <a:gd name="adj1" fmla="val -66678"/>
              <a:gd name="adj2" fmla="val 76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2900" dirty="0">
                <a:solidFill>
                  <a:schemeClr val="tx1">
                    <a:lumMod val="95000"/>
                    <a:lumOff val="5000"/>
                  </a:schemeClr>
                </a:solidFill>
              </a:rPr>
              <a:t>نَعَم، الحُبُّ هُوَ "نَشوَة"، لَكِن لَيسَ النَّشوَةَ بِمَعْنى السُّكر، وَإِنَّما النَّشوَةَ بِمَعنَى الطَّريق، بِمَعْنَى الخُروجِ الدّائِمِ مِنَ "الأَنا" المُنغَلِق عَلى الذّاتِ نَحوَ تَحريرِ هَذِهِ الأَنا في هِبَةِ الذّاتِ وَعَلى وَجهِ التَّحديدِ نَحوَ اكتِشافِ الذّاتِ </a:t>
            </a:r>
            <a:r>
              <a:rPr lang="ar-LB" sz="2900" b="1" dirty="0">
                <a:solidFill>
                  <a:schemeClr val="tx1">
                    <a:lumMod val="95000"/>
                    <a:lumOff val="5000"/>
                  </a:schemeClr>
                </a:solidFill>
              </a:rPr>
              <a:t>وَبِالأَكثَرِ نَحوَ اكتِشافِ </a:t>
            </a:r>
            <a:r>
              <a:rPr lang="ar-LB" sz="3200" b="1" dirty="0">
                <a:solidFill>
                  <a:schemeClr val="tx1">
                    <a:lumMod val="95000"/>
                    <a:lumOff val="5000"/>
                  </a:schemeClr>
                </a:solidFill>
              </a:rPr>
              <a:t>اللّه".</a:t>
            </a:r>
            <a:endParaRPr lang="en-US" sz="3200"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0"/>
            <a:ext cx="2425217" cy="3011807"/>
          </a:xfrm>
          <a:prstGeom prst="rect">
            <a:avLst/>
          </a:prstGeom>
          <a:noFill/>
        </p:spPr>
      </p:pic>
      <p:sp>
        <p:nvSpPr>
          <p:cNvPr id="8" name="Oval Callout 7"/>
          <p:cNvSpPr/>
          <p:nvPr/>
        </p:nvSpPr>
        <p:spPr>
          <a:xfrm>
            <a:off x="683568" y="332656"/>
            <a:ext cx="4320480" cy="2448272"/>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t>ل</a:t>
            </a:r>
            <a:r>
              <a:rPr lang="ar-SA" sz="2800" b="1" dirty="0"/>
              <a:t>مَ تَعتَبِرونَ أَنَّهُ مِنَ المُهِمِّ أَن نَتَناوَلَ مَعًا مَسأَلَةَ الحُبّ؟</a:t>
            </a:r>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042" y="3356992"/>
            <a:ext cx="2803043" cy="3024336"/>
          </a:xfrm>
          <a:prstGeom prst="rect">
            <a:avLst/>
          </a:prstGeom>
          <a:noFill/>
        </p:spPr>
      </p:pic>
      <p:sp>
        <p:nvSpPr>
          <p:cNvPr id="7" name="Rounded Rectangular Callout 6"/>
          <p:cNvSpPr/>
          <p:nvPr/>
        </p:nvSpPr>
        <p:spPr>
          <a:xfrm>
            <a:off x="3059832" y="2924944"/>
            <a:ext cx="5940152" cy="3600400"/>
          </a:xfrm>
          <a:prstGeom prst="wedgeRoundRectCallout">
            <a:avLst>
              <a:gd name="adj1" fmla="val -66678"/>
              <a:gd name="adj2" fmla="val 76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a:solidFill>
                  <a:schemeClr val="tx1">
                    <a:lumMod val="95000"/>
                    <a:lumOff val="5000"/>
                  </a:schemeClr>
                </a:solidFill>
              </a:rPr>
              <a:t>الأَمرُ بَسيط. نَلمُسُ ذَلِكَ في قَلبِ الإيمانِ المَسيحِيّ: فَاللّهُ قَد جاءَ لِيُخبِرَنا وَلِكَي لا يَتَوَقَّفَ أَبَدًا عَن إِخبارِنا، أَنَّ الإِنسانَ خُلِقَ لِيُحِبّ. هُوَ يَحتاجُ إلى الحُبِّ لِكَي يَحيا، لأَنَّهُ خُلِقَ على صورَةِ اللّهِ الّذي هُوَ فَقَط مَحَبَّة!</a:t>
            </a:r>
            <a:endParaRPr lang="en-US" sz="3200"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0"/>
            <a:ext cx="2425217" cy="3011807"/>
          </a:xfrm>
          <a:prstGeom prst="rect">
            <a:avLst/>
          </a:prstGeom>
          <a:noFill/>
        </p:spPr>
      </p:pic>
      <p:sp>
        <p:nvSpPr>
          <p:cNvPr id="8" name="Oval Callout 7"/>
          <p:cNvSpPr/>
          <p:nvPr/>
        </p:nvSpPr>
        <p:spPr>
          <a:xfrm>
            <a:off x="683568" y="332656"/>
            <a:ext cx="4320480" cy="2448272"/>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t>ماذا يُخبِرُنا ذَلِكَ عَنِ الحُبّ؟</a:t>
            </a:r>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042" y="3356992"/>
            <a:ext cx="2803043" cy="3024336"/>
          </a:xfrm>
          <a:prstGeom prst="rect">
            <a:avLst/>
          </a:prstGeom>
          <a:noFill/>
        </p:spPr>
      </p:pic>
      <p:sp>
        <p:nvSpPr>
          <p:cNvPr id="7" name="Rounded Rectangular Callout 6"/>
          <p:cNvSpPr/>
          <p:nvPr/>
        </p:nvSpPr>
        <p:spPr>
          <a:xfrm>
            <a:off x="3203848" y="3284984"/>
            <a:ext cx="5940152" cy="2808312"/>
          </a:xfrm>
          <a:prstGeom prst="wedgeRoundRectCallout">
            <a:avLst>
              <a:gd name="adj1" fmla="val -66678"/>
              <a:gd name="adj2" fmla="val 76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a:solidFill>
                  <a:schemeClr val="tx1">
                    <a:lumMod val="95000"/>
                    <a:lumOff val="5000"/>
                  </a:schemeClr>
                </a:solidFill>
              </a:rPr>
              <a:t>أَنَّ الحُبَّ هُوَ أَن نَعيشَ اللّهَ وَأَن نَختَبِرَ مَحَبَّتَه، وَهَذا ما وَرَدَ في رِسالَةِ القِدّيسِ يوحَنّا. </a:t>
            </a:r>
            <a:endParaRPr lang="en-US" sz="3200"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0"/>
            <a:ext cx="2425217" cy="3011807"/>
          </a:xfrm>
          <a:prstGeom prst="rect">
            <a:avLst/>
          </a:prstGeom>
          <a:noFill/>
        </p:spPr>
      </p:pic>
      <p:sp>
        <p:nvSpPr>
          <p:cNvPr id="8" name="Oval Callout 7"/>
          <p:cNvSpPr/>
          <p:nvPr/>
        </p:nvSpPr>
        <p:spPr>
          <a:xfrm>
            <a:off x="179512" y="260648"/>
            <a:ext cx="5328592" cy="2736304"/>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t>قَداسَتُكُم ما هِيَ الرَّوابِطُ بَينَ الحُبِّ الإِنسانِيِّ وَالمَحَبَّةِ الإِلَهِيَّة؟</a:t>
            </a:r>
            <a:endParaRPr lang="en-US" sz="2800" dirty="0"/>
          </a:p>
          <a:p>
            <a:pPr algn="ctr" rtl="1"/>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042" y="3356992"/>
            <a:ext cx="2803043" cy="3024336"/>
          </a:xfrm>
          <a:prstGeom prst="rect">
            <a:avLst/>
          </a:prstGeom>
          <a:noFill/>
        </p:spPr>
      </p:pic>
      <p:sp>
        <p:nvSpPr>
          <p:cNvPr id="7" name="Rounded Rectangular Callout 6"/>
          <p:cNvSpPr/>
          <p:nvPr/>
        </p:nvSpPr>
        <p:spPr>
          <a:xfrm>
            <a:off x="3203848" y="2996952"/>
            <a:ext cx="5940152" cy="2808312"/>
          </a:xfrm>
          <a:prstGeom prst="wedgeRoundRectCallout">
            <a:avLst>
              <a:gd name="adj1" fmla="val -66678"/>
              <a:gd name="adj2" fmla="val 76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a:solidFill>
                  <a:schemeClr val="tx1">
                    <a:lumMod val="95000"/>
                    <a:lumOff val="5000"/>
                  </a:schemeClr>
                </a:solidFill>
              </a:rPr>
              <a:t>هُناكَ رَوابِطُ حَميمَةٌ بَينَ الإِثنَينِ نَكتَشِفُها عِندَما نُمَيِّزُ بَينَ ما يُعرَفُ بِال</a:t>
            </a:r>
            <a:r>
              <a:rPr lang="ar-LB" sz="3200" dirty="0">
                <a:solidFill>
                  <a:schemeClr val="tx1">
                    <a:lumMod val="95000"/>
                    <a:lumOff val="5000"/>
                  </a:schemeClr>
                </a:solidFill>
              </a:rPr>
              <a:t>إيروس </a:t>
            </a:r>
            <a:r>
              <a:rPr lang="en-US" sz="3200" dirty="0" err="1">
                <a:solidFill>
                  <a:schemeClr val="tx1">
                    <a:lumMod val="95000"/>
                    <a:lumOff val="5000"/>
                  </a:schemeClr>
                </a:solidFill>
              </a:rPr>
              <a:t>eros</a:t>
            </a:r>
            <a:r>
              <a:rPr lang="ar-SA" sz="3200" dirty="0">
                <a:solidFill>
                  <a:schemeClr val="tx1">
                    <a:lumMod val="95000"/>
                    <a:lumOff val="5000"/>
                  </a:schemeClr>
                </a:solidFill>
              </a:rPr>
              <a:t>* وَالأَغابي </a:t>
            </a:r>
            <a:r>
              <a:rPr lang="en-US" sz="3200" dirty="0">
                <a:solidFill>
                  <a:schemeClr val="tx1">
                    <a:lumMod val="95000"/>
                    <a:lumOff val="5000"/>
                  </a:schemeClr>
                </a:solidFill>
              </a:rPr>
              <a:t>agape</a:t>
            </a:r>
            <a:r>
              <a:rPr lang="ar-SA" sz="3200" dirty="0"/>
              <a:t>.</a:t>
            </a:r>
            <a:endParaRPr lang="en-US" sz="3200" dirty="0"/>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58562" y="0"/>
            <a:ext cx="5026876" cy="6858000"/>
          </a:xfrm>
          <a:prstGeom prst="rect">
            <a:avLst/>
          </a:prstGeom>
        </p:spPr>
      </p:pic>
    </p:spTree>
    <p:custDataLst>
      <p:tags r:id="rId1"/>
    </p:custDataLst>
    <p:extLst>
      <p:ext uri="{BB962C8B-B14F-4D97-AF65-F5344CB8AC3E}">
        <p14:creationId xmlns:p14="http://schemas.microsoft.com/office/powerpoint/2010/main" val="1503614085"/>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0"/>
            <a:ext cx="2425217" cy="3011807"/>
          </a:xfrm>
          <a:prstGeom prst="rect">
            <a:avLst/>
          </a:prstGeom>
          <a:noFill/>
        </p:spPr>
      </p:pic>
      <p:sp>
        <p:nvSpPr>
          <p:cNvPr id="8" name="Oval Callout 7"/>
          <p:cNvSpPr/>
          <p:nvPr/>
        </p:nvSpPr>
        <p:spPr>
          <a:xfrm>
            <a:off x="179512" y="260648"/>
            <a:ext cx="5328592" cy="1800200"/>
          </a:xfrm>
          <a:prstGeom prst="wedgeEllipseCallout">
            <a:avLst>
              <a:gd name="adj1" fmla="val 73220"/>
              <a:gd name="adj2" fmla="val 11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b="1" dirty="0"/>
          </a:p>
          <a:p>
            <a:pPr algn="ctr" rtl="1"/>
            <a:r>
              <a:rPr lang="ar-SA" sz="2800" b="1" dirty="0"/>
              <a:t>ما هُوَ الإِيروس </a:t>
            </a:r>
            <a:r>
              <a:rPr lang="en-US" sz="2800" b="1" dirty="0" err="1"/>
              <a:t>eros</a:t>
            </a:r>
            <a:r>
              <a:rPr lang="ar-LB" sz="2800" b="1" dirty="0"/>
              <a:t> </a:t>
            </a:r>
            <a:r>
              <a:rPr lang="ar-SA" sz="2800" b="1" dirty="0"/>
              <a:t>وَما هِيَ الأغابي </a:t>
            </a:r>
            <a:r>
              <a:rPr lang="en-US" sz="2800" b="1" dirty="0"/>
              <a:t>agape</a:t>
            </a:r>
            <a:r>
              <a:rPr lang="ar-SA" sz="2800" b="1" dirty="0"/>
              <a:t>؟</a:t>
            </a:r>
            <a:endParaRPr lang="en-US" sz="2800" dirty="0"/>
          </a:p>
          <a:p>
            <a:pPr algn="ctr" rtl="1"/>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042" y="3356992"/>
            <a:ext cx="2803043" cy="3024336"/>
          </a:xfrm>
          <a:prstGeom prst="rect">
            <a:avLst/>
          </a:prstGeom>
          <a:noFill/>
        </p:spPr>
      </p:pic>
      <p:sp>
        <p:nvSpPr>
          <p:cNvPr id="7" name="Rounded Rectangular Callout 6"/>
          <p:cNvSpPr/>
          <p:nvPr/>
        </p:nvSpPr>
        <p:spPr>
          <a:xfrm>
            <a:off x="3203848" y="2996952"/>
            <a:ext cx="5760640" cy="3528392"/>
          </a:xfrm>
          <a:prstGeom prst="wedgeRoundRectCallout">
            <a:avLst>
              <a:gd name="adj1" fmla="val -66678"/>
              <a:gd name="adj2" fmla="val 76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b="1" dirty="0"/>
          </a:p>
          <a:p>
            <a:pPr algn="ctr" rtl="1"/>
            <a:endParaRPr lang="ar-LB" sz="2800" b="1" dirty="0"/>
          </a:p>
          <a:p>
            <a:pPr algn="ctr" rtl="1"/>
            <a:r>
              <a:rPr lang="ar-LB" sz="2800" b="1" dirty="0">
                <a:solidFill>
                  <a:schemeClr val="tx1">
                    <a:lumMod val="95000"/>
                    <a:lumOff val="5000"/>
                  </a:schemeClr>
                </a:solidFill>
              </a:rPr>
              <a:t>في </a:t>
            </a:r>
            <a:r>
              <a:rPr lang="ar-SA" sz="2800" b="1" dirty="0">
                <a:solidFill>
                  <a:schemeClr val="tx1">
                    <a:lumMod val="95000"/>
                    <a:lumOff val="5000"/>
                  </a:schemeClr>
                </a:solidFill>
              </a:rPr>
              <a:t>الإِيروس،</a:t>
            </a:r>
            <a:r>
              <a:rPr lang="ar-SA" sz="2800" dirty="0">
                <a:solidFill>
                  <a:schemeClr val="tx1">
                    <a:lumMod val="95000"/>
                    <a:lumOff val="5000"/>
                  </a:schemeClr>
                </a:solidFill>
              </a:rPr>
              <a:t> يَحتَلُّ الجَسَدُ مَكانَةً مُهِمَّةً لِلغايَة! وَهُوَ الاحتِفالُ بِالحُبِّ بَينَ الرَّجُلِ وَالمَرأَة، كَما يُحَدِّثُنا سِفرُ نَشيدِ الأَناشيد. </a:t>
            </a:r>
            <a:endParaRPr lang="ar-LB" sz="2800" dirty="0">
              <a:solidFill>
                <a:schemeClr val="tx1">
                  <a:lumMod val="95000"/>
                  <a:lumOff val="5000"/>
                </a:schemeClr>
              </a:solidFill>
            </a:endParaRPr>
          </a:p>
          <a:p>
            <a:pPr algn="ctr" rtl="1"/>
            <a:r>
              <a:rPr lang="ar-SA" sz="2800" b="1" dirty="0">
                <a:solidFill>
                  <a:schemeClr val="tx1">
                    <a:lumMod val="95000"/>
                    <a:lumOff val="5000"/>
                  </a:schemeClr>
                </a:solidFill>
              </a:rPr>
              <a:t>الأغابي </a:t>
            </a:r>
            <a:r>
              <a:rPr lang="en-US" sz="2800" b="1" dirty="0">
                <a:solidFill>
                  <a:schemeClr val="tx1">
                    <a:lumMod val="95000"/>
                    <a:lumOff val="5000"/>
                  </a:schemeClr>
                </a:solidFill>
              </a:rPr>
              <a:t>agape</a:t>
            </a:r>
            <a:r>
              <a:rPr lang="en-US" sz="2800" dirty="0">
                <a:solidFill>
                  <a:schemeClr val="tx1">
                    <a:lumMod val="95000"/>
                    <a:lumOff val="5000"/>
                  </a:schemeClr>
                </a:solidFill>
              </a:rPr>
              <a:t> </a:t>
            </a:r>
            <a:r>
              <a:rPr lang="ar-SA" sz="2800" dirty="0">
                <a:solidFill>
                  <a:schemeClr val="tx1">
                    <a:lumMod val="95000"/>
                    <a:lumOff val="5000"/>
                  </a:schemeClr>
                </a:solidFill>
              </a:rPr>
              <a:t>هِيَ البُعدُ الآخَرُ لِلحُبِّ الّذي يَدُلُّ الإِنسانَ على حُبِّ اللّهِ وَيَدعوهُ لِلدُّخولِ فيهِ وَلِعَيشِهِ بِمِلئِه. </a:t>
            </a:r>
            <a:endParaRPr lang="en-US" sz="2800" dirty="0">
              <a:solidFill>
                <a:schemeClr val="tx1">
                  <a:lumMod val="95000"/>
                  <a:lumOff val="5000"/>
                </a:schemeClr>
              </a:solidFill>
            </a:endParaRPr>
          </a:p>
          <a:p>
            <a:pPr algn="ctr" rtl="1"/>
            <a:endParaRPr lang="en-US" sz="2800" dirty="0"/>
          </a:p>
          <a:p>
            <a:pPr algn="ctr" rtl="1"/>
            <a:r>
              <a:rPr lang="ar-SA" sz="3200" dirty="0"/>
              <a:t>.</a:t>
            </a:r>
            <a:endParaRPr lang="en-US" sz="3200" dirty="0"/>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0"/>
            <a:ext cx="2425217" cy="3011807"/>
          </a:xfrm>
          <a:prstGeom prst="rect">
            <a:avLst/>
          </a:prstGeom>
          <a:noFill/>
        </p:spPr>
      </p:pic>
      <p:sp>
        <p:nvSpPr>
          <p:cNvPr id="8" name="Oval Callout 7"/>
          <p:cNvSpPr/>
          <p:nvPr/>
        </p:nvSpPr>
        <p:spPr>
          <a:xfrm>
            <a:off x="395536" y="188640"/>
            <a:ext cx="4896544" cy="1800200"/>
          </a:xfrm>
          <a:prstGeom prst="wedgeEllipseCallout">
            <a:avLst>
              <a:gd name="adj1" fmla="val 73220"/>
              <a:gd name="adj2" fmla="val 11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b="1" dirty="0"/>
          </a:p>
          <a:p>
            <a:pPr algn="ctr" rtl="1"/>
            <a:r>
              <a:rPr lang="ar-SA" sz="2800" b="1" dirty="0"/>
              <a:t>وَهَل يَتَعارَضُ الإيروس مَع الأَغابي؟</a:t>
            </a:r>
            <a:endParaRPr lang="en-US" sz="2800" dirty="0"/>
          </a:p>
          <a:p>
            <a:pPr algn="ctr" rtl="1"/>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042" y="3356992"/>
            <a:ext cx="2803043" cy="3024336"/>
          </a:xfrm>
          <a:prstGeom prst="rect">
            <a:avLst/>
          </a:prstGeom>
          <a:noFill/>
        </p:spPr>
      </p:pic>
      <p:sp>
        <p:nvSpPr>
          <p:cNvPr id="7" name="Rounded Rectangular Callout 6"/>
          <p:cNvSpPr/>
          <p:nvPr/>
        </p:nvSpPr>
        <p:spPr>
          <a:xfrm>
            <a:off x="3203848" y="3068960"/>
            <a:ext cx="5616624" cy="3528392"/>
          </a:xfrm>
          <a:prstGeom prst="wedgeRoundRectCallout">
            <a:avLst>
              <a:gd name="adj1" fmla="val -66678"/>
              <a:gd name="adj2" fmla="val 76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b="1" dirty="0"/>
          </a:p>
          <a:p>
            <a:pPr algn="ctr" rtl="1"/>
            <a:endParaRPr lang="ar-LB" sz="2800" b="1" dirty="0">
              <a:solidFill>
                <a:schemeClr val="tx1">
                  <a:lumMod val="95000"/>
                  <a:lumOff val="5000"/>
                </a:schemeClr>
              </a:solidFill>
            </a:endParaRPr>
          </a:p>
          <a:p>
            <a:pPr algn="ctr" rtl="1"/>
            <a:r>
              <a:rPr lang="ar-SA" sz="2800" dirty="0">
                <a:solidFill>
                  <a:schemeClr val="tx1">
                    <a:lumMod val="95000"/>
                    <a:lumOff val="5000"/>
                  </a:schemeClr>
                </a:solidFill>
              </a:rPr>
              <a:t>الإيروس وَالأغابي لا يَتَعارَضان بَل عَلى العَكسِ مِن ذَلِك. فَالإِنسانُ لا يُصبِحُ إِنسانًا حَقًا إِلاّ عِندَما يَندَمِجُ الاثنان فيهِ في وَحدَةٍ تامَة. وَالأَغابي تَقودُ الإيروس إلى كَمالِهِ عِبرَ الاكتِشافِ الحَقيقِيِّ لِلآخَرِ "وَ"الإِهتمامِ بِالآخَرِ لِلآخَر".</a:t>
            </a:r>
            <a:endParaRPr lang="en-US" sz="2800" dirty="0">
              <a:solidFill>
                <a:schemeClr val="tx1">
                  <a:lumMod val="95000"/>
                  <a:lumOff val="5000"/>
                </a:schemeClr>
              </a:solidFill>
            </a:endParaRPr>
          </a:p>
          <a:p>
            <a:pPr algn="ctr" rtl="1"/>
            <a:endParaRPr lang="en-US" sz="2800" dirty="0"/>
          </a:p>
          <a:p>
            <a:pPr algn="ctr" rtl="1"/>
            <a:r>
              <a:rPr lang="ar-SA" sz="3200" dirty="0"/>
              <a:t>.</a:t>
            </a:r>
            <a:endParaRPr lang="en-US" sz="3200" dirty="0"/>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0"/>
            <a:ext cx="2425217" cy="3011807"/>
          </a:xfrm>
          <a:prstGeom prst="rect">
            <a:avLst/>
          </a:prstGeom>
          <a:noFill/>
        </p:spPr>
      </p:pic>
      <p:sp>
        <p:nvSpPr>
          <p:cNvPr id="8" name="Oval Callout 7"/>
          <p:cNvSpPr/>
          <p:nvPr/>
        </p:nvSpPr>
        <p:spPr>
          <a:xfrm>
            <a:off x="395536" y="188640"/>
            <a:ext cx="4896544" cy="2016224"/>
          </a:xfrm>
          <a:prstGeom prst="wedgeEllipseCallout">
            <a:avLst>
              <a:gd name="adj1" fmla="val 73220"/>
              <a:gd name="adj2" fmla="val 11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b="1" dirty="0"/>
          </a:p>
          <a:p>
            <a:pPr algn="ctr" rtl="1"/>
            <a:r>
              <a:rPr lang="ar-SA" sz="2800" b="1" dirty="0"/>
              <a:t>أَنَفهَمُ مِن كَلامِكُم أَنَّ الكَنيسَةَ لَيسَتْ ضِدَّ الحُبِّ الجَسَدِيّ؟</a:t>
            </a:r>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042" y="3356992"/>
            <a:ext cx="2803043" cy="3024336"/>
          </a:xfrm>
          <a:prstGeom prst="rect">
            <a:avLst/>
          </a:prstGeom>
          <a:noFill/>
        </p:spPr>
      </p:pic>
      <p:sp>
        <p:nvSpPr>
          <p:cNvPr id="7" name="Rounded Rectangular Callout 6"/>
          <p:cNvSpPr/>
          <p:nvPr/>
        </p:nvSpPr>
        <p:spPr>
          <a:xfrm>
            <a:off x="3275856" y="3356992"/>
            <a:ext cx="5616624" cy="3168352"/>
          </a:xfrm>
          <a:prstGeom prst="wedgeRoundRectCallout">
            <a:avLst>
              <a:gd name="adj1" fmla="val -66678"/>
              <a:gd name="adj2" fmla="val 76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a:t> </a:t>
            </a:r>
            <a:endParaRPr lang="ar-LB" sz="2800" dirty="0"/>
          </a:p>
          <a:p>
            <a:pPr algn="r" rtl="1"/>
            <a:endParaRPr lang="ar-LB" sz="2800" dirty="0"/>
          </a:p>
          <a:p>
            <a:pPr algn="ctr" rtl="1"/>
            <a:r>
              <a:rPr lang="ar-SA" sz="2800" dirty="0"/>
              <a:t> </a:t>
            </a:r>
            <a:r>
              <a:rPr lang="ar-SA" sz="2800" dirty="0">
                <a:solidFill>
                  <a:schemeClr val="tx1">
                    <a:lumMod val="95000"/>
                    <a:lumOff val="5000"/>
                  </a:schemeClr>
                </a:solidFill>
              </a:rPr>
              <a:t>الإيمانُ المَسيحِيُّ - وَالكَنيسَة - لَيسا ضِدَّ الجَسَدِ أَبَدًا. بَل عَلى العَكسِ مِن ذَلِكَ لأَنَّ المَسيحِيَّةَ أَعطَتْ مَساحَةً وَأَهَمِّيَةً كَبيرَةً لِلجَسَدِ أَكثَرَ مِن أَيِّ دينٍ آخَر! لَقَد اختارَ اللّهُ أَن يَتَجَسَّد، وَأَن يُصبِحَ واحِدًا مِنّا. </a:t>
            </a:r>
            <a:endParaRPr lang="en-US" sz="2800" dirty="0">
              <a:solidFill>
                <a:schemeClr val="tx1">
                  <a:lumMod val="95000"/>
                  <a:lumOff val="5000"/>
                </a:schemeClr>
              </a:solidFill>
            </a:endParaRPr>
          </a:p>
          <a:p>
            <a:pPr algn="ctr" rtl="1"/>
            <a:endParaRPr lang="en-US" sz="2800" dirty="0"/>
          </a:p>
          <a:p>
            <a:pPr algn="ctr" rtl="1"/>
            <a:r>
              <a:rPr lang="ar-SA" sz="3200" dirty="0"/>
              <a:t>.</a:t>
            </a:r>
            <a:endParaRPr lang="en-US" sz="3200" dirty="0"/>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0"/>
            <a:ext cx="2425217" cy="3011807"/>
          </a:xfrm>
          <a:prstGeom prst="rect">
            <a:avLst/>
          </a:prstGeom>
          <a:noFill/>
        </p:spPr>
      </p:pic>
      <p:sp>
        <p:nvSpPr>
          <p:cNvPr id="8" name="Oval Callout 7"/>
          <p:cNvSpPr/>
          <p:nvPr/>
        </p:nvSpPr>
        <p:spPr>
          <a:xfrm>
            <a:off x="395536" y="188640"/>
            <a:ext cx="5040560" cy="2160240"/>
          </a:xfrm>
          <a:prstGeom prst="wedgeEllipseCallout">
            <a:avLst>
              <a:gd name="adj1" fmla="val 73220"/>
              <a:gd name="adj2" fmla="val 11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b="1" dirty="0"/>
          </a:p>
          <a:p>
            <a:pPr algn="ctr" rtl="1"/>
            <a:r>
              <a:rPr lang="ar-SA" sz="2800" b="1" dirty="0"/>
              <a:t>وَهَل هَذا يَعني أَنَّهُ يُمكِنُنا أَن نَعيشَ الحُبَّ الجَسَدِيَّ كَما نَرغَب؟</a:t>
            </a:r>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042" y="3356992"/>
            <a:ext cx="2803043" cy="3024336"/>
          </a:xfrm>
          <a:prstGeom prst="rect">
            <a:avLst/>
          </a:prstGeom>
          <a:noFill/>
        </p:spPr>
      </p:pic>
      <p:sp>
        <p:nvSpPr>
          <p:cNvPr id="7" name="Rounded Rectangular Callout 6"/>
          <p:cNvSpPr/>
          <p:nvPr/>
        </p:nvSpPr>
        <p:spPr>
          <a:xfrm>
            <a:off x="3275856" y="3356992"/>
            <a:ext cx="5616624" cy="2880320"/>
          </a:xfrm>
          <a:prstGeom prst="wedgeRoundRectCallout">
            <a:avLst>
              <a:gd name="adj1" fmla="val -66678"/>
              <a:gd name="adj2" fmla="val 76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LB" sz="2800" dirty="0"/>
          </a:p>
          <a:p>
            <a:pPr algn="r" rtl="1"/>
            <a:endParaRPr lang="ar-LB" sz="2800" dirty="0"/>
          </a:p>
          <a:p>
            <a:pPr algn="ctr" rtl="1"/>
            <a:r>
              <a:rPr lang="ar-SA" sz="2800" dirty="0">
                <a:solidFill>
                  <a:schemeClr val="tx1">
                    <a:lumMod val="95000"/>
                    <a:lumOff val="5000"/>
                  </a:schemeClr>
                </a:solidFill>
              </a:rPr>
              <a:t>بِالطَّبعِ لا لأَنَّهُ عَلَينا دائِمًا أَن نَجِدَ العَلاقَةَ الصَّحيحَةَ وَالسَّليمَةَ لِجَسَدِنا وَلَجِسَدِ الآخَر، وَعَلَينا أَيضًا أَن نَجِدَ الطَّريقَةَ الصَّحيحَةَ لِنُحِبَّ رَيثَما يُعطي هَذا الحُبُّ ثِمارًا لا تَزول. </a:t>
            </a:r>
            <a:endParaRPr lang="en-US" sz="2800" dirty="0">
              <a:solidFill>
                <a:schemeClr val="tx1">
                  <a:lumMod val="95000"/>
                  <a:lumOff val="5000"/>
                </a:schemeClr>
              </a:solidFill>
            </a:endParaRPr>
          </a:p>
          <a:p>
            <a:pPr algn="r" rtl="1"/>
            <a:endParaRPr lang="en-US" sz="2800" dirty="0"/>
          </a:p>
          <a:p>
            <a:pPr algn="ctr" rtl="1"/>
            <a:endParaRPr lang="en-US" sz="2800" dirty="0"/>
          </a:p>
          <a:p>
            <a:pPr algn="ctr" rtl="1"/>
            <a:r>
              <a:rPr lang="ar-SA" sz="3200" dirty="0"/>
              <a:t>.</a:t>
            </a:r>
            <a:endParaRPr lang="en-US" sz="3200" dirty="0"/>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0"/>
            <a:ext cx="2099367" cy="2607143"/>
          </a:xfrm>
          <a:prstGeom prst="rect">
            <a:avLst/>
          </a:prstGeom>
          <a:noFill/>
        </p:spPr>
      </p:pic>
      <p:sp>
        <p:nvSpPr>
          <p:cNvPr id="8" name="Oval Callout 7"/>
          <p:cNvSpPr/>
          <p:nvPr/>
        </p:nvSpPr>
        <p:spPr>
          <a:xfrm>
            <a:off x="395536" y="404664"/>
            <a:ext cx="5040560" cy="1872208"/>
          </a:xfrm>
          <a:prstGeom prst="wedgeEllipseCallout">
            <a:avLst>
              <a:gd name="adj1" fmla="val 73220"/>
              <a:gd name="adj2" fmla="val 11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b="1" dirty="0"/>
          </a:p>
          <a:p>
            <a:pPr algn="ctr"/>
            <a:r>
              <a:rPr lang="ar-SA" sz="2800" b="1" dirty="0"/>
              <a:t>وَكَيفَ يُمكِنُنا أَن نُحِبَّ حَقًا؟</a:t>
            </a:r>
            <a:endParaRPr lang="en-US" sz="2800" dirty="0"/>
          </a:p>
        </p:txBody>
      </p:sp>
      <p:pic>
        <p:nvPicPr>
          <p:cNvPr id="3075" name="Picture 3" descr="C:\Users\Liliane\Desktop\work from home\takmili\pope-benedict-xvi-rome-catholic-church-PW709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042" y="3356992"/>
            <a:ext cx="2803043" cy="3024336"/>
          </a:xfrm>
          <a:prstGeom prst="rect">
            <a:avLst/>
          </a:prstGeom>
          <a:noFill/>
        </p:spPr>
      </p:pic>
      <p:sp>
        <p:nvSpPr>
          <p:cNvPr id="7" name="Rounded Rectangular Callout 6"/>
          <p:cNvSpPr/>
          <p:nvPr/>
        </p:nvSpPr>
        <p:spPr>
          <a:xfrm>
            <a:off x="3203848" y="2564904"/>
            <a:ext cx="5616624" cy="4032448"/>
          </a:xfrm>
          <a:prstGeom prst="wedgeRoundRectCallout">
            <a:avLst>
              <a:gd name="adj1" fmla="val -66678"/>
              <a:gd name="adj2" fmla="val 76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p>
          <a:p>
            <a:pPr algn="ctr" rtl="1"/>
            <a:endParaRPr lang="ar-LB" sz="2800" dirty="0"/>
          </a:p>
          <a:p>
            <a:pPr algn="ctr" rtl="1"/>
            <a:endParaRPr lang="ar-LB" sz="2600" dirty="0"/>
          </a:p>
          <a:p>
            <a:pPr algn="ctr" rtl="1"/>
            <a:r>
              <a:rPr lang="ar-SA" sz="2600" dirty="0">
                <a:solidFill>
                  <a:schemeClr val="tx1">
                    <a:lumMod val="95000"/>
                    <a:lumOff val="5000"/>
                  </a:schemeClr>
                </a:solidFill>
              </a:rPr>
              <a:t>لِكَي نُحِبَّ حَقًا وَلِكَي نَعِيَ أَهَمِّيَّةَ بَذلِ الذّات، يَنبَغي أَلاّ نُحِبَّ الآخَرَ مِن أَجلِ سَجنِهِ أَو امتِلاكِه. وَعَلَينا أَلاّ نَحصُرَ مَعنَى الإيروس </a:t>
            </a:r>
            <a:r>
              <a:rPr lang="en-US" sz="2600" dirty="0" err="1">
                <a:solidFill>
                  <a:schemeClr val="tx1">
                    <a:lumMod val="95000"/>
                    <a:lumOff val="5000"/>
                  </a:schemeClr>
                </a:solidFill>
              </a:rPr>
              <a:t>eros</a:t>
            </a:r>
            <a:r>
              <a:rPr lang="ar-LB" sz="2600" dirty="0">
                <a:solidFill>
                  <a:schemeClr val="tx1">
                    <a:lumMod val="95000"/>
                    <a:lumOff val="5000"/>
                  </a:schemeClr>
                </a:solidFill>
              </a:rPr>
              <a:t>  </a:t>
            </a:r>
            <a:r>
              <a:rPr lang="ar-SA" sz="2600" dirty="0">
                <a:solidFill>
                  <a:schemeClr val="tx1">
                    <a:lumMod val="95000"/>
                    <a:lumOff val="5000"/>
                  </a:schemeClr>
                </a:solidFill>
              </a:rPr>
              <a:t>بِالجِنسِ لأَنَّ ذَلِكَ يَجعَلُهُ مُجَرّدَ سِلعَة. وَكَما يَقولُ جان فانيي، "أَن تُحِبَّ شَخصًا يَعني أَن تَكشِفَ لَهُ عَن جَمالِه". وَالحُبُّ هُوَ أَمرٌ يُمكِنُ تَعَلُّمُه. وَالمَسيحُ هُوَ أَفضَلُ مَن يُعَلِّمُنا أَن نُحِبّ</a:t>
            </a:r>
            <a:r>
              <a:rPr lang="ar-SA" sz="2800" dirty="0">
                <a:solidFill>
                  <a:schemeClr val="tx1">
                    <a:lumMod val="95000"/>
                    <a:lumOff val="5000"/>
                  </a:schemeClr>
                </a:solidFill>
              </a:rPr>
              <a:t>!!!</a:t>
            </a:r>
            <a:endParaRPr lang="en-US" sz="2800" dirty="0">
              <a:solidFill>
                <a:schemeClr val="tx1">
                  <a:lumMod val="95000"/>
                  <a:lumOff val="5000"/>
                </a:schemeClr>
              </a:solidFill>
            </a:endParaRPr>
          </a:p>
          <a:p>
            <a:pPr algn="r" rtl="1"/>
            <a:endParaRPr lang="en-US" sz="2800" dirty="0"/>
          </a:p>
          <a:p>
            <a:pPr algn="ctr" rtl="1"/>
            <a:endParaRPr lang="en-US" sz="2800" dirty="0"/>
          </a:p>
          <a:p>
            <a:pPr algn="ctr" rtl="1"/>
            <a:r>
              <a:rPr lang="ar-SA" sz="3200" dirty="0"/>
              <a:t>.</a:t>
            </a:r>
            <a:endParaRPr lang="en-US" sz="3200" dirty="0"/>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560" y="1844824"/>
            <a:ext cx="7848872" cy="4752528"/>
          </a:xfrm>
          <a:solidFill>
            <a:schemeClr val="accent1">
              <a:lumMod val="20000"/>
              <a:lumOff val="80000"/>
            </a:schemeClr>
          </a:solidFill>
        </p:spPr>
        <p:txBody>
          <a:bodyPr>
            <a:noAutofit/>
          </a:bodyPr>
          <a:lstStyle/>
          <a:p>
            <a:pPr algn="ctr" rtl="1"/>
            <a:r>
              <a:rPr lang="ar-LB" sz="2800" b="1" dirty="0"/>
              <a:t>مِنَ الإِرشادِ الرَّسولِيِّ لِلبابا فرَنسيس</a:t>
            </a:r>
          </a:p>
          <a:p>
            <a:pPr algn="ctr" rtl="1">
              <a:buNone/>
            </a:pPr>
            <a:r>
              <a:rPr lang="ar-LB" sz="2800" b="1" dirty="0"/>
              <a:t> "فَرَحُ الحُبّ"</a:t>
            </a:r>
            <a:endParaRPr lang="en-US" sz="2800" dirty="0"/>
          </a:p>
          <a:p>
            <a:pPr algn="ctr" rtl="1"/>
            <a:r>
              <a:rPr lang="ar-SA" sz="2800" u="sng" dirty="0">
                <a:hlinkClick r:id="rId4"/>
              </a:rPr>
              <a:t>[150]</a:t>
            </a:r>
            <a:r>
              <a:rPr lang="ar-SA" sz="2800" dirty="0"/>
              <a:t>. إِنَّ الجِنسَ لَيسَ وَسيلَةَ إِشباعٍ أَو تَرفيه، بِما أَنَّهُ لُغَةُ تَواصُلٍ بَينَ شَخصَين، حَيثُ يَتِمُّ أَخذُ الآخَرَ عَلى مَحمَلِ الجِدِّ مَعَ قُدسِيَّةِ قيمَتِهِ وَحُرمَتِها.</a:t>
            </a:r>
            <a:endParaRPr lang="en-US" sz="2800" dirty="0"/>
          </a:p>
          <a:p>
            <a:pPr algn="ctr" rtl="1"/>
            <a:r>
              <a:rPr lang="en-US" sz="2800" dirty="0"/>
              <a:t>157</a:t>
            </a:r>
            <a:r>
              <a:rPr lang="ar-SA" sz="2800" dirty="0"/>
              <a:t> . الحُبُّ الحَقيقِيُّ يَعرِفُ أَيضًا كَيفَ يَتَلَقَّى مِنَ الآخَر، وَيَقدِرُ أَن يَتَقَبَّلَ حَقيقَةَ  كَونِهِ ضَعيفًا وَمُحتاجًا، وَيَقبَلُ بِامتِنانٍ حَقيقِيٍّ وَسَعادَةٍ تَعابيرَ الحُبِّ الجَسَدِيَّةِ مِن مُداعَبَة، وَمُعانَقَة، وَقُبلَةٍ وَاتِّحادٍ جِنسِيّ.</a:t>
            </a:r>
            <a:endParaRPr lang="en-US" sz="2800" dirty="0"/>
          </a:p>
          <a:p>
            <a:pPr algn="r" rtl="1"/>
            <a:endParaRPr lang="en-US" sz="2800" dirty="0"/>
          </a:p>
        </p:txBody>
      </p:sp>
      <p:sp>
        <p:nvSpPr>
          <p:cNvPr id="5" name="Oval 4"/>
          <p:cNvSpPr/>
          <p:nvPr/>
        </p:nvSpPr>
        <p:spPr>
          <a:xfrm>
            <a:off x="2771800" y="404664"/>
            <a:ext cx="3456384" cy="129614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rPr>
              <a:t>نتعمّق</a:t>
            </a:r>
            <a:endParaRPr lang="en-US" sz="4000" dirty="0">
              <a:solidFill>
                <a:schemeClr val="tx1"/>
              </a:solidFill>
            </a:endParaRPr>
          </a:p>
        </p:txBody>
      </p:sp>
    </p:spTree>
    <p:custDataLst>
      <p:tags r:id="rId1"/>
    </p:custDataLst>
    <p:extLst>
      <p:ext uri="{BB962C8B-B14F-4D97-AF65-F5344CB8AC3E}">
        <p14:creationId xmlns:p14="http://schemas.microsoft.com/office/powerpoint/2010/main" val="117204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6447501" cy="1320800"/>
          </a:xfrm>
        </p:spPr>
        <p:txBody>
          <a:bodyPr/>
          <a:lstStyle/>
          <a:p>
            <a:r>
              <a:rPr lang="ar-SA" b="1" dirty="0"/>
              <a:t>الحُبُّ الّذي تُؤمِنُ بِهِ الكَنيسَة</a:t>
            </a:r>
            <a:br>
              <a:rPr lang="en-US" dirty="0"/>
            </a:br>
            <a:endParaRPr lang="en-US" dirty="0"/>
          </a:p>
        </p:txBody>
      </p:sp>
      <p:sp>
        <p:nvSpPr>
          <p:cNvPr id="3" name="Content Placeholder 2"/>
          <p:cNvSpPr>
            <a:spLocks noGrp="1"/>
          </p:cNvSpPr>
          <p:nvPr>
            <p:ph idx="1"/>
          </p:nvPr>
        </p:nvSpPr>
        <p:spPr>
          <a:xfrm>
            <a:off x="288172" y="1556792"/>
            <a:ext cx="7560840" cy="5112568"/>
          </a:xfrm>
          <a:solidFill>
            <a:schemeClr val="accent2">
              <a:lumMod val="40000"/>
              <a:lumOff val="60000"/>
            </a:schemeClr>
          </a:solidFill>
        </p:spPr>
        <p:txBody>
          <a:bodyPr>
            <a:normAutofit fontScale="92500" lnSpcReduction="20000"/>
          </a:bodyPr>
          <a:lstStyle/>
          <a:p>
            <a:pPr>
              <a:buNone/>
            </a:pPr>
            <a:endParaRPr lang="en-US" sz="2500" dirty="0"/>
          </a:p>
          <a:p>
            <a:r>
              <a:rPr lang="ar-LB" sz="2500" b="1" dirty="0"/>
              <a:t>نَحنُ نُؤمِنُ أَنَّ اللّهَ مَحَبَّةٌ وَأَنَّ كُلَّ حُبٍّ يَأتي مِنَ اللّه</a:t>
            </a:r>
            <a:endParaRPr lang="en-US" sz="2500" dirty="0"/>
          </a:p>
          <a:p>
            <a:r>
              <a:rPr lang="ar-LB" sz="2500" b="1" dirty="0"/>
              <a:t> (خَلَقَ اللّهُ الإِنسانَ عَلى صورَتِهِ وَمِثالِه)</a:t>
            </a:r>
            <a:endParaRPr lang="en-US" sz="2500" dirty="0"/>
          </a:p>
          <a:p>
            <a:pPr>
              <a:buNone/>
            </a:pPr>
            <a:r>
              <a:rPr lang="ar-LB" sz="2500" b="1" u="sng" dirty="0"/>
              <a:t>مِن ك.ت م ك ك     </a:t>
            </a:r>
            <a:endParaRPr lang="en-US" sz="2500" dirty="0"/>
          </a:p>
          <a:p>
            <a:pPr lvl="0"/>
            <a:r>
              <a:rPr lang="ar-LB" sz="2500" dirty="0"/>
              <a:t>الحُبُّ هُوَ عَطِيَةُ القَلبِ بِكُلِّ حُرِّيَّة (2346)</a:t>
            </a:r>
            <a:endParaRPr lang="en-US" sz="2500" dirty="0"/>
          </a:p>
          <a:p>
            <a:pPr lvl="0"/>
            <a:r>
              <a:rPr lang="ar-LB" sz="2500" dirty="0"/>
              <a:t>في الحُبِّ يَجِدُ الإِنسانُ مَسرَّتَهُ بِمِقدارِ خُروجِهِ مِن ذاتِه</a:t>
            </a:r>
            <a:endParaRPr lang="en-US" sz="2500" dirty="0"/>
          </a:p>
          <a:p>
            <a:pPr lvl="0"/>
            <a:r>
              <a:rPr lang="ar-LB" sz="2500" dirty="0"/>
              <a:t>كُلُّ صَداقَةٍ مَبنِيَّةٍ على الحُبّ، وَأَجمَلُ شَكلٍ لِلحُبِّ عَلى الأَرضِ هُوَ الحُبُّ بَينَ الرَّجُلِ وَالمَرأَةِ عِندَما يُهدِيان ذاتَهُما الواحِدُ لِلآخَرِ عَلى الدَّوام.</a:t>
            </a:r>
            <a:endParaRPr lang="en-US" sz="2500" dirty="0"/>
          </a:p>
          <a:p>
            <a:pPr lvl="0"/>
            <a:r>
              <a:rPr lang="ar-LB" sz="2500" dirty="0"/>
              <a:t>كُلُّ حُبٍّ بَشَرِيٍّ هُوَ صورَةُ المَحَبَّةِ الإِلَهِيَّةِ وَالحُبُّ هُوَ عُمقُ كَيانِ اللّهِ الثّالوث.</a:t>
            </a:r>
            <a:endParaRPr lang="en-US" sz="2500" dirty="0"/>
          </a:p>
          <a:p>
            <a:pPr lvl="0"/>
            <a:r>
              <a:rPr lang="ar-LB" sz="2500" dirty="0"/>
              <a:t>بِمِقدارِ ما يُحِبُّ الإِنسانُ بِمِقدارِ ما يَقتَرِبُ مِن التَّشَبُّهِ بِاللّهِ  (</a:t>
            </a:r>
            <a:r>
              <a:rPr lang="fr-FR" sz="2500" dirty="0" err="1"/>
              <a:t>youcat</a:t>
            </a:r>
            <a:r>
              <a:rPr lang="fr-FR" sz="2500" dirty="0"/>
              <a:t> 4.2</a:t>
            </a:r>
            <a:r>
              <a:rPr lang="ar-LB" sz="2500" dirty="0"/>
              <a:t>)</a:t>
            </a:r>
            <a:endParaRPr lang="en-US" sz="2500" dirty="0"/>
          </a:p>
          <a:p>
            <a:endParaRPr lang="en-US" dirty="0"/>
          </a:p>
        </p:txBody>
      </p:sp>
      <p:sp>
        <p:nvSpPr>
          <p:cNvPr id="4" name="Oval 3"/>
          <p:cNvSpPr/>
          <p:nvPr/>
        </p:nvSpPr>
        <p:spPr>
          <a:xfrm>
            <a:off x="6551712" y="188640"/>
            <a:ext cx="2592288" cy="129614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rPr>
              <a:t>نتعمّق</a:t>
            </a:r>
            <a:endParaRPr lang="en-US" sz="4000" dirty="0">
              <a:solidFill>
                <a:schemeClr val="bg1"/>
              </a:solidFill>
            </a:endParaRPr>
          </a:p>
        </p:txBody>
      </p:sp>
    </p:spTree>
    <p:custDataLst>
      <p:tags r:id="rId1"/>
    </p:custDataLst>
    <p:extLst>
      <p:ext uri="{BB962C8B-B14F-4D97-AF65-F5344CB8AC3E}">
        <p14:creationId xmlns:p14="http://schemas.microsoft.com/office/powerpoint/2010/main" val="96798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l="22411" r="20673"/>
          <a:stretch>
            <a:fillRect/>
          </a:stretch>
        </p:blipFill>
        <p:spPr>
          <a:xfrm>
            <a:off x="4283968" y="2351758"/>
            <a:ext cx="4572000" cy="4506242"/>
          </a:xfrm>
        </p:spPr>
      </p:pic>
      <p:sp>
        <p:nvSpPr>
          <p:cNvPr id="5" name="Oval Callout 4"/>
          <p:cNvSpPr/>
          <p:nvPr/>
        </p:nvSpPr>
        <p:spPr>
          <a:xfrm>
            <a:off x="210330" y="188640"/>
            <a:ext cx="5904656" cy="2880320"/>
          </a:xfrm>
          <a:prstGeom prst="wedgeEllipseCallout">
            <a:avLst>
              <a:gd name="adj1" fmla="val 54009"/>
              <a:gd name="adj2" fmla="val 3595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b="1" dirty="0">
                <a:solidFill>
                  <a:schemeClr val="bg1"/>
                </a:solidFill>
              </a:rPr>
              <a:t>والآن عليَّ ان أكتشف ذاتي وشعوري(حبّي) </a:t>
            </a:r>
            <a:endParaRPr lang="fr-FR" sz="3600" b="1" dirty="0">
              <a:solidFill>
                <a:schemeClr val="bg1"/>
              </a:solidFill>
            </a:endParaRPr>
          </a:p>
          <a:p>
            <a:pPr algn="ctr" rtl="1"/>
            <a:r>
              <a:rPr lang="ar-LB" sz="3600" b="1" dirty="0">
                <a:solidFill>
                  <a:schemeClr val="bg1"/>
                </a:solidFill>
              </a:rPr>
              <a:t>انطلاقا مما سمعت</a:t>
            </a:r>
          </a:p>
          <a:p>
            <a:pPr algn="ctr" rtl="1"/>
            <a:r>
              <a:rPr lang="ar-LB" sz="3600" b="1" dirty="0">
                <a:solidFill>
                  <a:schemeClr val="bg1"/>
                </a:solidFill>
                <a:latin typeface="Tahoma" panose="020B0604030504040204" pitchFamily="34" charset="0"/>
                <a:ea typeface="Tahoma" panose="020B0604030504040204" pitchFamily="34" charset="0"/>
                <a:cs typeface="Tahoma" panose="020B0604030504040204" pitchFamily="34" charset="0"/>
              </a:rPr>
              <a:t>ورأيتُ</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716922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32148" y="2415410"/>
            <a:ext cx="1944216" cy="129614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rPr>
              <a:t>"الحُبُّ هُوَ</a:t>
            </a:r>
            <a:endParaRPr lang="en-US" dirty="0">
              <a:solidFill>
                <a:schemeClr val="tx1"/>
              </a:solidFill>
            </a:endParaRPr>
          </a:p>
          <a:p>
            <a:pPr algn="ctr" rtl="1"/>
            <a:r>
              <a:rPr lang="ar-SA" b="1" dirty="0">
                <a:solidFill>
                  <a:schemeClr val="tx1"/>
                </a:solidFill>
              </a:rPr>
              <a:t> الإِعجابُ بِالآخَر"</a:t>
            </a:r>
            <a:endParaRPr lang="en-US" dirty="0">
              <a:solidFill>
                <a:schemeClr val="tx1"/>
              </a:solidFill>
            </a:endParaRPr>
          </a:p>
        </p:txBody>
      </p:sp>
      <p:sp>
        <p:nvSpPr>
          <p:cNvPr id="5" name="Oval 4"/>
          <p:cNvSpPr/>
          <p:nvPr/>
        </p:nvSpPr>
        <p:spPr>
          <a:xfrm>
            <a:off x="2771800" y="692696"/>
            <a:ext cx="1944216" cy="1483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"الحُبُّ هُو َالحاجةُ إلى حُضورِ الآخَر وَلِقائِه"</a:t>
            </a:r>
            <a:endParaRPr lang="en-US" dirty="0"/>
          </a:p>
          <a:p>
            <a:pPr algn="ctr" rtl="1"/>
            <a:r>
              <a:rPr lang="ar-SA" dirty="0"/>
              <a:t>شَخصِيًّا</a:t>
            </a:r>
            <a:r>
              <a:rPr lang="en-US" dirty="0"/>
              <a:t> </a:t>
            </a:r>
          </a:p>
        </p:txBody>
      </p:sp>
      <p:sp>
        <p:nvSpPr>
          <p:cNvPr id="6" name="Oval 5"/>
          <p:cNvSpPr/>
          <p:nvPr/>
        </p:nvSpPr>
        <p:spPr>
          <a:xfrm>
            <a:off x="107504" y="404664"/>
            <a:ext cx="2304256" cy="15121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"الحُبُّ هُوَ تمَنّي السَّعادَةَ لِلآخَرَ وَالعَمَلُ كَي يَبلُغَ مِلءَ إِنسانِيَّتِه"</a:t>
            </a:r>
            <a:endParaRPr lang="en-US" dirty="0"/>
          </a:p>
        </p:txBody>
      </p:sp>
      <p:sp>
        <p:nvSpPr>
          <p:cNvPr id="7" name="Title 6"/>
          <p:cNvSpPr>
            <a:spLocks noGrp="1"/>
          </p:cNvSpPr>
          <p:nvPr>
            <p:ph type="title"/>
          </p:nvPr>
        </p:nvSpPr>
        <p:spPr>
          <a:xfrm>
            <a:off x="5148064" y="116632"/>
            <a:ext cx="3600399" cy="172819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1"/>
            <a:r>
              <a:rPr lang="ar-SA" sz="2000" dirty="0"/>
              <a:t>"الشُّعورُ بِالحُبِّ هُوَ الإِحساسُ بِالآخَر"</a:t>
            </a:r>
            <a:endParaRPr lang="en-US" sz="2000" dirty="0"/>
          </a:p>
          <a:p>
            <a:pPr algn="ctr" rtl="1"/>
            <a:r>
              <a:rPr lang="ar-SA" sz="2000" dirty="0"/>
              <a:t>"الحُبُّ هُوَ احتِرامُ الخُصوصِيّات</a:t>
            </a:r>
            <a:endParaRPr lang="en-US" sz="2000" dirty="0"/>
          </a:p>
        </p:txBody>
      </p:sp>
      <p:sp>
        <p:nvSpPr>
          <p:cNvPr id="2" name="Oval 2"/>
          <p:cNvSpPr>
            <a:spLocks noChangeArrowheads="1"/>
          </p:cNvSpPr>
          <p:nvPr/>
        </p:nvSpPr>
        <p:spPr bwMode="auto">
          <a:xfrm>
            <a:off x="4211960" y="1916832"/>
            <a:ext cx="2592288" cy="1656184"/>
          </a:xfrm>
          <a:prstGeom prst="ellipse">
            <a:avLst/>
          </a:prstGeom>
          <a:solidFill>
            <a:srgbClr val="DD4DC8"/>
          </a:solidFill>
          <a:ln>
            <a:noFill/>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a:ln>
                  <a:noFill/>
                </a:ln>
                <a:solidFill>
                  <a:schemeClr val="tx1"/>
                </a:solidFill>
                <a:effectLst/>
                <a:latin typeface="Simplified Arabic" pitchFamily="18" charset="-78"/>
                <a:ea typeface="Arial" pitchFamily="34" charset="0"/>
                <a:cs typeface="Simplified Arabic" pitchFamily="18" charset="-78"/>
              </a:rPr>
              <a:t>"</a:t>
            </a:r>
            <a:r>
              <a:rPr kumimoji="0" lang="ar-SA" sz="2000" b="1" i="0" u="none" strike="noStrike" cap="none" normalizeH="0" baseline="0" dirty="0">
                <a:ln>
                  <a:noFill/>
                </a:ln>
                <a:solidFill>
                  <a:schemeClr val="bg1"/>
                </a:solidFill>
                <a:effectLst/>
                <a:latin typeface="Tahoma" pitchFamily="34" charset="0"/>
                <a:ea typeface="Tahoma" pitchFamily="34" charset="0"/>
                <a:cs typeface="Tahoma" pitchFamily="34" charset="0"/>
              </a:rPr>
              <a:t>الحبّ هو احترام الخصوصيات</a:t>
            </a:r>
            <a:r>
              <a:rPr kumimoji="0" lang="en-US" sz="2400" b="0" i="0" u="none" strike="noStrike" cap="none" normalizeH="0" baseline="0" dirty="0">
                <a:ln>
                  <a:noFill/>
                </a:ln>
                <a:solidFill>
                  <a:schemeClr val="tx1"/>
                </a:solidFill>
                <a:effectLst/>
                <a:latin typeface="Simplified Arabic" pitchFamily="18" charset="-78"/>
                <a:ea typeface="Arial" pitchFamily="34" charset="0"/>
                <a:cs typeface="Simplified Arabic" pitchFamily="18" charset="-78"/>
              </a:rPr>
              <a: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8" name="Flowchart: Punched Tape 7"/>
          <p:cNvSpPr/>
          <p:nvPr/>
        </p:nvSpPr>
        <p:spPr>
          <a:xfrm>
            <a:off x="1259632" y="3711554"/>
            <a:ext cx="6768752" cy="129614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أَختارُ العِبارَةَ الّتي أُفَضِّلُها وَأَقولُ لِماذا؟</a:t>
            </a:r>
            <a:endParaRPr lang="en-US" sz="2800" b="1" dirty="0"/>
          </a:p>
        </p:txBody>
      </p:sp>
      <p:sp>
        <p:nvSpPr>
          <p:cNvPr id="9" name="Flowchart: Punched Tape 8"/>
          <p:cNvSpPr/>
          <p:nvPr/>
        </p:nvSpPr>
        <p:spPr>
          <a:xfrm>
            <a:off x="1332148" y="5004240"/>
            <a:ext cx="6840760" cy="1656184"/>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SA" sz="2800" dirty="0"/>
              <a:t>أَكتُبُ ما هُوَ الحُبُّ الحَقيقِيُّ في نَظَري؟وَإِذا ما كانَ بِرَأيي يُؤَدّي </a:t>
            </a:r>
            <a:r>
              <a:rPr lang="ar-LB" sz="2800" dirty="0"/>
              <a:t>دائما </a:t>
            </a:r>
            <a:r>
              <a:rPr lang="ar-SA" sz="2800" dirty="0"/>
              <a:t>إلى الزَّواج؟</a:t>
            </a:r>
            <a:endParaRPr lang="en-US" sz="2800" dirty="0"/>
          </a:p>
        </p:txBody>
      </p:sp>
    </p:spTree>
    <p:custDataLst>
      <p:tags r:id="rId1"/>
    </p:custDataLst>
    <p:extLst>
      <p:ext uri="{BB962C8B-B14F-4D97-AF65-F5344CB8AC3E}">
        <p14:creationId xmlns:p14="http://schemas.microsoft.com/office/powerpoint/2010/main" val="661747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560" y="2492896"/>
            <a:ext cx="5079349" cy="3880773"/>
          </a:xfrm>
        </p:spPr>
        <p:txBody>
          <a:bodyPr/>
          <a:lstStyle/>
          <a:p>
            <a:pPr algn="r" rtl="1"/>
            <a:endParaRPr lang="en-US" dirty="0"/>
          </a:p>
        </p:txBody>
      </p:sp>
      <p:sp>
        <p:nvSpPr>
          <p:cNvPr id="7" name="Flowchart: Punched Tape 6"/>
          <p:cNvSpPr/>
          <p:nvPr/>
        </p:nvSpPr>
        <p:spPr>
          <a:xfrm>
            <a:off x="827584" y="2774399"/>
            <a:ext cx="6912768" cy="1656184"/>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800" dirty="0"/>
              <a:t> </a:t>
            </a:r>
            <a:r>
              <a:rPr lang="ar-LB" sz="2800" dirty="0"/>
              <a:t>ما الّذي يُمَثِّلُهُ جَسَدي لي؟ كَيفَ أُمَيِّزُ بَينَ الدّافعِ إلى الحُبِّ وَالدّافِعِ إلى الجِنس؟</a:t>
            </a:r>
            <a:endParaRPr lang="en-US" sz="2800" dirty="0"/>
          </a:p>
        </p:txBody>
      </p:sp>
      <p:sp>
        <p:nvSpPr>
          <p:cNvPr id="8" name="Flowchart: Punched Tape 7"/>
          <p:cNvSpPr/>
          <p:nvPr/>
        </p:nvSpPr>
        <p:spPr>
          <a:xfrm>
            <a:off x="827584" y="4255348"/>
            <a:ext cx="6912768" cy="1224136"/>
          </a:xfrm>
          <a:prstGeom prst="flowChartPunchedTap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en-US" sz="2800" dirty="0"/>
              <a:t> </a:t>
            </a:r>
            <a:r>
              <a:rPr lang="ar-LB" sz="2800" dirty="0"/>
              <a:t>مَتَى أَكونُ أَنانِيًّا بِتَصَرُّفاتي؟  </a:t>
            </a:r>
            <a:endParaRPr lang="en-US" sz="2800" dirty="0"/>
          </a:p>
        </p:txBody>
      </p:sp>
      <p:sp>
        <p:nvSpPr>
          <p:cNvPr id="9" name="Flowchart: Punched Tape 8"/>
          <p:cNvSpPr/>
          <p:nvPr/>
        </p:nvSpPr>
        <p:spPr>
          <a:xfrm>
            <a:off x="713274" y="5479484"/>
            <a:ext cx="6912768" cy="1008112"/>
          </a:xfrm>
          <a:prstGeom prst="flowChartPunchedTap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LB" sz="2800" dirty="0"/>
              <a:t>كَيفَ يُمكِنُ الإِنسانُ أَن يُنَمِّيَ إِنسانِيَّتَه؟ </a:t>
            </a:r>
            <a:endParaRPr lang="en-US" sz="2800" dirty="0"/>
          </a:p>
        </p:txBody>
      </p:sp>
      <p:pic>
        <p:nvPicPr>
          <p:cNvPr id="10" name="Picture 4" descr="C:\Users\Liliane\Desktop\work from home\رتبة توبة\Guiding-Teens-Through-the-Writing-Proces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32040" y="116632"/>
            <a:ext cx="3581531" cy="2657767"/>
          </a:xfrm>
          <a:prstGeom prst="rect">
            <a:avLst/>
          </a:prstGeom>
          <a:noFill/>
        </p:spPr>
      </p:pic>
      <p:sp>
        <p:nvSpPr>
          <p:cNvPr id="2" name="Down Arrow 1"/>
          <p:cNvSpPr/>
          <p:nvPr/>
        </p:nvSpPr>
        <p:spPr>
          <a:xfrm>
            <a:off x="740758" y="692696"/>
            <a:ext cx="4119274" cy="2188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400" b="1" dirty="0"/>
              <a:t>أختلي بنفسي </a:t>
            </a:r>
          </a:p>
          <a:p>
            <a:pPr algn="ctr"/>
            <a:r>
              <a:rPr lang="ar-LB" sz="2400" b="1" dirty="0"/>
              <a:t>واجيبُ على هذه الاسئلة</a:t>
            </a:r>
            <a:endParaRPr lang="en-US" sz="2400" b="1" dirty="0"/>
          </a:p>
        </p:txBody>
      </p:sp>
    </p:spTree>
    <p:custDataLst>
      <p:tags r:id="rId1"/>
    </p:custDataLst>
    <p:extLst>
      <p:ext uri="{BB962C8B-B14F-4D97-AF65-F5344CB8AC3E}">
        <p14:creationId xmlns:p14="http://schemas.microsoft.com/office/powerpoint/2010/main" val="120761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9752" y="1628800"/>
            <a:ext cx="6083279" cy="1283905"/>
          </a:xfrm>
        </p:spPr>
        <p:txBody>
          <a:bodyPr>
            <a:normAutofit fontScale="92500"/>
          </a:bodyPr>
          <a:lstStyle/>
          <a:p>
            <a:pPr algn="ctr" rtl="1"/>
            <a:r>
              <a:rPr lang="ar-LB" sz="5000" b="1" dirty="0">
                <a:solidFill>
                  <a:srgbClr val="FF0000"/>
                </a:solidFill>
                <a:latin typeface="Tahoma" panose="020B0604030504040204" pitchFamily="34" charset="0"/>
                <a:ea typeface="Tahoma" panose="020B0604030504040204" pitchFamily="34" charset="0"/>
                <a:cs typeface="Tahoma" panose="020B0604030504040204" pitchFamily="34" charset="0"/>
              </a:rPr>
              <a:t>« الحّب الأهل الزواج»</a:t>
            </a:r>
            <a:endParaRPr lang="en-US" sz="5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3635896" y="332656"/>
            <a:ext cx="3980756" cy="1203768"/>
          </a:xfrm>
          <a:prstGeom prst="rect">
            <a:avLst/>
          </a:prstGeom>
        </p:spPr>
        <p:txBody>
          <a:bodyPr vert="horz" lIns="91440" tIns="45720" rIns="91440" bIns="45720" rtlCol="0" anchor="b">
            <a:normAutofit fontScale="90000"/>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LB" sz="5400" b="1" i="0" u="none" strike="noStrike" kern="1200" cap="none" spc="0" normalizeH="0" baseline="0" noProof="0" dirty="0">
                <a:ln>
                  <a:no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rPr>
              <a:t>اللِّقاءُ السابع</a:t>
            </a:r>
            <a:endParaRPr kumimoji="0" lang="en-US" sz="5400" b="1" i="0" u="none" strike="noStrike" kern="1200" cap="none" spc="0" normalizeH="0" baseline="0" noProof="0" dirty="0">
              <a:ln>
                <a:no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213" descr="Description: C:\Users\Admin\Desktop\rima eb9 2019-2020\اللقاءات\اللقاء 7 -ما هو الحب- ريما ت 2 2019\5331967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09566">
            <a:off x="780661" y="674874"/>
            <a:ext cx="1417638" cy="1797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Admin\Desktop\rima eb9 2019-2020\اللقاءات\اللقاء 7 ما هو الحب ريما ت 2 2019\53319677.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9632" y="2780928"/>
            <a:ext cx="5086350" cy="381444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036140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lowchart: Punched Tape 3"/>
          <p:cNvSpPr/>
          <p:nvPr/>
        </p:nvSpPr>
        <p:spPr>
          <a:xfrm>
            <a:off x="467544" y="404664"/>
            <a:ext cx="6768752" cy="2952328"/>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أوسّعُ آفاقي وأقرأ بعض الأقوال  عن الحبّ ودلائل الحبّ النّاجح</a:t>
            </a:r>
            <a:endParaRPr lang="en-US" sz="3200" b="1" dirty="0"/>
          </a:p>
        </p:txBody>
      </p:sp>
      <p:pic>
        <p:nvPicPr>
          <p:cNvPr id="6"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5856" y="3327400"/>
            <a:ext cx="6293677" cy="3530600"/>
          </a:xfrm>
          <a:prstGeom prst="rect">
            <a:avLst/>
          </a:prstGeom>
        </p:spPr>
      </p:pic>
    </p:spTree>
    <p:custDataLst>
      <p:tags r:id="rId1"/>
    </p:custDataLst>
    <p:extLst>
      <p:ext uri="{BB962C8B-B14F-4D97-AF65-F5344CB8AC3E}">
        <p14:creationId xmlns:p14="http://schemas.microsoft.com/office/powerpoint/2010/main" val="3221244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9512" y="2996952"/>
            <a:ext cx="7590086" cy="4772603"/>
          </a:xfrm>
        </p:spPr>
        <p:txBody>
          <a:bodyPr>
            <a:noAutofit/>
          </a:bodyPr>
          <a:lstStyle/>
          <a:p>
            <a:pPr algn="r" rtl="1"/>
            <a:r>
              <a:rPr lang="ar-SA" sz="2800" b="1" dirty="0">
                <a:solidFill>
                  <a:srgbClr val="FF0000"/>
                </a:solidFill>
              </a:rPr>
              <a:t>الحُبُّ بَينَ رَجُل ٍوَامرَأَةٍ</a:t>
            </a:r>
            <a:r>
              <a:rPr lang="ar-SA" sz="2800" dirty="0">
                <a:solidFill>
                  <a:srgbClr val="FF0000"/>
                </a:solidFill>
              </a:rPr>
              <a:t> </a:t>
            </a:r>
            <a:r>
              <a:rPr lang="ar-SA" sz="2800" dirty="0"/>
              <a:t>يَفتَرِضُ الصَّداقَةَ أَيضًا: </a:t>
            </a:r>
            <a:endParaRPr lang="ar-LB" sz="2800" dirty="0"/>
          </a:p>
          <a:p>
            <a:pPr marL="0" indent="0" algn="r" rtl="1">
              <a:buNone/>
            </a:pPr>
            <a:r>
              <a:rPr lang="ar-SA" sz="2800" dirty="0"/>
              <a:t>أَيّ أَنَّ كُلاًّ مِنَ الرَّجُلِ وَالمَرأَةِ يَجِدُ في الآخَرِ سَندًا لَهُ في مَشاكِلِه، </a:t>
            </a:r>
            <a:endParaRPr lang="ar-LB" sz="2800" dirty="0"/>
          </a:p>
          <a:p>
            <a:pPr marL="0" indent="0" algn="r" rtl="1">
              <a:buNone/>
            </a:pPr>
            <a:r>
              <a:rPr lang="ar-SA" sz="2800" dirty="0"/>
              <a:t>في صُعوباتِ حَياتِه. فَيَجِدُ كُلٌّ مِنَ الرَّجُلِ وَالمَرأَةِ سَعادَةً في العَمَلِ مَعَ الآخَر</a:t>
            </a:r>
            <a:r>
              <a:rPr lang="en-US" sz="2800" dirty="0"/>
              <a:t>.</a:t>
            </a:r>
          </a:p>
          <a:p>
            <a:pPr algn="r" rtl="1"/>
            <a:r>
              <a:rPr lang="ar-SA" sz="2800" b="1" dirty="0">
                <a:solidFill>
                  <a:srgbClr val="FF0000"/>
                </a:solidFill>
              </a:rPr>
              <a:t>الحُبُّ يَفتَرِضُ الإِعجاب</a:t>
            </a:r>
            <a:r>
              <a:rPr lang="ar-SA" sz="2800" dirty="0"/>
              <a:t>: إِن لَم يَكُنْ الواحِدُ فَخورًا بِالآخَرِ وَمُعجَبًا بِه، فَهَذِهِ عَلامَةٌ لِضآلَةِ الحُبِّ بَينَهُما</a:t>
            </a:r>
            <a:r>
              <a:rPr lang="en-US" sz="1900" dirty="0"/>
              <a:t>.</a:t>
            </a:r>
          </a:p>
        </p:txBody>
      </p:sp>
      <p:sp>
        <p:nvSpPr>
          <p:cNvPr id="8" name="Down Arrow 7"/>
          <p:cNvSpPr/>
          <p:nvPr/>
        </p:nvSpPr>
        <p:spPr>
          <a:xfrm>
            <a:off x="2915816" y="260648"/>
            <a:ext cx="3384376" cy="249289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600" b="1" dirty="0"/>
              <a:t> </a:t>
            </a:r>
            <a:r>
              <a:rPr lang="ar-LB" sz="3600" b="1" dirty="0"/>
              <a:t>دَ</a:t>
            </a:r>
            <a:r>
              <a:rPr lang="ar-SA" sz="3600" b="1" dirty="0"/>
              <a:t>لائِلُ الحُبِّ النّاجِح</a:t>
            </a:r>
            <a:endParaRPr lang="en-US" sz="3600" b="1" dirty="0"/>
          </a:p>
        </p:txBody>
      </p:sp>
    </p:spTree>
    <p:custDataLst>
      <p:tags r:id="rId1"/>
    </p:custDataLst>
    <p:extLst>
      <p:ext uri="{BB962C8B-B14F-4D97-AF65-F5344CB8AC3E}">
        <p14:creationId xmlns:p14="http://schemas.microsoft.com/office/powerpoint/2010/main" val="2262614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19" y="620688"/>
            <a:ext cx="8136904" cy="5760640"/>
          </a:xfrm>
        </p:spPr>
        <p:txBody>
          <a:bodyPr>
            <a:noAutofit/>
          </a:bodyPr>
          <a:lstStyle/>
          <a:p>
            <a:pPr algn="r" rtl="1"/>
            <a:r>
              <a:rPr lang="ar-SA" sz="2800" b="1" dirty="0">
                <a:solidFill>
                  <a:srgbClr val="FF0000"/>
                </a:solidFill>
              </a:rPr>
              <a:t>الحُبُّ هُوَ دافِعٌ مُهِمٌّ نَحوَ الآخَرِ</a:t>
            </a:r>
            <a:r>
              <a:rPr lang="ar-SA" sz="2800" dirty="0">
                <a:solidFill>
                  <a:srgbClr val="FF0000"/>
                </a:solidFill>
              </a:rPr>
              <a:t> </a:t>
            </a:r>
            <a:r>
              <a:rPr lang="ar-SA" sz="2800" dirty="0"/>
              <a:t>وَيَتَبَلوَرُ بِاللِّقاءات. فَالإِعجابُ مَثَلاً مُهِمّ، وَلَكِن سُرعانَ ما يَكتَشِفُ كُلٌّ ما عِندَ الآخَرِ مِن نَقصٍ في عَلاقاتِهِ وَفي شَخصِه. فَهَل يَتَوَقَّفُ مَعَ ذَلِكَ الحُبّ؟</a:t>
            </a:r>
            <a:endParaRPr lang="en-US" sz="2800" dirty="0"/>
          </a:p>
          <a:p>
            <a:pPr algn="r" rtl="1"/>
            <a:r>
              <a:rPr lang="ar-SA" sz="2800" b="1" dirty="0">
                <a:solidFill>
                  <a:srgbClr val="FF0000"/>
                </a:solidFill>
              </a:rPr>
              <a:t>في الحَقيقَةِ أَنتَ تَحتاجُ إلى الآخَرِ</a:t>
            </a:r>
            <a:r>
              <a:rPr lang="ar-SA" sz="2800" dirty="0">
                <a:solidFill>
                  <a:srgbClr val="FF0000"/>
                </a:solidFill>
              </a:rPr>
              <a:t> </a:t>
            </a:r>
            <a:r>
              <a:rPr lang="ar-SA" sz="2800" dirty="0"/>
              <a:t>لِكَي تَبلُغَ مِلءَ سَعادَتِك، وَتَفَتُّحِكَ الكامِل، وَلِكَيّ تُحَقِّقَ </a:t>
            </a:r>
            <a:br>
              <a:rPr lang="ar-SA" sz="2800" dirty="0"/>
            </a:br>
            <a:r>
              <a:rPr lang="ar-SA" sz="2800" dirty="0"/>
              <a:t>   ذاتَك. وَالآخَرونَ يَحتاجونَ إِلَيكَ لِيُحَقِّقوا هُم بِدَورِهِم ذَواتِهِم وَيَبلُغوا مِلءَ إِنسانِيَّتِهِم. هَل أَنتُم واعونَ لِهَذا الأَمر؟</a:t>
            </a:r>
            <a:endParaRPr lang="en-US" sz="2800" dirty="0"/>
          </a:p>
          <a:p>
            <a:pPr algn="r" rtl="1"/>
            <a:r>
              <a:rPr lang="ar-SA" sz="2800" b="1" dirty="0">
                <a:solidFill>
                  <a:srgbClr val="FF0000"/>
                </a:solidFill>
              </a:rPr>
              <a:t>مَن يُحِبُّ الآخَرَ يُريدُ دائِمًا الاقتِرابَ مِنهُ </a:t>
            </a:r>
            <a:r>
              <a:rPr lang="ar-SA" sz="2800" dirty="0"/>
              <a:t>وَالجُلوسَ مَعَهُ وَلِقاءَهُ وَمُبادَلَتَهُ كُلّ ما يُخالِجُ قَلبُه. وَلَكِن مَع الوَقت، قَد يَخُفُّ الشَّوق… فَهَل يَتَوَقَّفُ الحُبّ؟</a:t>
            </a:r>
            <a:endParaRPr lang="en-US" sz="2800" dirty="0"/>
          </a:p>
          <a:p>
            <a:pPr algn="r" rtl="1"/>
            <a:endParaRPr lang="en-US" sz="2800" dirty="0"/>
          </a:p>
        </p:txBody>
      </p:sp>
    </p:spTree>
    <p:custDataLst>
      <p:tags r:id="rId1"/>
    </p:custDataLst>
    <p:extLst>
      <p:ext uri="{BB962C8B-B14F-4D97-AF65-F5344CB8AC3E}">
        <p14:creationId xmlns:p14="http://schemas.microsoft.com/office/powerpoint/2010/main" val="2413516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7545" y="1700808"/>
            <a:ext cx="6768752" cy="4484571"/>
          </a:xfrm>
          <a:solidFill>
            <a:schemeClr val="accent2">
              <a:lumMod val="40000"/>
              <a:lumOff val="60000"/>
            </a:schemeClr>
          </a:solidFill>
        </p:spPr>
        <p:txBody>
          <a:bodyPr>
            <a:normAutofit/>
          </a:bodyPr>
          <a:lstStyle/>
          <a:p>
            <a:pPr lvl="0"/>
            <a:r>
              <a:rPr lang="ar-SA" sz="2400" baseline="30000" dirty="0"/>
              <a:t>"</a:t>
            </a:r>
            <a:r>
              <a:rPr lang="ar-SA" sz="2400" dirty="0"/>
              <a:t>لَيسَ لأَحَدٍ حُبٌّ أَعظمُ مِن أَن يَبذُلَ نَفَسَه في سَبيلِ أَحِبَّائِه" (يو 15/13). </a:t>
            </a:r>
            <a:endParaRPr lang="en-US" sz="2400" dirty="0"/>
          </a:p>
          <a:p>
            <a:pPr lvl="0"/>
            <a:r>
              <a:rPr lang="ar-SA" sz="2400" b="1" dirty="0"/>
              <a:t>في الحُبِّ الحَقيقِيِّ يوجَدُ بَذلُ الذّاتِ كَما يَقولُ المَسيح.</a:t>
            </a:r>
            <a:r>
              <a:rPr lang="ar-SA" sz="2400" dirty="0"/>
              <a:t> </a:t>
            </a:r>
            <a:endParaRPr lang="en-US" sz="2400" dirty="0"/>
          </a:p>
          <a:p>
            <a:pPr lvl="0"/>
            <a:r>
              <a:rPr lang="ar-SA" sz="2400" b="1" dirty="0"/>
              <a:t>كُلُّ حُبٍّ حَقيقِيٍّ يَدومُ لأَنَّهُ يَأتي مِنَ اللّهِ "لأَنَّ اللهَ مَحَبَّة" </a:t>
            </a:r>
            <a:r>
              <a:rPr lang="ar-LB" sz="2400" b="1" dirty="0"/>
              <a:t>"</a:t>
            </a:r>
            <a:r>
              <a:rPr lang="ar-LB" sz="2400" dirty="0"/>
              <a:t>أُ</a:t>
            </a:r>
            <a:r>
              <a:rPr lang="ar-SA" sz="2400" dirty="0"/>
              <a:t>ثبُتوا في مَحَبَّتي"</a:t>
            </a:r>
            <a:r>
              <a:rPr lang="ar-SA" sz="2400" b="1" dirty="0"/>
              <a:t> وَمَن ثَبُتَ في اللّهِ ثَبُتَتْ مَحَبَّتُه.</a:t>
            </a:r>
            <a:endParaRPr lang="en-US" sz="2400" dirty="0"/>
          </a:p>
          <a:p>
            <a:pPr lvl="0"/>
            <a:r>
              <a:rPr lang="ar-SA" sz="2400" dirty="0"/>
              <a:t>إِنَّ الجِنسَ لَيسَ وَسيلَةَ إِشباعٍ أَو تَرفيه، بِما أَنَّهُ لُغَةُ تَواصُلٍ بَينَ شَخصَين، حَيثُ يَتِمُّ أَخذُ الآخَرَ عَلى مَحمَلِ الجِدِّ مَعَ قُدسِيَّةِ قيمَتِهِ وَحُرمَتِها.</a:t>
            </a:r>
            <a:r>
              <a:rPr lang="ar-LB" sz="2400" b="1" dirty="0"/>
              <a:t> </a:t>
            </a:r>
            <a:endParaRPr lang="en-US" sz="2400" dirty="0"/>
          </a:p>
          <a:p>
            <a:endParaRPr lang="en-US" sz="2400" dirty="0"/>
          </a:p>
        </p:txBody>
      </p:sp>
      <p:sp>
        <p:nvSpPr>
          <p:cNvPr id="4" name="Flowchart: Direct Access Storage 3"/>
          <p:cNvSpPr/>
          <p:nvPr/>
        </p:nvSpPr>
        <p:spPr>
          <a:xfrm>
            <a:off x="3635896" y="642442"/>
            <a:ext cx="3888432" cy="93610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4200" b="1" dirty="0"/>
              <a:t>لِنَتَذَكَّر</a:t>
            </a:r>
            <a:endParaRPr lang="en-US" sz="4200" dirty="0"/>
          </a:p>
        </p:txBody>
      </p:sp>
    </p:spTree>
    <p:custDataLst>
      <p:tags r:id="rId1"/>
    </p:custDataLst>
    <p:extLst>
      <p:ext uri="{BB962C8B-B14F-4D97-AF65-F5344CB8AC3E}">
        <p14:creationId xmlns:p14="http://schemas.microsoft.com/office/powerpoint/2010/main" val="3661340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descr="C:\Users\Liliane\Desktop\work from home\رتبة توبة\graphicstock-unrecognizable-young-man-praying-kneeling-on-the-floor-hands-on-his-bible-close-up_HdxIWadLz--451x300.jpg"/>
          <p:cNvPicPr>
            <a:picLocks noChangeAspect="1" noChangeArrowheads="1"/>
          </p:cNvPicPr>
          <p:nvPr/>
        </p:nvPicPr>
        <p:blipFill>
          <a:blip r:embed="rId4" cstate="print"/>
          <a:srcRect/>
          <a:stretch>
            <a:fillRect/>
          </a:stretch>
        </p:blipFill>
        <p:spPr bwMode="auto">
          <a:xfrm>
            <a:off x="467544" y="260648"/>
            <a:ext cx="3923928" cy="2942947"/>
          </a:xfrm>
          <a:prstGeom prst="ellipse">
            <a:avLst/>
          </a:prstGeom>
          <a:ln>
            <a:noFill/>
          </a:ln>
          <a:effectLst>
            <a:softEdge rad="112500"/>
          </a:effectLst>
        </p:spPr>
      </p:pic>
      <p:sp>
        <p:nvSpPr>
          <p:cNvPr id="6" name="Oval 5"/>
          <p:cNvSpPr/>
          <p:nvPr/>
        </p:nvSpPr>
        <p:spPr>
          <a:xfrm>
            <a:off x="4895528" y="260648"/>
            <a:ext cx="4248472" cy="2376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800" b="1" dirty="0"/>
              <a:t>ن</a:t>
            </a:r>
            <a:r>
              <a:rPr lang="ar-SA" sz="2800" b="1" dirty="0"/>
              <a:t>صَلّي مَعَ القِدّيسِ فرَنسيسَ الأَسيزي:</a:t>
            </a:r>
            <a:endParaRPr lang="en-US" sz="2800" b="1" dirty="0"/>
          </a:p>
        </p:txBody>
      </p:sp>
      <p:sp>
        <p:nvSpPr>
          <p:cNvPr id="7" name="Horizontal Scroll 6"/>
          <p:cNvSpPr/>
          <p:nvPr/>
        </p:nvSpPr>
        <p:spPr>
          <a:xfrm>
            <a:off x="539552" y="2708920"/>
            <a:ext cx="7992888" cy="4149080"/>
          </a:xfrm>
          <a:prstGeom prst="horizontalScroll">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2800" dirty="0">
                <a:solidFill>
                  <a:schemeClr val="tx1"/>
                </a:solidFill>
              </a:rPr>
              <a:t>يا رَبُّ، لا تَجعَلْني أَطلُبُ أَوَّلاً أَن أُعَـزَّى بَل أَن أُعـزِّي، أَن أُفهَـمَ بَل أَن أَفـهَـمَ،</a:t>
            </a:r>
            <a:br>
              <a:rPr lang="ar-SA" sz="2800" dirty="0">
                <a:solidFill>
                  <a:schemeClr val="tx1"/>
                </a:solidFill>
              </a:rPr>
            </a:br>
            <a:r>
              <a:rPr lang="ar-SA" sz="2800" dirty="0">
                <a:solidFill>
                  <a:schemeClr val="tx1"/>
                </a:solidFill>
              </a:rPr>
              <a:t>أَن أُحَـبَّ بـَل أَن أُحِـبَّ؛ لأَنَّ الإِنسانَ يـَأخُــذُ عِــنـدَمــا يَـبــذُلُ نَـفسَـهُ، </a:t>
            </a:r>
            <a:endParaRPr lang="ar-LB" sz="2800" dirty="0">
              <a:solidFill>
                <a:schemeClr val="tx1"/>
              </a:solidFill>
            </a:endParaRPr>
          </a:p>
          <a:p>
            <a:pPr lvl="0" algn="ctr" rtl="1"/>
            <a:r>
              <a:rPr lang="ar-SA" sz="2800" dirty="0">
                <a:solidFill>
                  <a:schemeClr val="tx1"/>
                </a:solidFill>
              </a:rPr>
              <a:t>وَيَجِدُ نَفسَهُ عِندَما يَنساها،</a:t>
            </a:r>
            <a:br>
              <a:rPr lang="ar-SA" sz="2800" dirty="0">
                <a:solidFill>
                  <a:schemeClr val="tx1"/>
                </a:solidFill>
              </a:rPr>
            </a:br>
            <a:r>
              <a:rPr lang="ar-SA" sz="2800" dirty="0">
                <a:solidFill>
                  <a:schemeClr val="tx1"/>
                </a:solidFill>
              </a:rPr>
              <a:t>وَيَحصُلُ على الغُفرانِ عِندَما يَغفِر، </a:t>
            </a:r>
            <a:endParaRPr lang="ar-LB" sz="2800" dirty="0">
              <a:solidFill>
                <a:schemeClr val="tx1"/>
              </a:solidFill>
            </a:endParaRPr>
          </a:p>
          <a:p>
            <a:pPr lvl="0" algn="ctr" rtl="1"/>
            <a:r>
              <a:rPr lang="ar-SA" sz="2800" dirty="0">
                <a:solidFill>
                  <a:schemeClr val="tx1"/>
                </a:solidFill>
              </a:rPr>
              <a:t>وَيَقومُ لِلحَياةِ عِندَما يَموت</a:t>
            </a:r>
            <a:r>
              <a:rPr lang="en-US" sz="2800" dirty="0">
                <a:solidFill>
                  <a:schemeClr val="tx1"/>
                </a:solidFill>
              </a:rPr>
              <a:t>.</a:t>
            </a:r>
          </a:p>
        </p:txBody>
      </p:sp>
    </p:spTree>
    <p:custDataLst>
      <p:tags r:id="rId1"/>
    </p:custDataLst>
    <p:extLst>
      <p:ext uri="{BB962C8B-B14F-4D97-AF65-F5344CB8AC3E}">
        <p14:creationId xmlns:p14="http://schemas.microsoft.com/office/powerpoint/2010/main" val="4056061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Oval 4"/>
          <p:cNvSpPr/>
          <p:nvPr/>
        </p:nvSpPr>
        <p:spPr>
          <a:xfrm>
            <a:off x="1763688" y="332656"/>
            <a:ext cx="5256584" cy="204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2800" b="1" dirty="0"/>
              <a:t>نُنهي مَع قِسمٍ صَغيرٍ مِن أُغنِيَةِ المَحَبَّةِ (كَلِماتُ جُبران خَليل جُبران) لِفَيروز. </a:t>
            </a:r>
            <a:endParaRPr lang="en-US" sz="2800" b="1" dirty="0"/>
          </a:p>
        </p:txBody>
      </p:sp>
      <p:pic>
        <p:nvPicPr>
          <p:cNvPr id="4098" name="Picture 2" descr="C:\Users\Liliane\Desktop\work from home\takmili\1422273301_1422264662033047800.jpg"/>
          <p:cNvPicPr>
            <a:picLocks noChangeAspect="1" noChangeArrowheads="1"/>
          </p:cNvPicPr>
          <p:nvPr/>
        </p:nvPicPr>
        <p:blipFill>
          <a:blip r:embed="rId4" cstate="print"/>
          <a:srcRect/>
          <a:stretch>
            <a:fillRect/>
          </a:stretch>
        </p:blipFill>
        <p:spPr bwMode="auto">
          <a:xfrm>
            <a:off x="1763688" y="2420888"/>
            <a:ext cx="5328592" cy="4230902"/>
          </a:xfrm>
          <a:prstGeom prst="rect">
            <a:avLst/>
          </a:prstGeom>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22124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608" y="5157192"/>
            <a:ext cx="8548968" cy="1316071"/>
          </a:xfrm>
        </p:spPr>
        <p:txBody>
          <a:bodyPr>
            <a:normAutofit/>
          </a:bodyPr>
          <a:lstStyle/>
          <a:p>
            <a:pPr algn="r" rtl="1"/>
            <a:r>
              <a:rPr lang="ar-LB" sz="3200" b="1" dirty="0">
                <a:solidFill>
                  <a:srgbClr val="FF0000"/>
                </a:solidFill>
              </a:rPr>
              <a:t>أن نخرُجَ </a:t>
            </a:r>
            <a:r>
              <a:rPr lang="ar-LB" sz="3200" dirty="0"/>
              <a:t>من أنانيّتنا ونتحسَّس حاجَتنا </a:t>
            </a:r>
          </a:p>
          <a:p>
            <a:pPr algn="r" rtl="1"/>
            <a:r>
              <a:rPr lang="ar-LB" sz="3200" dirty="0"/>
              <a:t>إلى تنقيَة الحبّ الّذي نشعرُ به.</a:t>
            </a:r>
            <a:endParaRPr lang="en-US" sz="3200" dirty="0"/>
          </a:p>
          <a:p>
            <a:pPr marL="0" indent="0" algn="r" rtl="1">
              <a:buNone/>
            </a:pPr>
            <a:endParaRPr lang="en-US" sz="3600" dirty="0"/>
          </a:p>
          <a:p>
            <a:pPr algn="r" rtl="1"/>
            <a:endParaRPr lang="ar-LB" sz="3600" dirty="0"/>
          </a:p>
          <a:p>
            <a:pPr algn="r" rtl="1"/>
            <a:endParaRPr lang="en-US" sz="3600" dirty="0"/>
          </a:p>
        </p:txBody>
      </p:sp>
      <p:sp>
        <p:nvSpPr>
          <p:cNvPr id="6" name="Cloud Callout 5"/>
          <p:cNvSpPr/>
          <p:nvPr/>
        </p:nvSpPr>
        <p:spPr>
          <a:xfrm>
            <a:off x="997042" y="349625"/>
            <a:ext cx="3793475" cy="2248041"/>
          </a:xfrm>
          <a:prstGeom prst="cloudCallout">
            <a:avLst>
              <a:gd name="adj1" fmla="val 83167"/>
              <a:gd name="adj2" fmla="val -2974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tx1"/>
                </a:solidFill>
                <a:latin typeface="Tahoma" panose="020B0604030504040204" pitchFamily="34" charset="0"/>
                <a:ea typeface="Tahoma" panose="020B0604030504040204" pitchFamily="34" charset="0"/>
                <a:cs typeface="Tahoma" panose="020B0604030504040204" pitchFamily="34" charset="0"/>
              </a:rPr>
              <a:t>ما هو هَدَفنا اليوم؟</a:t>
            </a:r>
            <a:endPar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p:cNvSpPr txBox="1">
            <a:spLocks/>
          </p:cNvSpPr>
          <p:nvPr/>
        </p:nvSpPr>
        <p:spPr>
          <a:xfrm>
            <a:off x="-396552" y="3284984"/>
            <a:ext cx="8208912" cy="15927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r>
              <a:rPr lang="ar-LB" sz="3200" b="1" dirty="0">
                <a:solidFill>
                  <a:srgbClr val="FF0000"/>
                </a:solidFill>
                <a:cs typeface="+mj-cs"/>
              </a:rPr>
              <a:t>أن نعي </a:t>
            </a:r>
            <a:r>
              <a:rPr lang="ar-LB" sz="3200" dirty="0">
                <a:cs typeface="+mj-cs"/>
              </a:rPr>
              <a:t>ماهيّة الحُّب كي نَسيرَ في الإتجاه الصَّحيح للحبّ ودون إطفاء الّنار الشّاعِلة فينا، وتعطُّشنا إلى الحُّب.</a:t>
            </a:r>
            <a:endParaRPr lang="en-US" sz="3200" dirty="0">
              <a:cs typeface="+mj-cs"/>
            </a:endParaRPr>
          </a:p>
          <a:p>
            <a:pPr algn="r" rtl="1">
              <a:buNone/>
            </a:pPr>
            <a:r>
              <a:rPr lang="ar-LB" sz="3200" dirty="0">
                <a:cs typeface="+mj-cs"/>
              </a:rPr>
              <a:t> </a:t>
            </a:r>
            <a:endParaRPr lang="en-US" sz="3200" dirty="0">
              <a:cs typeface="+mj-cs"/>
            </a:endParaRPr>
          </a:p>
          <a:p>
            <a:pPr algn="r" rtl="1"/>
            <a:endParaRPr lang="en-US" sz="3200" dirty="0">
              <a:cs typeface="+mj-cs"/>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5436096" y="-11981"/>
            <a:ext cx="3193830" cy="3226726"/>
          </a:xfrm>
          <a:prstGeom prst="rect">
            <a:avLst/>
          </a:prstGeom>
        </p:spPr>
      </p:pic>
    </p:spTree>
    <p:custDataLst>
      <p:tags r:id="rId1"/>
    </p:custDataLst>
    <p:extLst>
      <p:ext uri="{BB962C8B-B14F-4D97-AF65-F5344CB8AC3E}">
        <p14:creationId xmlns:p14="http://schemas.microsoft.com/office/powerpoint/2010/main" val="23038068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520" y="3925472"/>
            <a:ext cx="5616624" cy="2932528"/>
          </a:xfrm>
          <a:prstGeom prst="rect">
            <a:avLst/>
          </a:prstGeom>
        </p:spPr>
      </p:pic>
      <p:sp>
        <p:nvSpPr>
          <p:cNvPr id="5" name="Cloud Callout 4"/>
          <p:cNvSpPr/>
          <p:nvPr/>
        </p:nvSpPr>
        <p:spPr>
          <a:xfrm>
            <a:off x="3203848" y="332656"/>
            <a:ext cx="4948345" cy="3456384"/>
          </a:xfrm>
          <a:prstGeom prst="cloudCallout">
            <a:avLst>
              <a:gd name="adj1" fmla="val -45446"/>
              <a:gd name="adj2" fmla="val 49990"/>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latin typeface="Tahoma" panose="020B0604030504040204" pitchFamily="34" charset="0"/>
                <a:ea typeface="Tahoma" panose="020B0604030504040204" pitchFamily="34" charset="0"/>
                <a:cs typeface="Tahoma" panose="020B0604030504040204" pitchFamily="34" charset="0"/>
              </a:rPr>
              <a:t>أصدِقائي...</a:t>
            </a:r>
          </a:p>
          <a:p>
            <a:pPr algn="ctr" rtl="1"/>
            <a:r>
              <a:rPr lang="ar-LB" sz="3600" b="1" dirty="0">
                <a:solidFill>
                  <a:schemeClr val="tx1"/>
                </a:solidFill>
                <a:latin typeface="Tahoma" panose="020B0604030504040204" pitchFamily="34" charset="0"/>
                <a:ea typeface="Tahoma" panose="020B0604030504040204" pitchFamily="34" charset="0"/>
                <a:cs typeface="Tahoma" panose="020B0604030504040204" pitchFamily="34" charset="0"/>
              </a:rPr>
              <a:t>ما هو الحبّ؟</a:t>
            </a:r>
          </a:p>
          <a:p>
            <a:pPr algn="ctr" rtl="1"/>
            <a:r>
              <a:rPr lang="ar-LB" sz="3600" b="1" dirty="0">
                <a:solidFill>
                  <a:schemeClr val="tx1"/>
                </a:solidFill>
                <a:latin typeface="Tahoma" panose="020B0604030504040204" pitchFamily="34" charset="0"/>
                <a:ea typeface="Tahoma" panose="020B0604030504040204" pitchFamily="34" charset="0"/>
                <a:cs typeface="Tahoma" panose="020B0604030504040204" pitchFamily="34" charset="0"/>
              </a:rPr>
              <a:t>ماذا يعني لكم؟</a:t>
            </a:r>
          </a:p>
        </p:txBody>
      </p:sp>
    </p:spTree>
    <p:custDataLst>
      <p:tags r:id="rId1"/>
    </p:custDataLst>
    <p:extLst>
      <p:ext uri="{BB962C8B-B14F-4D97-AF65-F5344CB8AC3E}">
        <p14:creationId xmlns:p14="http://schemas.microsoft.com/office/powerpoint/2010/main" val="3400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loud Callout 3"/>
          <p:cNvSpPr/>
          <p:nvPr/>
        </p:nvSpPr>
        <p:spPr>
          <a:xfrm>
            <a:off x="395536" y="620688"/>
            <a:ext cx="4608512" cy="3024336"/>
          </a:xfrm>
          <a:prstGeom prst="cloudCallout">
            <a:avLst>
              <a:gd name="adj1" fmla="val 83852"/>
              <a:gd name="adj2" fmla="val 53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dirty="0"/>
              <a:t>والآن لنر ماذا يقول لنا الكتاب المقدّس </a:t>
            </a:r>
            <a:endParaRPr lang="en-US" sz="3200"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55976" y="3925472"/>
            <a:ext cx="4464496" cy="2932528"/>
          </a:xfrm>
          <a:prstGeom prst="rect">
            <a:avLst/>
          </a:prstGeom>
        </p:spPr>
      </p:pic>
    </p:spTree>
    <p:custDataLst>
      <p:tags r:id="rId1"/>
    </p:custDataLst>
    <p:extLst>
      <p:ext uri="{BB962C8B-B14F-4D97-AF65-F5344CB8AC3E}">
        <p14:creationId xmlns:p14="http://schemas.microsoft.com/office/powerpoint/2010/main" val="308483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6447501" cy="1320800"/>
          </a:xfrm>
        </p:spPr>
        <p:txBody>
          <a:bodyPr>
            <a:normAutofit/>
          </a:bodyPr>
          <a:lstStyle/>
          <a:p>
            <a:pPr lvl="0"/>
            <a:r>
              <a:rPr lang="ar-SA" b="1" dirty="0"/>
              <a:t>نَقرَأُ </a:t>
            </a:r>
            <a:r>
              <a:rPr lang="ar-LB" dirty="0"/>
              <a:t>نَصَّ التَّكوينِ (2/21-25) </a:t>
            </a:r>
            <a:br>
              <a:rPr lang="en-US" dirty="0"/>
            </a:br>
            <a:endParaRPr lang="en-US" dirty="0"/>
          </a:p>
        </p:txBody>
      </p:sp>
      <p:sp>
        <p:nvSpPr>
          <p:cNvPr id="4" name="Horizontal Scroll 3"/>
          <p:cNvSpPr/>
          <p:nvPr/>
        </p:nvSpPr>
        <p:spPr>
          <a:xfrm>
            <a:off x="179512" y="1052736"/>
            <a:ext cx="8568952" cy="5472608"/>
          </a:xfrm>
          <a:prstGeom prst="horizont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500" dirty="0"/>
              <a:t>فأَوقَعَ الرَّبُّ الإِلهُ سُباتًا عَميقًا على الإِنسانِ فنام. فأَخَذَ إِحْدى أَضْلاعِه وسَدَّ مَكانَها بلَحْم.</a:t>
            </a:r>
            <a:r>
              <a:rPr lang="ar-SA" sz="2500" baseline="30000" dirty="0"/>
              <a:t>22</a:t>
            </a:r>
            <a:r>
              <a:rPr lang="ar-SA" sz="2500" dirty="0"/>
              <a:t> وبَنى الرَّبُّ الإِلهُ الضِّلْعَ الَّتي أًخَذَها مِنَ الإِنسانِ اَمرَأَةً، فأتى بِها الإِنسان. </a:t>
            </a:r>
            <a:br>
              <a:rPr lang="ar-SA" sz="2500" dirty="0"/>
            </a:br>
            <a:r>
              <a:rPr lang="ar-SA" sz="2500" baseline="30000" dirty="0"/>
              <a:t>23</a:t>
            </a:r>
            <a:r>
              <a:rPr lang="ar-SA" sz="2500" dirty="0"/>
              <a:t> فقالَ الإِنسان: "هذهِ المَرَّةَ هي عَظْمٌ مِن عِظامي ولَحْمٌ مِن لَحْمي. هذه تُسَمَّى اَمرَأَةً لأَنَّها مِنِ آمرِئٍ أُخِذَت" </a:t>
            </a:r>
            <a:br>
              <a:rPr lang="ar-SA" sz="2500" dirty="0"/>
            </a:br>
            <a:r>
              <a:rPr lang="ar-SA" sz="2500" baseline="30000" dirty="0"/>
              <a:t>24</a:t>
            </a:r>
            <a:r>
              <a:rPr lang="ar-SA" sz="2500" dirty="0"/>
              <a:t> ولذلِكَ يَترُكُ الرَّجُلُ أَباه وأُمَّه ويَلزَمُ امرَأَتَه </a:t>
            </a:r>
            <a:endParaRPr lang="ar-LB" sz="2500" dirty="0"/>
          </a:p>
          <a:p>
            <a:pPr algn="ctr"/>
            <a:r>
              <a:rPr lang="ar-SA" sz="2500" dirty="0"/>
              <a:t>فيَصيرانِ جَسَدًا واحِدًا. </a:t>
            </a:r>
            <a:br>
              <a:rPr lang="ar-SA" sz="2500" dirty="0"/>
            </a:br>
            <a:r>
              <a:rPr lang="ar-SA" sz="2500" baseline="30000" dirty="0"/>
              <a:t>25</a:t>
            </a:r>
            <a:r>
              <a:rPr lang="ar-SA" sz="2500" dirty="0"/>
              <a:t> وكانا كِلاهُما عُريانَين، الإِنسانُ واَمرَأَتُه، </a:t>
            </a:r>
            <a:endParaRPr lang="ar-LB" sz="2500" dirty="0"/>
          </a:p>
          <a:p>
            <a:pPr algn="ctr"/>
            <a:r>
              <a:rPr lang="ar-SA" sz="2500" dirty="0"/>
              <a:t>وهُما لا </a:t>
            </a:r>
            <a:r>
              <a:rPr lang="ar-SA" sz="3000" dirty="0"/>
              <a:t>يَخْجَلان</a:t>
            </a:r>
            <a:endParaRPr lang="en-US" sz="3000" dirty="0"/>
          </a:p>
        </p:txBody>
      </p:sp>
    </p:spTree>
    <p:custDataLst>
      <p:tags r:id="rId1"/>
    </p:custDataLst>
    <p:extLst>
      <p:ext uri="{BB962C8B-B14F-4D97-AF65-F5344CB8AC3E}">
        <p14:creationId xmlns:p14="http://schemas.microsoft.com/office/powerpoint/2010/main" val="347641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Liliane\Desktop\work from home\takmili\creation-of-eve.jpg"/>
          <p:cNvPicPr>
            <a:picLocks noChangeAspect="1" noChangeArrowheads="1"/>
          </p:cNvPicPr>
          <p:nvPr/>
        </p:nvPicPr>
        <p:blipFill>
          <a:blip r:embed="rId4" cstate="print"/>
          <a:srcRect/>
          <a:stretch>
            <a:fillRect/>
          </a:stretch>
        </p:blipFill>
        <p:spPr bwMode="auto">
          <a:xfrm>
            <a:off x="-1" y="0"/>
            <a:ext cx="9178075" cy="6858000"/>
          </a:xfrm>
          <a:prstGeom prst="rect">
            <a:avLst/>
          </a:prstGeom>
          <a:noFill/>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068960"/>
            <a:ext cx="5040560" cy="3590050"/>
          </a:xfrm>
          <a:solidFill>
            <a:schemeClr val="accent1">
              <a:lumMod val="20000"/>
              <a:lumOff val="80000"/>
            </a:schemeClr>
          </a:solidFill>
        </p:spPr>
        <p:txBody>
          <a:bodyPr/>
          <a:lstStyle/>
          <a:p>
            <a:pPr lvl="0" algn="r" rtl="1"/>
            <a:endParaRPr lang="ar-LB" sz="2400" dirty="0"/>
          </a:p>
          <a:p>
            <a:pPr lvl="0" algn="ctr" rtl="1"/>
            <a:r>
              <a:rPr lang="ar-LB" sz="2400" b="1" dirty="0"/>
              <a:t>أَيُّ حُبٍّ يَجعَلُني هَذا النَّص أَرغَبُ في عَيشِه؟</a:t>
            </a:r>
            <a:r>
              <a:rPr lang="ar-SA" sz="2400" b="1" dirty="0"/>
              <a:t>..</a:t>
            </a:r>
            <a:endParaRPr lang="ar-LB" sz="2400" b="1" dirty="0"/>
          </a:p>
          <a:p>
            <a:pPr lvl="0" algn="r" rtl="1"/>
            <a:r>
              <a:rPr lang="ar-LB" sz="2400" dirty="0">
                <a:solidFill>
                  <a:schemeClr val="accent5">
                    <a:lumMod val="75000"/>
                  </a:schemeClr>
                </a:solidFill>
              </a:rPr>
              <a:t>حبّ الله </a:t>
            </a:r>
            <a:endParaRPr lang="fr-FR" sz="2400" dirty="0">
              <a:solidFill>
                <a:schemeClr val="accent5">
                  <a:lumMod val="75000"/>
                </a:schemeClr>
              </a:solidFill>
            </a:endParaRPr>
          </a:p>
          <a:p>
            <a:pPr lvl="0" algn="r" rtl="1"/>
            <a:r>
              <a:rPr lang="ar-LB" sz="2400" dirty="0">
                <a:solidFill>
                  <a:schemeClr val="accent5">
                    <a:lumMod val="75000"/>
                  </a:schemeClr>
                </a:solidFill>
              </a:rPr>
              <a:t>حب الآخر </a:t>
            </a:r>
            <a:endParaRPr lang="fr-FR" sz="2400" dirty="0">
              <a:solidFill>
                <a:schemeClr val="accent5">
                  <a:lumMod val="75000"/>
                </a:schemeClr>
              </a:solidFill>
            </a:endParaRPr>
          </a:p>
          <a:p>
            <a:pPr lvl="0" algn="r" rtl="1"/>
            <a:r>
              <a:rPr lang="ar-LB" sz="2400" dirty="0">
                <a:solidFill>
                  <a:schemeClr val="accent5">
                    <a:lumMod val="75000"/>
                  </a:schemeClr>
                </a:solidFill>
              </a:rPr>
              <a:t>حب ذاتي </a:t>
            </a:r>
          </a:p>
          <a:p>
            <a:r>
              <a:rPr lang="ar-LB" sz="2400" dirty="0">
                <a:solidFill>
                  <a:schemeClr val="accent5">
                    <a:lumMod val="75000"/>
                  </a:schemeClr>
                </a:solidFill>
              </a:rPr>
              <a:t> أترُكُ  الله يحبُني</a:t>
            </a:r>
            <a:endParaRPr lang="en-US" sz="2400" dirty="0">
              <a:solidFill>
                <a:schemeClr val="accent5">
                  <a:lumMod val="75000"/>
                </a:schemeClr>
              </a:solidFill>
            </a:endParaRPr>
          </a:p>
          <a:p>
            <a:endParaRPr lang="en-US" dirty="0"/>
          </a:p>
        </p:txBody>
      </p:sp>
      <p:sp>
        <p:nvSpPr>
          <p:cNvPr id="4" name="Flowchart: Punched Tape 3"/>
          <p:cNvSpPr/>
          <p:nvPr/>
        </p:nvSpPr>
        <p:spPr>
          <a:xfrm>
            <a:off x="3419872" y="188640"/>
            <a:ext cx="5184576" cy="24208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defTabSz="457200" rtl="1">
              <a:spcBef>
                <a:spcPts val="1000"/>
              </a:spcBef>
              <a:buClr>
                <a:srgbClr val="4F81BD"/>
              </a:buClr>
              <a:buSzPct val="80000"/>
              <a:buFont typeface="Wingdings 3" charset="2"/>
              <a:buChar char=""/>
            </a:pPr>
            <a:r>
              <a:rPr lang="ar-SA" sz="3200" b="1" dirty="0">
                <a:solidFill>
                  <a:schemeClr val="bg1"/>
                </a:solidFill>
              </a:rPr>
              <a:t>يَختارُ </a:t>
            </a:r>
            <a:r>
              <a:rPr lang="ar-SA" sz="3200" dirty="0">
                <a:solidFill>
                  <a:schemeClr val="bg1"/>
                </a:solidFill>
              </a:rPr>
              <a:t>كُلٌّ مِنّا مِنَ النَّصِّ كَلِمَةً واحِدَةً لَفَتَتْهُ </a:t>
            </a:r>
            <a:r>
              <a:rPr lang="ar-LB" sz="3200" dirty="0">
                <a:solidFill>
                  <a:schemeClr val="bg1"/>
                </a:solidFill>
              </a:rPr>
              <a:t>ويكتُبها أمامه</a:t>
            </a:r>
          </a:p>
        </p:txBody>
      </p:sp>
      <p:pic>
        <p:nvPicPr>
          <p:cNvPr id="5" name="Picture 2" descr="C:\Users\Liliane\Desktop\work from home\رتبة توبة\writing-center-mi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76672"/>
            <a:ext cx="2939818" cy="2204864"/>
          </a:xfrm>
          <a:prstGeom prst="ellipse">
            <a:avLst/>
          </a:prstGeom>
          <a:ln>
            <a:noFill/>
          </a:ln>
          <a:effectLst>
            <a:softEdge rad="112500"/>
          </a:effectLst>
        </p:spPr>
      </p:pic>
      <p:pic>
        <p:nvPicPr>
          <p:cNvPr id="6"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1960" y="3327400"/>
            <a:ext cx="6293677" cy="3530600"/>
          </a:xfrm>
          <a:prstGeom prst="rect">
            <a:avLst/>
          </a:prstGeom>
        </p:spPr>
      </p:pic>
      <p:sp>
        <p:nvSpPr>
          <p:cNvPr id="8" name="Oval 7"/>
          <p:cNvSpPr/>
          <p:nvPr/>
        </p:nvSpPr>
        <p:spPr>
          <a:xfrm>
            <a:off x="1907704" y="2708920"/>
            <a:ext cx="2016224" cy="72008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t>نفكّر</a:t>
            </a:r>
            <a:endParaRPr lang="en-US" sz="4000" b="1" dirty="0"/>
          </a:p>
        </p:txBody>
      </p:sp>
    </p:spTree>
    <p:custDataLst>
      <p:tags r:id="rId1"/>
    </p:custDataLst>
    <p:extLst>
      <p:ext uri="{BB962C8B-B14F-4D97-AF65-F5344CB8AC3E}">
        <p14:creationId xmlns:p14="http://schemas.microsoft.com/office/powerpoint/2010/main" val="3901316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Custom 11">
      <a:dk1>
        <a:sysClr val="windowText" lastClr="000000"/>
      </a:dk1>
      <a:lt1>
        <a:sysClr val="window" lastClr="FFFFFF"/>
      </a:lt1>
      <a:dk2>
        <a:srgbClr val="1F497D"/>
      </a:dk2>
      <a:lt2>
        <a:srgbClr val="EEECE1"/>
      </a:lt2>
      <a:accent1>
        <a:srgbClr val="4F81BD"/>
      </a:accent1>
      <a:accent2>
        <a:srgbClr val="FFFF00"/>
      </a:accent2>
      <a:accent3>
        <a:srgbClr val="76923C"/>
      </a:accent3>
      <a:accent4>
        <a:srgbClr val="8064A2"/>
      </a:accent4>
      <a:accent5>
        <a:srgbClr val="4BACC6"/>
      </a:accent5>
      <a:accent6>
        <a:srgbClr val="F79646"/>
      </a:accent6>
      <a:hlink>
        <a:srgbClr val="0000FF"/>
      </a:hlink>
      <a:folHlink>
        <a:srgbClr val="80008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424</TotalTime>
  <Words>1498</Words>
  <Application>Microsoft Office PowerPoint</Application>
  <PresentationFormat>On-screen Show (4:3)</PresentationFormat>
  <Paragraphs>177</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Adobe Arabic</vt:lpstr>
      <vt:lpstr>Arial</vt:lpstr>
      <vt:lpstr>Calibri</vt:lpstr>
      <vt:lpstr>Simplified Arabic</vt:lpstr>
      <vt:lpstr>Tahoma</vt:lpstr>
      <vt:lpstr>Trebuchet MS</vt:lpstr>
      <vt:lpstr>Wingdings 3</vt:lpstr>
      <vt:lpstr>Theme1</vt:lpstr>
      <vt:lpstr>مَركَزُ التَّربِيَّةِ الدّينِيَّة لرهبانية القلبين الأقدسين </vt:lpstr>
      <vt:lpstr>PowerPoint Presentation</vt:lpstr>
      <vt:lpstr>PowerPoint Presentation</vt:lpstr>
      <vt:lpstr>PowerPoint Presentation</vt:lpstr>
      <vt:lpstr>PowerPoint Presentation</vt:lpstr>
      <vt:lpstr>PowerPoint Presentation</vt:lpstr>
      <vt:lpstr>نَقرَأُ نَصَّ التَّكوينِ (2/21-25)  </vt:lpstr>
      <vt:lpstr>PowerPoint Presentation</vt:lpstr>
      <vt:lpstr>PowerPoint Presentation</vt:lpstr>
      <vt:lpstr>PowerPoint Presentation</vt:lpstr>
      <vt:lpstr>PowerPoint Presentation</vt:lpstr>
      <vt:lpstr>" </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الحُبُّ الّذي تُؤمِنُ بِهِ الكَنيسَة </vt:lpstr>
      <vt:lpstr>PowerPoint Presentation</vt:lpstr>
      <vt:lpstr>"الشُّعورُ بِالحُبِّ هُوَ الإِحساسُ بِالآخَر" "الحُبُّ هُوَ احتِرامُ الخُصوصِيّات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EB9 اللقاء السابع</dc:title>
  <dc:creator>Michel Haddad</dc:creator>
  <cp:lastModifiedBy>Michel Haddad (Prof)</cp:lastModifiedBy>
  <cp:revision>45</cp:revision>
  <dcterms:created xsi:type="dcterms:W3CDTF">2021-01-21T09:57:12Z</dcterms:created>
  <dcterms:modified xsi:type="dcterms:W3CDTF">2021-12-30T19:03:51Z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621AAF3A-6BB5-47A4-B0FF-4B708466A0AB</vt:lpwstr>
  </property>
  <property fmtid="{D5CDD505-2E9C-101B-9397-08002B2CF9AE}" pid="3" name="ArticulatePath">
    <vt:lpwstr>EB9 اللقاء السابع</vt:lpwstr>
  </property>
</Properties>
</file>