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3" r:id="rId2"/>
    <p:sldId id="264" r:id="rId3"/>
    <p:sldId id="265" r:id="rId4"/>
    <p:sldId id="310" r:id="rId5"/>
    <p:sldId id="304" r:id="rId6"/>
    <p:sldId id="293" r:id="rId7"/>
    <p:sldId id="328" r:id="rId8"/>
    <p:sldId id="278" r:id="rId9"/>
    <p:sldId id="279" r:id="rId10"/>
    <p:sldId id="283" r:id="rId11"/>
    <p:sldId id="320" r:id="rId12"/>
    <p:sldId id="316" r:id="rId13"/>
    <p:sldId id="321" r:id="rId14"/>
    <p:sldId id="317" r:id="rId15"/>
    <p:sldId id="323" r:id="rId16"/>
    <p:sldId id="296" r:id="rId17"/>
    <p:sldId id="324" r:id="rId18"/>
    <p:sldId id="326" r:id="rId19"/>
    <p:sldId id="325" r:id="rId20"/>
    <p:sldId id="329" r:id="rId21"/>
    <p:sldId id="315" r:id="rId22"/>
    <p:sldId id="330" r:id="rId23"/>
    <p:sldId id="300" r:id="rId24"/>
    <p:sldId id="331" r:id="rId25"/>
    <p:sldId id="301" r:id="rId26"/>
    <p:sldId id="327" r:id="rId27"/>
    <p:sldId id="311" r:id="rId28"/>
    <p:sldId id="302" r:id="rId29"/>
    <p:sldId id="332" r:id="rId30"/>
    <p:sldId id="289" r:id="rId31"/>
    <p:sldId id="276" r:id="rId32"/>
    <p:sldId id="309" r:id="rId33"/>
    <p:sldId id="290"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60"/>
  </p:normalViewPr>
  <p:slideViewPr>
    <p:cSldViewPr>
      <p:cViewPr varScale="1">
        <p:scale>
          <a:sx n="105" d="100"/>
          <a:sy n="105" d="100"/>
        </p:scale>
        <p:origin x="1044" y="96"/>
      </p:cViewPr>
      <p:guideLst>
        <p:guide orient="horz" pos="2160"/>
        <p:guide pos="2880"/>
      </p:guideLst>
    </p:cSldViewPr>
  </p:slideViewPr>
  <p:notesTextViewPr>
    <p:cViewPr>
      <p:scale>
        <a:sx n="1" d="1"/>
        <a:sy n="1" d="1"/>
      </p:scale>
      <p:origin x="0" y="0"/>
    </p:cViewPr>
  </p:notesTextViewPr>
  <p:sorterViewPr>
    <p:cViewPr>
      <p:scale>
        <a:sx n="100" d="100"/>
        <a:sy n="100" d="100"/>
      </p:scale>
      <p:origin x="0" y="4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E8CEB-8FCE-4200-89BC-0512F2A2F1CF}" type="datetimeFigureOut">
              <a:rPr lang="en-US" smtClean="0"/>
              <a:pPr/>
              <a:t>04-Feb-22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01D13-8197-4055-8C9E-CC2D961E7EB6}" type="slidenum">
              <a:rPr lang="en-US" smtClean="0"/>
              <a:pPr/>
              <a:t>‹#›</a:t>
            </a:fld>
            <a:endParaRPr lang="en-US"/>
          </a:p>
        </p:txBody>
      </p:sp>
    </p:spTree>
    <p:extLst>
      <p:ext uri="{BB962C8B-B14F-4D97-AF65-F5344CB8AC3E}">
        <p14:creationId xmlns:p14="http://schemas.microsoft.com/office/powerpoint/2010/main" val="307864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1</a:t>
            </a:fld>
            <a:endParaRPr lang="en-US"/>
          </a:p>
        </p:txBody>
      </p:sp>
    </p:spTree>
    <p:extLst>
      <p:ext uri="{BB962C8B-B14F-4D97-AF65-F5344CB8AC3E}">
        <p14:creationId xmlns:p14="http://schemas.microsoft.com/office/powerpoint/2010/main" val="44673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10</a:t>
            </a:fld>
            <a:endParaRPr lang="en-US"/>
          </a:p>
        </p:txBody>
      </p:sp>
    </p:spTree>
    <p:extLst>
      <p:ext uri="{BB962C8B-B14F-4D97-AF65-F5344CB8AC3E}">
        <p14:creationId xmlns:p14="http://schemas.microsoft.com/office/powerpoint/2010/main" val="126959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11</a:t>
            </a:fld>
            <a:endParaRPr lang="en-US"/>
          </a:p>
        </p:txBody>
      </p:sp>
    </p:spTree>
    <p:extLst>
      <p:ext uri="{BB962C8B-B14F-4D97-AF65-F5344CB8AC3E}">
        <p14:creationId xmlns:p14="http://schemas.microsoft.com/office/powerpoint/2010/main" val="126959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12</a:t>
            </a:fld>
            <a:endParaRPr lang="en-US"/>
          </a:p>
        </p:txBody>
      </p:sp>
    </p:spTree>
    <p:extLst>
      <p:ext uri="{BB962C8B-B14F-4D97-AF65-F5344CB8AC3E}">
        <p14:creationId xmlns:p14="http://schemas.microsoft.com/office/powerpoint/2010/main" val="126959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13</a:t>
            </a:fld>
            <a:endParaRPr lang="en-US"/>
          </a:p>
        </p:txBody>
      </p:sp>
    </p:spTree>
    <p:extLst>
      <p:ext uri="{BB962C8B-B14F-4D97-AF65-F5344CB8AC3E}">
        <p14:creationId xmlns:p14="http://schemas.microsoft.com/office/powerpoint/2010/main" val="126959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14</a:t>
            </a:fld>
            <a:endParaRPr lang="en-US"/>
          </a:p>
        </p:txBody>
      </p:sp>
    </p:spTree>
    <p:extLst>
      <p:ext uri="{BB962C8B-B14F-4D97-AF65-F5344CB8AC3E}">
        <p14:creationId xmlns:p14="http://schemas.microsoft.com/office/powerpoint/2010/main" val="126959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15</a:t>
            </a:fld>
            <a:endParaRPr lang="en-US"/>
          </a:p>
        </p:txBody>
      </p:sp>
    </p:spTree>
    <p:extLst>
      <p:ext uri="{BB962C8B-B14F-4D97-AF65-F5344CB8AC3E}">
        <p14:creationId xmlns:p14="http://schemas.microsoft.com/office/powerpoint/2010/main" val="1269596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16</a:t>
            </a:fld>
            <a:endParaRPr lang="en-US"/>
          </a:p>
        </p:txBody>
      </p:sp>
    </p:spTree>
    <p:extLst>
      <p:ext uri="{BB962C8B-B14F-4D97-AF65-F5344CB8AC3E}">
        <p14:creationId xmlns:p14="http://schemas.microsoft.com/office/powerpoint/2010/main" val="366423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17</a:t>
            </a:fld>
            <a:endParaRPr lang="en-US"/>
          </a:p>
        </p:txBody>
      </p:sp>
    </p:spTree>
    <p:extLst>
      <p:ext uri="{BB962C8B-B14F-4D97-AF65-F5344CB8AC3E}">
        <p14:creationId xmlns:p14="http://schemas.microsoft.com/office/powerpoint/2010/main" val="366423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18</a:t>
            </a:fld>
            <a:endParaRPr lang="en-US"/>
          </a:p>
        </p:txBody>
      </p:sp>
    </p:spTree>
    <p:extLst>
      <p:ext uri="{BB962C8B-B14F-4D97-AF65-F5344CB8AC3E}">
        <p14:creationId xmlns:p14="http://schemas.microsoft.com/office/powerpoint/2010/main" val="366423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19</a:t>
            </a:fld>
            <a:endParaRPr lang="en-US"/>
          </a:p>
        </p:txBody>
      </p:sp>
    </p:spTree>
    <p:extLst>
      <p:ext uri="{BB962C8B-B14F-4D97-AF65-F5344CB8AC3E}">
        <p14:creationId xmlns:p14="http://schemas.microsoft.com/office/powerpoint/2010/main" val="366423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2</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20</a:t>
            </a:fld>
            <a:endParaRPr lang="en-US"/>
          </a:p>
        </p:txBody>
      </p:sp>
    </p:spTree>
    <p:extLst>
      <p:ext uri="{BB962C8B-B14F-4D97-AF65-F5344CB8AC3E}">
        <p14:creationId xmlns:p14="http://schemas.microsoft.com/office/powerpoint/2010/main" val="3664236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21</a:t>
            </a:fld>
            <a:endParaRPr lang="en-US"/>
          </a:p>
        </p:txBody>
      </p:sp>
    </p:spTree>
    <p:extLst>
      <p:ext uri="{BB962C8B-B14F-4D97-AF65-F5344CB8AC3E}">
        <p14:creationId xmlns:p14="http://schemas.microsoft.com/office/powerpoint/2010/main" val="3684110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22</a:t>
            </a:fld>
            <a:endParaRPr lang="en-US"/>
          </a:p>
        </p:txBody>
      </p:sp>
    </p:spTree>
    <p:extLst>
      <p:ext uri="{BB962C8B-B14F-4D97-AF65-F5344CB8AC3E}">
        <p14:creationId xmlns:p14="http://schemas.microsoft.com/office/powerpoint/2010/main" val="3890655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23</a:t>
            </a:fld>
            <a:endParaRPr lang="en-US"/>
          </a:p>
        </p:txBody>
      </p:sp>
    </p:spTree>
    <p:extLst>
      <p:ext uri="{BB962C8B-B14F-4D97-AF65-F5344CB8AC3E}">
        <p14:creationId xmlns:p14="http://schemas.microsoft.com/office/powerpoint/2010/main" val="4221280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24</a:t>
            </a:fld>
            <a:endParaRPr lang="en-US"/>
          </a:p>
        </p:txBody>
      </p:sp>
    </p:spTree>
    <p:extLst>
      <p:ext uri="{BB962C8B-B14F-4D97-AF65-F5344CB8AC3E}">
        <p14:creationId xmlns:p14="http://schemas.microsoft.com/office/powerpoint/2010/main" val="177192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25</a:t>
            </a:fld>
            <a:endParaRPr lang="en-US"/>
          </a:p>
        </p:txBody>
      </p:sp>
    </p:spTree>
    <p:extLst>
      <p:ext uri="{BB962C8B-B14F-4D97-AF65-F5344CB8AC3E}">
        <p14:creationId xmlns:p14="http://schemas.microsoft.com/office/powerpoint/2010/main" val="1771920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26</a:t>
            </a:fld>
            <a:endParaRPr lang="en-US"/>
          </a:p>
        </p:txBody>
      </p:sp>
    </p:spTree>
    <p:extLst>
      <p:ext uri="{BB962C8B-B14F-4D97-AF65-F5344CB8AC3E}">
        <p14:creationId xmlns:p14="http://schemas.microsoft.com/office/powerpoint/2010/main" val="1024976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27</a:t>
            </a:fld>
            <a:endParaRPr lang="en-US"/>
          </a:p>
        </p:txBody>
      </p:sp>
    </p:spTree>
    <p:extLst>
      <p:ext uri="{BB962C8B-B14F-4D97-AF65-F5344CB8AC3E}">
        <p14:creationId xmlns:p14="http://schemas.microsoft.com/office/powerpoint/2010/main" val="385116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28</a:t>
            </a:fld>
            <a:endParaRPr lang="en-US"/>
          </a:p>
        </p:txBody>
      </p:sp>
    </p:spTree>
    <p:extLst>
      <p:ext uri="{BB962C8B-B14F-4D97-AF65-F5344CB8AC3E}">
        <p14:creationId xmlns:p14="http://schemas.microsoft.com/office/powerpoint/2010/main" val="799558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29</a:t>
            </a:fld>
            <a:endParaRPr lang="en-US"/>
          </a:p>
        </p:txBody>
      </p:sp>
    </p:spTree>
    <p:extLst>
      <p:ext uri="{BB962C8B-B14F-4D97-AF65-F5344CB8AC3E}">
        <p14:creationId xmlns:p14="http://schemas.microsoft.com/office/powerpoint/2010/main" val="79955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B8476-3997-4BA3-8F3F-320296FB32DC}" type="slidenum">
              <a:rPr lang="en-US" smtClean="0"/>
              <a:pPr/>
              <a:t>3</a:t>
            </a:fld>
            <a:endParaRPr lang="en-US"/>
          </a:p>
        </p:txBody>
      </p:sp>
    </p:spTree>
    <p:extLst>
      <p:ext uri="{BB962C8B-B14F-4D97-AF65-F5344CB8AC3E}">
        <p14:creationId xmlns:p14="http://schemas.microsoft.com/office/powerpoint/2010/main" val="1741892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30</a:t>
            </a:fld>
            <a:endParaRPr lang="en-US"/>
          </a:p>
        </p:txBody>
      </p:sp>
    </p:spTree>
    <p:extLst>
      <p:ext uri="{BB962C8B-B14F-4D97-AF65-F5344CB8AC3E}">
        <p14:creationId xmlns:p14="http://schemas.microsoft.com/office/powerpoint/2010/main" val="1601716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31</a:t>
            </a:fld>
            <a:endParaRPr lang="en-US"/>
          </a:p>
        </p:txBody>
      </p:sp>
    </p:spTree>
    <p:extLst>
      <p:ext uri="{BB962C8B-B14F-4D97-AF65-F5344CB8AC3E}">
        <p14:creationId xmlns:p14="http://schemas.microsoft.com/office/powerpoint/2010/main" val="3735976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5163E-4E06-44E4-B359-E6F514EA30F0}" type="slidenum">
              <a:rPr lang="en-US" smtClean="0"/>
              <a:pPr/>
              <a:t>32</a:t>
            </a:fld>
            <a:endParaRPr lang="en-US"/>
          </a:p>
        </p:txBody>
      </p:sp>
    </p:spTree>
    <p:extLst>
      <p:ext uri="{BB962C8B-B14F-4D97-AF65-F5344CB8AC3E}">
        <p14:creationId xmlns:p14="http://schemas.microsoft.com/office/powerpoint/2010/main" val="3761615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33</a:t>
            </a:fld>
            <a:endParaRPr lang="en-US"/>
          </a:p>
        </p:txBody>
      </p:sp>
    </p:spTree>
    <p:extLst>
      <p:ext uri="{BB962C8B-B14F-4D97-AF65-F5344CB8AC3E}">
        <p14:creationId xmlns:p14="http://schemas.microsoft.com/office/powerpoint/2010/main" val="24441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5163E-4E06-44E4-B359-E6F514EA30F0}" type="slidenum">
              <a:rPr lang="en-US" smtClean="0"/>
              <a:pPr/>
              <a:t>4</a:t>
            </a:fld>
            <a:endParaRPr lang="en-US"/>
          </a:p>
        </p:txBody>
      </p:sp>
    </p:spTree>
    <p:extLst>
      <p:ext uri="{BB962C8B-B14F-4D97-AF65-F5344CB8AC3E}">
        <p14:creationId xmlns:p14="http://schemas.microsoft.com/office/powerpoint/2010/main" val="221870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5</a:t>
            </a:fld>
            <a:endParaRPr lang="en-US"/>
          </a:p>
        </p:txBody>
      </p:sp>
    </p:spTree>
    <p:extLst>
      <p:ext uri="{BB962C8B-B14F-4D97-AF65-F5344CB8AC3E}">
        <p14:creationId xmlns:p14="http://schemas.microsoft.com/office/powerpoint/2010/main" val="373616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6</a:t>
            </a:fld>
            <a:endParaRPr lang="en-US"/>
          </a:p>
        </p:txBody>
      </p:sp>
    </p:spTree>
    <p:extLst>
      <p:ext uri="{BB962C8B-B14F-4D97-AF65-F5344CB8AC3E}">
        <p14:creationId xmlns:p14="http://schemas.microsoft.com/office/powerpoint/2010/main" val="393625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7</a:t>
            </a:fld>
            <a:endParaRPr lang="en-US"/>
          </a:p>
        </p:txBody>
      </p:sp>
    </p:spTree>
    <p:extLst>
      <p:ext uri="{BB962C8B-B14F-4D97-AF65-F5344CB8AC3E}">
        <p14:creationId xmlns:p14="http://schemas.microsoft.com/office/powerpoint/2010/main" val="393625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8</a:t>
            </a:fld>
            <a:endParaRPr lang="en-US"/>
          </a:p>
        </p:txBody>
      </p:sp>
    </p:spTree>
    <p:extLst>
      <p:ext uri="{BB962C8B-B14F-4D97-AF65-F5344CB8AC3E}">
        <p14:creationId xmlns:p14="http://schemas.microsoft.com/office/powerpoint/2010/main" val="389065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01D13-8197-4055-8C9E-CC2D961E7EB6}" type="slidenum">
              <a:rPr lang="en-US" smtClean="0"/>
              <a:pPr/>
              <a:t>9</a:t>
            </a:fld>
            <a:endParaRPr lang="en-US"/>
          </a:p>
        </p:txBody>
      </p:sp>
    </p:spTree>
    <p:extLst>
      <p:ext uri="{BB962C8B-B14F-4D97-AF65-F5344CB8AC3E}">
        <p14:creationId xmlns:p14="http://schemas.microsoft.com/office/powerpoint/2010/main" val="349185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9199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108138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547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305640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677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72293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136066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331248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176038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B4AF1-3539-4272-970F-4C0092CA8796}" type="datetimeFigureOut">
              <a:rPr lang="en-US" smtClean="0"/>
              <a:pPr/>
              <a:t>04-Feb-22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368391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B4AF1-3539-4272-970F-4C0092CA8796}"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317970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AB4AF1-3539-4272-970F-4C0092CA8796}" type="datetimeFigureOut">
              <a:rPr lang="en-US" smtClean="0"/>
              <a:pPr/>
              <a:t>04-Feb-22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223176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AB4AF1-3539-4272-970F-4C0092CA8796}" type="datetimeFigureOut">
              <a:rPr lang="en-US" smtClean="0"/>
              <a:pPr/>
              <a:t>04-Feb-22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1868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4AF1-3539-4272-970F-4C0092CA8796}" type="datetimeFigureOut">
              <a:rPr lang="en-US" smtClean="0"/>
              <a:pPr/>
              <a:t>04-Feb-22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31142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B4AF1-3539-4272-970F-4C0092CA8796}" type="datetimeFigureOut">
              <a:rPr lang="en-US" smtClean="0"/>
              <a:pPr/>
              <a:t>04-Feb-22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DD65E-02CB-4E01-8E35-F13A2E0A433B}" type="slidenum">
              <a:rPr lang="en-US" smtClean="0"/>
              <a:pPr/>
              <a:t>‹#›</a:t>
            </a:fld>
            <a:endParaRPr lang="en-US"/>
          </a:p>
        </p:txBody>
      </p:sp>
    </p:spTree>
    <p:extLst>
      <p:ext uri="{BB962C8B-B14F-4D97-AF65-F5344CB8AC3E}">
        <p14:creationId xmlns:p14="http://schemas.microsoft.com/office/powerpoint/2010/main" val="81397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DD65E-02CB-4E01-8E35-F13A2E0A433B}" type="slidenum">
              <a:rPr lang="en-US" smtClean="0"/>
              <a:pPr/>
              <a:t>‹#›</a:t>
            </a:fld>
            <a:endParaRPr lang="en-US"/>
          </a:p>
        </p:txBody>
      </p:sp>
      <p:sp>
        <p:nvSpPr>
          <p:cNvPr id="5" name="Date Placeholder 4"/>
          <p:cNvSpPr>
            <a:spLocks noGrp="1"/>
          </p:cNvSpPr>
          <p:nvPr>
            <p:ph type="dt" sz="half" idx="10"/>
          </p:nvPr>
        </p:nvSpPr>
        <p:spPr/>
        <p:txBody>
          <a:bodyPr/>
          <a:lstStyle/>
          <a:p>
            <a:fld id="{E2AB4AF1-3539-4272-970F-4C0092CA8796}" type="datetimeFigureOut">
              <a:rPr lang="en-US" smtClean="0"/>
              <a:pPr/>
              <a:t>04-Feb-22</a:t>
            </a:fld>
            <a:endParaRPr lang="en-US"/>
          </a:p>
        </p:txBody>
      </p:sp>
    </p:spTree>
    <p:extLst>
      <p:ext uri="{BB962C8B-B14F-4D97-AF65-F5344CB8AC3E}">
        <p14:creationId xmlns:p14="http://schemas.microsoft.com/office/powerpoint/2010/main" val="172595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AB4AF1-3539-4272-970F-4C0092CA8796}" type="datetimeFigureOut">
              <a:rPr lang="en-US" smtClean="0"/>
              <a:pPr/>
              <a:t>04-Feb-22</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C05DD65E-02CB-4E01-8E35-F13A2E0A433B}" type="slidenum">
              <a:rPr lang="en-US" smtClean="0"/>
              <a:pPr/>
              <a:t>‹#›</a:t>
            </a:fld>
            <a:endParaRPr lang="en-US"/>
          </a:p>
        </p:txBody>
      </p:sp>
    </p:spTree>
    <p:extLst>
      <p:ext uri="{BB962C8B-B14F-4D97-AF65-F5344CB8AC3E}">
        <p14:creationId xmlns:p14="http://schemas.microsoft.com/office/powerpoint/2010/main" val="144290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r" defTabSz="457200" rtl="1" eaLnBrk="1" latinLnBrk="0" hangingPunct="1">
        <a:spcBef>
          <a:spcPct val="0"/>
        </a:spcBef>
        <a:buNone/>
        <a:defRPr sz="32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552" y="2192140"/>
            <a:ext cx="5825202" cy="1646302"/>
          </a:xfrm>
        </p:spPr>
        <p:txBody>
          <a:bodyPr>
            <a:normAutofit/>
          </a:bodyPr>
          <a:lstStyle/>
          <a:p>
            <a:pPr algn="ctr" rtl="1"/>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16206" y="4267022"/>
            <a:ext cx="4145057" cy="1096899"/>
          </a:xfrm>
        </p:spPr>
        <p:txBody>
          <a:bodyPr>
            <a:normAutofit fontScale="92500"/>
          </a:bodyPr>
          <a:lstStyle/>
          <a:p>
            <a:pPr algn="ctr" rtl="1"/>
            <a:r>
              <a:rPr lang="ar-LB" sz="5000" b="1" dirty="0">
                <a:solidFill>
                  <a:schemeClr val="tx1">
                    <a:lumMod val="95000"/>
                    <a:lumOff val="5000"/>
                  </a:schemeClr>
                </a:solidFill>
                <a:latin typeface="Adobe Arabic" panose="02040503050201020203" pitchFamily="18" charset="-78"/>
                <a:cs typeface="Adobe Arabic" panose="02040503050201020203" pitchFamily="18" charset="-78"/>
              </a:rPr>
              <a:t>يُقَدِّمُ كِتابَ التّاسع أَسَاسِيّ</a:t>
            </a:r>
            <a:endParaRPr lang="en-US" sz="5000" b="1" dirty="0">
              <a:solidFill>
                <a:schemeClr val="tx1">
                  <a:lumMod val="95000"/>
                  <a:lumOff val="5000"/>
                </a:schemeClr>
              </a:solidFill>
              <a:latin typeface="Adobe Arabic" panose="02040503050201020203" pitchFamily="18" charset="-78"/>
              <a:cs typeface="Adobe Arabic" panose="02040503050201020203" pitchFamily="18" charset="-78"/>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0" y="179143"/>
            <a:ext cx="3023622" cy="9418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229125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539552" y="620688"/>
            <a:ext cx="5927695"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r-FR" sz="3200" dirty="0">
                <a:sym typeface="Wingdings 2"/>
              </a:rPr>
              <a:t></a:t>
            </a:r>
            <a:r>
              <a:rPr lang="fr-FR" sz="3200" dirty="0"/>
              <a:t> </a:t>
            </a:r>
            <a:r>
              <a:rPr lang="ar-LB" sz="3200" dirty="0"/>
              <a:t>ماذا يعني بولُس بهذا الكلام </a:t>
            </a:r>
            <a:r>
              <a:rPr lang="ar-LB" sz="2400" dirty="0"/>
              <a:t>؟</a:t>
            </a:r>
            <a:endParaRPr lang="en-US" sz="2400" dirty="0"/>
          </a:p>
        </p:txBody>
      </p:sp>
      <p:sp>
        <p:nvSpPr>
          <p:cNvPr id="7" name="Left Arrow 6"/>
          <p:cNvSpPr/>
          <p:nvPr/>
        </p:nvSpPr>
        <p:spPr>
          <a:xfrm>
            <a:off x="6804248" y="0"/>
            <a:ext cx="2041082" cy="172819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لنَتَحاور </a:t>
            </a:r>
            <a:endParaRPr lang="en-US" sz="3200" b="1" dirty="0"/>
          </a:p>
        </p:txBody>
      </p:sp>
      <p:sp>
        <p:nvSpPr>
          <p:cNvPr id="6" name="Content Placeholder 5"/>
          <p:cNvSpPr>
            <a:spLocks noGrp="1"/>
          </p:cNvSpPr>
          <p:nvPr>
            <p:ph idx="1"/>
          </p:nvPr>
        </p:nvSpPr>
        <p:spPr/>
        <p:txBody>
          <a:bodyPr/>
          <a:lstStyle/>
          <a:p>
            <a:endParaRPr lang="en-US"/>
          </a:p>
        </p:txBody>
      </p:sp>
      <p:pic>
        <p:nvPicPr>
          <p:cNvPr id="8" name="Picture 7"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060848"/>
            <a:ext cx="7740352" cy="4607352"/>
          </a:xfrm>
          <a:prstGeom prst="rect">
            <a:avLst/>
          </a:prstGeom>
          <a:noFill/>
        </p:spPr>
      </p:pic>
    </p:spTree>
    <p:custDataLst>
      <p:tags r:id="rId1"/>
    </p:custDataLst>
    <p:extLst>
      <p:ext uri="{BB962C8B-B14F-4D97-AF65-F5344CB8AC3E}">
        <p14:creationId xmlns:p14="http://schemas.microsoft.com/office/powerpoint/2010/main" val="363477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404664"/>
            <a:ext cx="6516216" cy="1656184"/>
          </a:xfrm>
          <a:solidFill>
            <a:schemeClr val="accent6">
              <a:lumMod val="60000"/>
              <a:lumOff val="40000"/>
            </a:schemeClr>
          </a:solidFill>
        </p:spPr>
        <p:txBody>
          <a:bodyPr>
            <a:normAutofit/>
          </a:bodyPr>
          <a:lstStyle/>
          <a:p>
            <a:pPr algn="ctr">
              <a:buNone/>
            </a:pPr>
            <a:r>
              <a:rPr lang="ar-SA" sz="3000" dirty="0"/>
              <a:t>أن تعيش</a:t>
            </a:r>
            <a:r>
              <a:rPr lang="ar-LB" sz="3000" dirty="0"/>
              <a:t>َ</a:t>
            </a:r>
            <a:r>
              <a:rPr lang="ar-SA" sz="3000" dirty="0"/>
              <a:t> العائلة</a:t>
            </a:r>
            <a:r>
              <a:rPr lang="ar-LB" sz="3000" dirty="0"/>
              <a:t>ُ</a:t>
            </a:r>
            <a:r>
              <a:rPr lang="ar-SA" sz="3000" dirty="0"/>
              <a:t> بتفاه</a:t>
            </a:r>
            <a:r>
              <a:rPr lang="ar-LB" sz="3000" dirty="0"/>
              <a:t>ُ</a:t>
            </a:r>
            <a:r>
              <a:rPr lang="ar-SA" sz="3000" dirty="0"/>
              <a:t>م</a:t>
            </a:r>
            <a:r>
              <a:rPr lang="ar-LB" sz="3000" dirty="0"/>
              <a:t>ٍ</a:t>
            </a:r>
            <a:r>
              <a:rPr lang="ar-SA" sz="3000" dirty="0"/>
              <a:t> وم</a:t>
            </a:r>
            <a:r>
              <a:rPr lang="ar-LB" sz="3000" dirty="0"/>
              <a:t>َ</a:t>
            </a:r>
            <a:r>
              <a:rPr lang="ar-SA" sz="3000" dirty="0"/>
              <a:t>حبّة مع الحفاظ</a:t>
            </a:r>
            <a:r>
              <a:rPr lang="ar-LB" sz="3000" dirty="0"/>
              <a:t>ِ</a:t>
            </a:r>
            <a:r>
              <a:rPr lang="ar-SA" sz="3000" dirty="0"/>
              <a:t> على م</a:t>
            </a:r>
            <a:r>
              <a:rPr lang="ar-LB" sz="3000" dirty="0"/>
              <a:t>َ</a:t>
            </a:r>
            <a:r>
              <a:rPr lang="ar-SA" sz="3000" dirty="0"/>
              <a:t>سؤولي</a:t>
            </a:r>
            <a:r>
              <a:rPr lang="ar-LB" sz="3000" dirty="0"/>
              <a:t>ّ</a:t>
            </a:r>
            <a:r>
              <a:rPr lang="ar-SA" sz="3000" dirty="0"/>
              <a:t>ة</a:t>
            </a:r>
            <a:r>
              <a:rPr lang="ar-LB" sz="3000" dirty="0"/>
              <a:t>ِ</a:t>
            </a:r>
            <a:r>
              <a:rPr lang="ar-SA" sz="3000" dirty="0"/>
              <a:t> كلّ</a:t>
            </a:r>
            <a:r>
              <a:rPr lang="ar-LB" sz="3000" dirty="0"/>
              <a:t>ِ</a:t>
            </a:r>
            <a:r>
              <a:rPr lang="ar-SA" sz="3000" dirty="0"/>
              <a:t> فرد وواجباته</a:t>
            </a:r>
            <a:r>
              <a:rPr lang="ar-LB" sz="3000" dirty="0"/>
              <a:t>ِ</a:t>
            </a:r>
            <a:r>
              <a:rPr lang="ar-SA" sz="3000" dirty="0"/>
              <a:t>.</a:t>
            </a:r>
            <a:endParaRPr lang="en-US" sz="3000" dirty="0"/>
          </a:p>
          <a:p>
            <a:endParaRPr lang="en-US" sz="2400" dirty="0"/>
          </a:p>
        </p:txBody>
      </p:sp>
      <p:sp>
        <p:nvSpPr>
          <p:cNvPr id="7" name="Left Arrow 6"/>
          <p:cNvSpPr/>
          <p:nvPr/>
        </p:nvSpPr>
        <p:spPr>
          <a:xfrm>
            <a:off x="6588224" y="404664"/>
            <a:ext cx="2041082" cy="172819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الإجابة</a:t>
            </a:r>
            <a:endParaRPr lang="en-US" sz="3200" b="1" dirty="0"/>
          </a:p>
        </p:txBody>
      </p:sp>
      <p:pic>
        <p:nvPicPr>
          <p:cNvPr id="1026" name="Picture 2" descr="C:\Users\Liliane\Desktop\work from home\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712" y="1529408"/>
            <a:ext cx="5328592" cy="5328592"/>
          </a:xfrm>
          <a:prstGeom prst="rect">
            <a:avLst/>
          </a:prstGeom>
          <a:noFill/>
        </p:spPr>
      </p:pic>
    </p:spTree>
    <p:custDataLst>
      <p:tags r:id="rId1"/>
    </p:custDataLst>
    <p:extLst>
      <p:ext uri="{BB962C8B-B14F-4D97-AF65-F5344CB8AC3E}">
        <p14:creationId xmlns:p14="http://schemas.microsoft.com/office/powerpoint/2010/main" val="190193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6211" y="3212976"/>
            <a:ext cx="6447501" cy="2588908"/>
          </a:xfrm>
        </p:spPr>
        <p:txBody>
          <a:bodyPr/>
          <a:lstStyle/>
          <a:p>
            <a:pPr marL="0" indent="0">
              <a:buNone/>
            </a:pPr>
            <a:endParaRPr lang="en-US" dirty="0"/>
          </a:p>
          <a:p>
            <a:r>
              <a:rPr lang="fr-FR" dirty="0">
                <a:sym typeface="Wingdings 2"/>
              </a:rPr>
              <a:t></a:t>
            </a:r>
            <a:endParaRPr lang="en-US" dirty="0"/>
          </a:p>
        </p:txBody>
      </p:sp>
      <p:sp>
        <p:nvSpPr>
          <p:cNvPr id="5" name="Wave 4"/>
          <p:cNvSpPr/>
          <p:nvPr/>
        </p:nvSpPr>
        <p:spPr>
          <a:xfrm>
            <a:off x="323528" y="-171400"/>
            <a:ext cx="6300700" cy="2088232"/>
          </a:xfrm>
          <a:prstGeom prst="wav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كيف تكونُ الطّاعةُ للأهلِ</a:t>
            </a:r>
          </a:p>
          <a:p>
            <a:pPr algn="ctr" rtl="1"/>
            <a:r>
              <a:rPr lang="ar-LB" sz="3200" dirty="0"/>
              <a:t> وكيف يكونُ الإكرامُ ؟</a:t>
            </a:r>
            <a:endParaRPr lang="en-US" sz="3200" dirty="0"/>
          </a:p>
        </p:txBody>
      </p:sp>
      <p:sp>
        <p:nvSpPr>
          <p:cNvPr id="7" name="Left Arrow 6"/>
          <p:cNvSpPr/>
          <p:nvPr/>
        </p:nvSpPr>
        <p:spPr>
          <a:xfrm>
            <a:off x="6403813" y="116632"/>
            <a:ext cx="2041082" cy="172819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لنتحاور </a:t>
            </a:r>
            <a:endParaRPr lang="en-US" sz="3200" b="1" dirty="0"/>
          </a:p>
        </p:txBody>
      </p:sp>
      <p:sp>
        <p:nvSpPr>
          <p:cNvPr id="8" name="Rectangle 7"/>
          <p:cNvSpPr/>
          <p:nvPr/>
        </p:nvSpPr>
        <p:spPr>
          <a:xfrm>
            <a:off x="1153289" y="3890665"/>
            <a:ext cx="5958408" cy="369332"/>
          </a:xfrm>
          <a:prstGeom prst="rect">
            <a:avLst/>
          </a:prstGeom>
        </p:spPr>
        <p:txBody>
          <a:bodyPr wrap="square">
            <a:spAutoFit/>
          </a:bodyPr>
          <a:lstStyle/>
          <a:p>
            <a:r>
              <a:rPr lang="ar-SA" dirty="0"/>
              <a:t>م.</a:t>
            </a:r>
            <a:endParaRPr lang="en-US" dirty="0"/>
          </a:p>
        </p:txBody>
      </p:sp>
      <p:pic>
        <p:nvPicPr>
          <p:cNvPr id="9" name="Picture 8"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250648"/>
            <a:ext cx="7740352" cy="4607352"/>
          </a:xfrm>
          <a:prstGeom prst="rect">
            <a:avLst/>
          </a:prstGeom>
          <a:noFill/>
        </p:spPr>
      </p:pic>
    </p:spTree>
    <p:custDataLst>
      <p:tags r:id="rId1"/>
    </p:custDataLst>
    <p:extLst>
      <p:ext uri="{BB962C8B-B14F-4D97-AF65-F5344CB8AC3E}">
        <p14:creationId xmlns:p14="http://schemas.microsoft.com/office/powerpoint/2010/main" val="423497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323528" y="332656"/>
            <a:ext cx="6284113" cy="2246769"/>
          </a:xfrm>
          <a:prstGeom prst="rect">
            <a:avLst/>
          </a:prstGeom>
          <a:solidFill>
            <a:schemeClr val="accent6">
              <a:lumMod val="60000"/>
              <a:lumOff val="40000"/>
            </a:schemeClr>
          </a:solidFill>
        </p:spPr>
        <p:txBody>
          <a:bodyPr wrap="square">
            <a:spAutoFit/>
          </a:bodyPr>
          <a:lstStyle/>
          <a:p>
            <a:pPr algn="ctr" rtl="1"/>
            <a:r>
              <a:rPr lang="ar-LB" sz="2800" dirty="0"/>
              <a:t>تكونُ الطّاعةُ بتفهُّمِ ما يقول</a:t>
            </a:r>
            <a:r>
              <a:rPr lang="ar-SA" sz="2800" dirty="0"/>
              <a:t>ُ</a:t>
            </a:r>
            <a:r>
              <a:rPr lang="ar-LB" sz="2800" dirty="0"/>
              <a:t>ه الأهل</a:t>
            </a:r>
            <a:r>
              <a:rPr lang="ar-SA" sz="2800" dirty="0"/>
              <a:t>ُ</a:t>
            </a:r>
            <a:r>
              <a:rPr lang="ar-LB" sz="2800" dirty="0"/>
              <a:t> لِلأولاد لأنّه</a:t>
            </a:r>
            <a:r>
              <a:rPr lang="ar-SA" sz="2800" dirty="0"/>
              <a:t>م</a:t>
            </a:r>
            <a:r>
              <a:rPr lang="ar-LB" sz="2800" dirty="0"/>
              <a:t> ي</a:t>
            </a:r>
            <a:r>
              <a:rPr lang="ar-SA" sz="2800" dirty="0"/>
              <a:t>ُريدون</a:t>
            </a:r>
            <a:r>
              <a:rPr lang="ar-LB" sz="2800" dirty="0"/>
              <a:t>َ</a:t>
            </a:r>
            <a:r>
              <a:rPr lang="ar-SA" sz="2800" dirty="0"/>
              <a:t> </a:t>
            </a:r>
            <a:r>
              <a:rPr lang="ar-LB" sz="2800" dirty="0"/>
              <a:t>خَيرَهم. وبمجرّدِ التزامِ الأولادِ بما يطلبهُ الأهل، يؤدّونَ لهم الإكرامَ</a:t>
            </a:r>
            <a:r>
              <a:rPr lang="ar-SA" sz="2800" dirty="0"/>
              <a:t> ويتصرّفون</a:t>
            </a:r>
            <a:r>
              <a:rPr lang="ar-LB" sz="2800" dirty="0"/>
              <a:t>َ</a:t>
            </a:r>
            <a:r>
              <a:rPr lang="ar-SA" sz="2800" dirty="0"/>
              <a:t> معه</a:t>
            </a:r>
            <a:r>
              <a:rPr lang="ar-LB" sz="2800" dirty="0"/>
              <a:t>ُ</a:t>
            </a:r>
            <a:r>
              <a:rPr lang="ar-SA" sz="2800" dirty="0"/>
              <a:t>م باحترام</a:t>
            </a:r>
            <a:r>
              <a:rPr lang="ar-LB" sz="2800" dirty="0"/>
              <a:t>ِ</a:t>
            </a:r>
            <a:r>
              <a:rPr lang="ar-SA" sz="2800" dirty="0"/>
              <a:t> مُقدّرين لهم ت</a:t>
            </a:r>
            <a:r>
              <a:rPr lang="ar-LB" sz="2800" dirty="0"/>
              <a:t>َ</a:t>
            </a:r>
            <a:r>
              <a:rPr lang="ar-SA" sz="2800" dirty="0"/>
              <a:t>عب</a:t>
            </a:r>
            <a:r>
              <a:rPr lang="ar-LB" sz="2800" dirty="0"/>
              <a:t>َ</a:t>
            </a:r>
            <a:r>
              <a:rPr lang="ar-SA" sz="2800" dirty="0"/>
              <a:t>ه</a:t>
            </a:r>
            <a:r>
              <a:rPr lang="ar-LB" sz="2800" dirty="0"/>
              <a:t>ُ</a:t>
            </a:r>
            <a:r>
              <a:rPr lang="ar-SA" sz="2800" dirty="0"/>
              <a:t>م وس</a:t>
            </a:r>
            <a:r>
              <a:rPr lang="ar-LB" sz="2800" dirty="0"/>
              <a:t>َ</a:t>
            </a:r>
            <a:r>
              <a:rPr lang="ar-SA" sz="2800" dirty="0"/>
              <a:t>هر</a:t>
            </a:r>
            <a:r>
              <a:rPr lang="ar-LB" sz="2800" dirty="0"/>
              <a:t>َ</a:t>
            </a:r>
            <a:r>
              <a:rPr lang="ar-SA" sz="2800" dirty="0"/>
              <a:t>ه</a:t>
            </a:r>
            <a:r>
              <a:rPr lang="ar-LB" sz="2800" dirty="0"/>
              <a:t>ُ</a:t>
            </a:r>
            <a:r>
              <a:rPr lang="ar-SA" sz="2800" dirty="0"/>
              <a:t>م عليهم ل</a:t>
            </a:r>
            <a:r>
              <a:rPr lang="ar-LB" sz="2800" dirty="0"/>
              <a:t>ِ</a:t>
            </a:r>
            <a:r>
              <a:rPr lang="ar-SA" sz="2800" dirty="0"/>
              <a:t>ترب</a:t>
            </a:r>
            <a:r>
              <a:rPr lang="ar-LB" sz="2800" dirty="0"/>
              <a:t>ِ</a:t>
            </a:r>
            <a:r>
              <a:rPr lang="ar-SA" sz="2800" dirty="0"/>
              <a:t>ي</a:t>
            </a:r>
            <a:r>
              <a:rPr lang="ar-LB" sz="2800" dirty="0"/>
              <a:t>َ</a:t>
            </a:r>
            <a:r>
              <a:rPr lang="ar-SA" sz="2800" dirty="0"/>
              <a:t>ت</a:t>
            </a:r>
            <a:r>
              <a:rPr lang="ar-LB" sz="2800" dirty="0"/>
              <a:t>ِ</a:t>
            </a:r>
            <a:r>
              <a:rPr lang="ar-SA" sz="2800" dirty="0"/>
              <a:t>هم</a:t>
            </a:r>
            <a:r>
              <a:rPr lang="ar-SA" sz="2600" dirty="0"/>
              <a:t>.</a:t>
            </a:r>
            <a:endParaRPr lang="en-US" sz="2600" dirty="0"/>
          </a:p>
        </p:txBody>
      </p:sp>
      <p:sp>
        <p:nvSpPr>
          <p:cNvPr id="10" name="Left Arrow 9"/>
          <p:cNvSpPr/>
          <p:nvPr/>
        </p:nvSpPr>
        <p:spPr>
          <a:xfrm>
            <a:off x="6732240" y="332656"/>
            <a:ext cx="2041082" cy="172819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الإجابة</a:t>
            </a:r>
            <a:endParaRPr lang="en-US" sz="3200" b="1" dirty="0"/>
          </a:p>
        </p:txBody>
      </p:sp>
      <p:pic>
        <p:nvPicPr>
          <p:cNvPr id="2050" name="Picture 2" descr="C:\Users\Liliane\Desktop\work from home\2.png"/>
          <p:cNvPicPr>
            <a:picLocks noChangeAspect="1" noChangeArrowheads="1"/>
          </p:cNvPicPr>
          <p:nvPr/>
        </p:nvPicPr>
        <p:blipFill>
          <a:blip r:embed="rId4" cstate="email">
            <a:extLst>
              <a:ext uri="{28A0092B-C50C-407E-A947-70E740481C1C}">
                <a14:useLocalDpi xmlns:a14="http://schemas.microsoft.com/office/drawing/2010/main"/>
              </a:ext>
            </a:extLst>
          </a:blip>
          <a:srcRect b="5027"/>
          <a:stretch>
            <a:fillRect/>
          </a:stretch>
        </p:blipFill>
        <p:spPr bwMode="auto">
          <a:xfrm>
            <a:off x="1403648" y="2348880"/>
            <a:ext cx="5539112" cy="4509120"/>
          </a:xfrm>
          <a:prstGeom prst="rect">
            <a:avLst/>
          </a:prstGeom>
          <a:noFill/>
        </p:spPr>
      </p:pic>
    </p:spTree>
    <p:custDataLst>
      <p:tags r:id="rId1"/>
    </p:custDataLst>
    <p:extLst>
      <p:ext uri="{BB962C8B-B14F-4D97-AF65-F5344CB8AC3E}">
        <p14:creationId xmlns:p14="http://schemas.microsoft.com/office/powerpoint/2010/main" val="271535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Wave 5"/>
          <p:cNvSpPr/>
          <p:nvPr/>
        </p:nvSpPr>
        <p:spPr>
          <a:xfrm>
            <a:off x="179512" y="188640"/>
            <a:ext cx="6984776" cy="29523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هل المشاكلُ والصّعوباتُ الّتي يُواجِهُها كلّ شابٍّ وفتاةٍ في عمر المُراهقة تتَنافى والإكرام ؟</a:t>
            </a:r>
            <a:endParaRPr lang="en-US" sz="3200" dirty="0"/>
          </a:p>
        </p:txBody>
      </p:sp>
      <p:sp>
        <p:nvSpPr>
          <p:cNvPr id="7" name="Left Arrow 6"/>
          <p:cNvSpPr/>
          <p:nvPr/>
        </p:nvSpPr>
        <p:spPr>
          <a:xfrm>
            <a:off x="6948264" y="476672"/>
            <a:ext cx="2041082" cy="172819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لنتحاور </a:t>
            </a:r>
            <a:endParaRPr lang="en-US" sz="3200" b="1" dirty="0"/>
          </a:p>
        </p:txBody>
      </p:sp>
      <p:pic>
        <p:nvPicPr>
          <p:cNvPr id="9" name="Picture 8"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3097535"/>
            <a:ext cx="6317581" cy="3760465"/>
          </a:xfrm>
          <a:prstGeom prst="rect">
            <a:avLst/>
          </a:prstGeom>
          <a:noFill/>
        </p:spPr>
      </p:pic>
    </p:spTree>
    <p:custDataLst>
      <p:tags r:id="rId1"/>
    </p:custDataLst>
    <p:extLst>
      <p:ext uri="{BB962C8B-B14F-4D97-AF65-F5344CB8AC3E}">
        <p14:creationId xmlns:p14="http://schemas.microsoft.com/office/powerpoint/2010/main" val="423497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404664"/>
            <a:ext cx="6840760" cy="2246769"/>
          </a:xfrm>
          <a:prstGeom prst="rect">
            <a:avLst/>
          </a:prstGeom>
          <a:solidFill>
            <a:schemeClr val="accent5">
              <a:lumMod val="40000"/>
              <a:lumOff val="60000"/>
            </a:schemeClr>
          </a:solidFill>
        </p:spPr>
        <p:txBody>
          <a:bodyPr wrap="square">
            <a:spAutoFit/>
          </a:bodyPr>
          <a:lstStyle/>
          <a:p>
            <a:pPr marL="342900" lvl="0" indent="-342900" algn="ctr" defTabSz="457200" rtl="1">
              <a:spcBef>
                <a:spcPts val="1000"/>
              </a:spcBef>
              <a:buClr>
                <a:srgbClr val="4F81BD"/>
              </a:buClr>
              <a:buSzPct val="80000"/>
              <a:buFont typeface="Wingdings 3" charset="2"/>
              <a:buChar char=""/>
            </a:pPr>
            <a:r>
              <a:rPr lang="ar-LB" sz="2800" dirty="0">
                <a:solidFill>
                  <a:prstClr val="black">
                    <a:lumMod val="75000"/>
                    <a:lumOff val="25000"/>
                  </a:prstClr>
                </a:solidFill>
              </a:rPr>
              <a:t>لا، لأنّ كلّ ما يعيشُه الأولادُ في عُمر المراهقةِ من صعوباتٍ وتوتُّرٍ وتشنُّجٍ</a:t>
            </a:r>
            <a:r>
              <a:rPr lang="ar-SA" sz="2800" dirty="0">
                <a:solidFill>
                  <a:prstClr val="black">
                    <a:lumMod val="75000"/>
                    <a:lumOff val="25000"/>
                  </a:prstClr>
                </a:solidFill>
              </a:rPr>
              <a:t> هو عاب</a:t>
            </a:r>
            <a:r>
              <a:rPr lang="ar-LB" sz="2800" dirty="0">
                <a:solidFill>
                  <a:prstClr val="black">
                    <a:lumMod val="75000"/>
                    <a:lumOff val="25000"/>
                  </a:prstClr>
                </a:solidFill>
              </a:rPr>
              <a:t>ِ</a:t>
            </a:r>
            <a:r>
              <a:rPr lang="ar-SA" sz="2800" dirty="0">
                <a:solidFill>
                  <a:prstClr val="black">
                    <a:lumMod val="75000"/>
                    <a:lumOff val="25000"/>
                  </a:prstClr>
                </a:solidFill>
              </a:rPr>
              <a:t>ر</a:t>
            </a:r>
            <a:r>
              <a:rPr lang="ar-LB" sz="2800" dirty="0">
                <a:solidFill>
                  <a:prstClr val="black">
                    <a:lumMod val="75000"/>
                    <a:lumOff val="25000"/>
                  </a:prstClr>
                </a:solidFill>
              </a:rPr>
              <a:t>ٌ</a:t>
            </a:r>
            <a:r>
              <a:rPr lang="ar-SA" sz="2800" dirty="0">
                <a:solidFill>
                  <a:prstClr val="black">
                    <a:lumMod val="75000"/>
                    <a:lumOff val="25000"/>
                  </a:prstClr>
                </a:solidFill>
              </a:rPr>
              <a:t> ولا ي</a:t>
            </a:r>
            <a:r>
              <a:rPr lang="ar-LB" sz="2800" dirty="0">
                <a:solidFill>
                  <a:prstClr val="black">
                    <a:lumMod val="75000"/>
                    <a:lumOff val="25000"/>
                  </a:prstClr>
                </a:solidFill>
              </a:rPr>
              <a:t>َ</a:t>
            </a:r>
            <a:r>
              <a:rPr lang="ar-SA" sz="2800" dirty="0">
                <a:solidFill>
                  <a:prstClr val="black">
                    <a:lumMod val="75000"/>
                    <a:lumOff val="25000"/>
                  </a:prstClr>
                </a:solidFill>
              </a:rPr>
              <a:t>دو</a:t>
            </a:r>
            <a:r>
              <a:rPr lang="ar-LB" sz="2800" dirty="0">
                <a:solidFill>
                  <a:prstClr val="black">
                    <a:lumMod val="75000"/>
                    <a:lumOff val="25000"/>
                  </a:prstClr>
                </a:solidFill>
              </a:rPr>
              <a:t>م.</a:t>
            </a:r>
            <a:r>
              <a:rPr lang="ar-SA" sz="2800" dirty="0">
                <a:solidFill>
                  <a:prstClr val="black">
                    <a:lumMod val="75000"/>
                    <a:lumOff val="25000"/>
                  </a:prstClr>
                </a:solidFill>
              </a:rPr>
              <a:t> فالمشاكل</a:t>
            </a:r>
            <a:r>
              <a:rPr lang="ar-LB" sz="2800" dirty="0">
                <a:solidFill>
                  <a:prstClr val="black">
                    <a:lumMod val="75000"/>
                    <a:lumOff val="25000"/>
                  </a:prstClr>
                </a:solidFill>
              </a:rPr>
              <a:t>ُ</a:t>
            </a:r>
            <a:r>
              <a:rPr lang="ar-SA" sz="2800" dirty="0">
                <a:solidFill>
                  <a:prstClr val="black">
                    <a:lumMod val="75000"/>
                    <a:lumOff val="25000"/>
                  </a:prstClr>
                </a:solidFill>
              </a:rPr>
              <a:t> والصّعوبات</a:t>
            </a:r>
            <a:r>
              <a:rPr lang="ar-LB" sz="2800" dirty="0">
                <a:solidFill>
                  <a:prstClr val="black">
                    <a:lumMod val="75000"/>
                    <a:lumOff val="25000"/>
                  </a:prstClr>
                </a:solidFill>
              </a:rPr>
              <a:t>ِ</a:t>
            </a:r>
            <a:r>
              <a:rPr lang="ar-SA" sz="2800" dirty="0">
                <a:solidFill>
                  <a:prstClr val="black">
                    <a:lumMod val="75000"/>
                    <a:lumOff val="25000"/>
                  </a:prstClr>
                </a:solidFill>
              </a:rPr>
              <a:t> لا تُؤثِّر في محبّة الأهل لأولاده</a:t>
            </a:r>
            <a:r>
              <a:rPr lang="ar-LB" sz="2800" dirty="0">
                <a:solidFill>
                  <a:prstClr val="black">
                    <a:lumMod val="75000"/>
                    <a:lumOff val="25000"/>
                  </a:prstClr>
                </a:solidFill>
              </a:rPr>
              <a:t>ِ</a:t>
            </a:r>
            <a:r>
              <a:rPr lang="ar-SA" sz="2800" dirty="0">
                <a:solidFill>
                  <a:prstClr val="black">
                    <a:lumMod val="75000"/>
                    <a:lumOff val="25000"/>
                  </a:prstClr>
                </a:solidFill>
              </a:rPr>
              <a:t>م ولا تُشوِّه العلاق</a:t>
            </a:r>
            <a:r>
              <a:rPr lang="ar-LB" sz="2800" dirty="0">
                <a:solidFill>
                  <a:prstClr val="black">
                    <a:lumMod val="75000"/>
                    <a:lumOff val="25000"/>
                  </a:prstClr>
                </a:solidFill>
              </a:rPr>
              <a:t>َ</a:t>
            </a:r>
            <a:r>
              <a:rPr lang="ar-SA" sz="2800" dirty="0">
                <a:solidFill>
                  <a:prstClr val="black">
                    <a:lumMod val="75000"/>
                    <a:lumOff val="25000"/>
                  </a:prstClr>
                </a:solidFill>
              </a:rPr>
              <a:t>ة، ما دام</a:t>
            </a:r>
            <a:r>
              <a:rPr lang="ar-LB" sz="2800" dirty="0">
                <a:solidFill>
                  <a:prstClr val="black">
                    <a:lumMod val="75000"/>
                    <a:lumOff val="25000"/>
                  </a:prstClr>
                </a:solidFill>
              </a:rPr>
              <a:t>َ</a:t>
            </a:r>
            <a:r>
              <a:rPr lang="ar-SA" sz="2800" dirty="0">
                <a:solidFill>
                  <a:prstClr val="black">
                    <a:lumMod val="75000"/>
                    <a:lumOff val="25000"/>
                  </a:prstClr>
                </a:solidFill>
              </a:rPr>
              <a:t>ت هذه المحبّة موج</a:t>
            </a:r>
            <a:r>
              <a:rPr lang="ar-LB" sz="2800" dirty="0">
                <a:solidFill>
                  <a:prstClr val="black">
                    <a:lumMod val="75000"/>
                    <a:lumOff val="25000"/>
                  </a:prstClr>
                </a:solidFill>
              </a:rPr>
              <a:t>ُ</a:t>
            </a:r>
            <a:r>
              <a:rPr lang="ar-SA" sz="2800" dirty="0">
                <a:solidFill>
                  <a:prstClr val="black">
                    <a:lumMod val="75000"/>
                    <a:lumOff val="25000"/>
                  </a:prstClr>
                </a:solidFill>
              </a:rPr>
              <a:t>ودة.</a:t>
            </a:r>
            <a:endParaRPr lang="en-US" sz="2800" dirty="0">
              <a:solidFill>
                <a:prstClr val="black">
                  <a:lumMod val="75000"/>
                  <a:lumOff val="25000"/>
                </a:prstClr>
              </a:solidFill>
            </a:endParaRPr>
          </a:p>
        </p:txBody>
      </p:sp>
      <p:sp>
        <p:nvSpPr>
          <p:cNvPr id="9" name="Left Arrow 8"/>
          <p:cNvSpPr/>
          <p:nvPr/>
        </p:nvSpPr>
        <p:spPr>
          <a:xfrm>
            <a:off x="6948264" y="332656"/>
            <a:ext cx="2041082" cy="172819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الإجابة</a:t>
            </a:r>
            <a:endParaRPr lang="en-US" sz="3200" b="1" dirty="0"/>
          </a:p>
        </p:txBody>
      </p:sp>
      <p:pic>
        <p:nvPicPr>
          <p:cNvPr id="3074" name="Picture 2" descr="C:\Users\Liliane\Desktop\work from home\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475655" y="2924944"/>
            <a:ext cx="4568407" cy="3960440"/>
          </a:xfrm>
          <a:prstGeom prst="rect">
            <a:avLst/>
          </a:prstGeom>
          <a:noFill/>
        </p:spPr>
      </p:pic>
    </p:spTree>
    <p:custDataLst>
      <p:tags r:id="rId1"/>
    </p:custDataLst>
    <p:extLst>
      <p:ext uri="{BB962C8B-B14F-4D97-AF65-F5344CB8AC3E}">
        <p14:creationId xmlns:p14="http://schemas.microsoft.com/office/powerpoint/2010/main" val="394160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Wave 4"/>
          <p:cNvSpPr/>
          <p:nvPr/>
        </p:nvSpPr>
        <p:spPr>
          <a:xfrm>
            <a:off x="179512" y="188640"/>
            <a:ext cx="6840760" cy="266429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كيف تكون حياة عائليّة "يُكرِّم" فيها الأبناءُ أباءَهم والأباءُ "لا يغيظونَ أبناءَهم ؟</a:t>
            </a:r>
            <a:endParaRPr lang="en-US" sz="3200" dirty="0"/>
          </a:p>
        </p:txBody>
      </p:sp>
      <p:sp>
        <p:nvSpPr>
          <p:cNvPr id="7" name="Left Arrow 6"/>
          <p:cNvSpPr/>
          <p:nvPr/>
        </p:nvSpPr>
        <p:spPr>
          <a:xfrm>
            <a:off x="6804248" y="836712"/>
            <a:ext cx="2041082" cy="172819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لنتحاور </a:t>
            </a:r>
            <a:endParaRPr lang="en-US" sz="3200" b="1" dirty="0"/>
          </a:p>
        </p:txBody>
      </p:sp>
      <p:pic>
        <p:nvPicPr>
          <p:cNvPr id="6" name="Picture 5"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600" y="3068960"/>
            <a:ext cx="6202261" cy="3691822"/>
          </a:xfrm>
          <a:prstGeom prst="rect">
            <a:avLst/>
          </a:prstGeom>
          <a:noFill/>
        </p:spPr>
      </p:pic>
    </p:spTree>
    <p:custDataLst>
      <p:tags r:id="rId1"/>
    </p:custDataLst>
    <p:extLst>
      <p:ext uri="{BB962C8B-B14F-4D97-AF65-F5344CB8AC3E}">
        <p14:creationId xmlns:p14="http://schemas.microsoft.com/office/powerpoint/2010/main" val="172345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23528" y="620688"/>
            <a:ext cx="6430851" cy="1384995"/>
          </a:xfrm>
          <a:prstGeom prst="rect">
            <a:avLst/>
          </a:prstGeom>
          <a:solidFill>
            <a:schemeClr val="accent6">
              <a:lumMod val="60000"/>
              <a:lumOff val="40000"/>
            </a:schemeClr>
          </a:solidFill>
        </p:spPr>
        <p:txBody>
          <a:bodyPr wrap="square">
            <a:spAutoFit/>
          </a:bodyPr>
          <a:lstStyle/>
          <a:p>
            <a:pPr algn="ctr" rtl="1"/>
            <a:r>
              <a:rPr lang="ar-LB" sz="2800" dirty="0"/>
              <a:t>تكون حياة حيثُ تقوم علاقة حبّ صحيحة ومُتبادلة بين ال</a:t>
            </a:r>
            <a:r>
              <a:rPr lang="ar-SA" sz="2800" dirty="0"/>
              <a:t>أطراف. فلا يطلبُ الآباء من الأبناء ما يفوق طاقتهم، بل يُقدِّرون جهدهم.</a:t>
            </a:r>
            <a:endParaRPr lang="en-US" sz="2800" dirty="0"/>
          </a:p>
        </p:txBody>
      </p:sp>
      <p:sp>
        <p:nvSpPr>
          <p:cNvPr id="8" name="Left Arrow 7"/>
          <p:cNvSpPr/>
          <p:nvPr/>
        </p:nvSpPr>
        <p:spPr>
          <a:xfrm>
            <a:off x="6948264" y="332656"/>
            <a:ext cx="2041082" cy="172819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الإجابة</a:t>
            </a:r>
            <a:endParaRPr lang="en-US" sz="3200" b="1" dirty="0"/>
          </a:p>
        </p:txBody>
      </p:sp>
      <p:pic>
        <p:nvPicPr>
          <p:cNvPr id="4098" name="Picture 2" descr="C:\Users\Liliane\Desktop\work from home\5.png"/>
          <p:cNvPicPr>
            <a:picLocks noChangeAspect="1" noChangeArrowheads="1"/>
          </p:cNvPicPr>
          <p:nvPr/>
        </p:nvPicPr>
        <p:blipFill>
          <a:blip r:embed="rId4" cstate="print"/>
          <a:srcRect/>
          <a:stretch>
            <a:fillRect/>
          </a:stretch>
        </p:blipFill>
        <p:spPr bwMode="auto">
          <a:xfrm>
            <a:off x="1115616" y="2060848"/>
            <a:ext cx="4967684" cy="5218155"/>
          </a:xfrm>
          <a:prstGeom prst="rect">
            <a:avLst/>
          </a:prstGeom>
          <a:noFill/>
        </p:spPr>
      </p:pic>
    </p:spTree>
    <p:custDataLst>
      <p:tags r:id="rId1"/>
    </p:custDataLst>
    <p:extLst>
      <p:ext uri="{BB962C8B-B14F-4D97-AF65-F5344CB8AC3E}">
        <p14:creationId xmlns:p14="http://schemas.microsoft.com/office/powerpoint/2010/main" val="82574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Wave 5"/>
          <p:cNvSpPr/>
          <p:nvPr/>
        </p:nvSpPr>
        <p:spPr>
          <a:xfrm>
            <a:off x="323528" y="188640"/>
            <a:ext cx="6552728" cy="208823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t>على أيّ أساس يُمكن أن تنشأ مثل هكذا عائلة ؟</a:t>
            </a:r>
            <a:endParaRPr lang="en-US" sz="3200" b="1" dirty="0"/>
          </a:p>
        </p:txBody>
      </p:sp>
      <p:sp>
        <p:nvSpPr>
          <p:cNvPr id="7" name="Left Arrow 6"/>
          <p:cNvSpPr/>
          <p:nvPr/>
        </p:nvSpPr>
        <p:spPr>
          <a:xfrm>
            <a:off x="6732240" y="260648"/>
            <a:ext cx="2041082" cy="172819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لنتحاور </a:t>
            </a:r>
            <a:endParaRPr lang="en-US" sz="3200" b="1" dirty="0"/>
          </a:p>
        </p:txBody>
      </p:sp>
      <p:pic>
        <p:nvPicPr>
          <p:cNvPr id="8" name="Picture 7"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2534042"/>
            <a:ext cx="6659380" cy="3963917"/>
          </a:xfrm>
          <a:prstGeom prst="rect">
            <a:avLst/>
          </a:prstGeom>
          <a:noFill/>
        </p:spPr>
      </p:pic>
    </p:spTree>
    <p:custDataLst>
      <p:tags r:id="rId1"/>
    </p:custDataLst>
    <p:extLst>
      <p:ext uri="{BB962C8B-B14F-4D97-AF65-F5344CB8AC3E}">
        <p14:creationId xmlns:p14="http://schemas.microsoft.com/office/powerpoint/2010/main" val="324722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6631974" cy="1656184"/>
          </a:xfrm>
          <a:solidFill>
            <a:schemeClr val="accent6">
              <a:lumMod val="60000"/>
              <a:lumOff val="40000"/>
            </a:schemeClr>
          </a:solidFill>
        </p:spPr>
        <p:txBody>
          <a:bodyPr>
            <a:normAutofit/>
          </a:bodyPr>
          <a:lstStyle/>
          <a:p>
            <a:pPr algn="ctr">
              <a:buNone/>
            </a:pPr>
            <a:r>
              <a:rPr lang="ar-LB" sz="3000" b="1" dirty="0"/>
              <a:t>على أساسِ</a:t>
            </a:r>
            <a:r>
              <a:rPr lang="ar-SA" sz="3000" b="1" dirty="0"/>
              <a:t> أنَّنا جميعًا أبناءً لأب</a:t>
            </a:r>
            <a:r>
              <a:rPr lang="ar-LB" sz="3000" b="1" dirty="0"/>
              <a:t>ٍ</a:t>
            </a:r>
            <a:r>
              <a:rPr lang="ar-SA" sz="3000" b="1" dirty="0"/>
              <a:t> واحد يُحبّنا جميعًا فنعيش</a:t>
            </a:r>
            <a:r>
              <a:rPr lang="ar-LB" sz="3000" b="1" dirty="0"/>
              <a:t>ُ</a:t>
            </a:r>
            <a:r>
              <a:rPr lang="ar-SA" sz="3000" b="1" dirty="0"/>
              <a:t> بذلك </a:t>
            </a:r>
            <a:r>
              <a:rPr lang="ar-LB" sz="3000" b="1" dirty="0"/>
              <a:t>القِيَم الإنجيليّة والمحبّة المسيحيّة</a:t>
            </a:r>
            <a:endParaRPr lang="en-US" sz="3000" b="1" dirty="0"/>
          </a:p>
          <a:p>
            <a:endParaRPr lang="en-US" dirty="0"/>
          </a:p>
        </p:txBody>
      </p:sp>
      <p:sp>
        <p:nvSpPr>
          <p:cNvPr id="8" name="Left Arrow 7"/>
          <p:cNvSpPr/>
          <p:nvPr/>
        </p:nvSpPr>
        <p:spPr>
          <a:xfrm>
            <a:off x="6948264" y="332656"/>
            <a:ext cx="2041082" cy="172819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الإجابة</a:t>
            </a:r>
            <a:endParaRPr lang="en-US" sz="3200" b="1" dirty="0"/>
          </a:p>
        </p:txBody>
      </p:sp>
      <p:pic>
        <p:nvPicPr>
          <p:cNvPr id="6147" name="Picture 3" descr="C:\Users\Liliane\Desktop\work from home\download.png"/>
          <p:cNvPicPr>
            <a:picLocks noChangeAspect="1" noChangeArrowheads="1"/>
          </p:cNvPicPr>
          <p:nvPr/>
        </p:nvPicPr>
        <p:blipFill>
          <a:blip r:embed="rId4" cstate="print"/>
          <a:srcRect/>
          <a:stretch>
            <a:fillRect/>
          </a:stretch>
        </p:blipFill>
        <p:spPr bwMode="auto">
          <a:xfrm>
            <a:off x="1043608" y="2636912"/>
            <a:ext cx="6026472" cy="3874161"/>
          </a:xfrm>
          <a:prstGeom prst="rect">
            <a:avLst/>
          </a:prstGeom>
          <a:noFill/>
        </p:spPr>
      </p:pic>
    </p:spTree>
    <p:custDataLst>
      <p:tags r:id="rId1"/>
    </p:custDataLst>
    <p:extLst>
      <p:ext uri="{BB962C8B-B14F-4D97-AF65-F5344CB8AC3E}">
        <p14:creationId xmlns:p14="http://schemas.microsoft.com/office/powerpoint/2010/main" val="324722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86951" y="5736"/>
            <a:ext cx="4968551" cy="6778428"/>
          </a:xfrm>
          <a:prstGeom prst="rect">
            <a:avLst/>
          </a:prstGeom>
        </p:spPr>
      </p:pic>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553414100"/>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07504" y="16619"/>
            <a:ext cx="7000230" cy="2924944"/>
          </a:xfrm>
          <a:prstGeom prst="wave">
            <a:avLst>
              <a:gd name="adj1" fmla="val 12500"/>
              <a:gd name="adj2" fmla="val -737"/>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457200" rtl="1" eaLnBrk="1" fontAlgn="auto" latinLnBrk="0" hangingPunct="1">
              <a:lnSpc>
                <a:spcPct val="100000"/>
              </a:lnSpc>
              <a:spcBef>
                <a:spcPct val="0"/>
              </a:spcBef>
              <a:spcAft>
                <a:spcPts val="0"/>
              </a:spcAft>
              <a:buClrTx/>
              <a:buSzTx/>
              <a:buFontTx/>
              <a:buNone/>
              <a:tabLst/>
              <a:defRPr/>
            </a:pPr>
            <a:endParaRPr kumimoji="0" lang="ar-LB" sz="3200" b="1"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LB" sz="3200" b="1" i="0" u="none" strike="noStrike" kern="1200" cap="none" spc="0" normalizeH="0" baseline="0" noProof="0" dirty="0">
                <a:ln>
                  <a:noFill/>
                </a:ln>
                <a:solidFill>
                  <a:schemeClr val="lt1"/>
                </a:solidFill>
                <a:effectLst/>
                <a:uLnTx/>
                <a:uFillTx/>
                <a:latin typeface="+mn-lt"/>
                <a:ea typeface="+mn-ea"/>
                <a:cs typeface="+mn-cs"/>
              </a:rPr>
              <a:t>ما هو سرّ  العائلة السّعيدة مثل هذه العائلة؟ وما هي الثّمار الّتي يقطفُها الأولادُ فيها ؟</a:t>
            </a:r>
            <a:r>
              <a:rPr kumimoji="0" lang="en-US" sz="3200" b="0" i="0" u="none" strike="noStrike" kern="1200" cap="none" spc="0" normalizeH="0" baseline="0" noProof="0" dirty="0">
                <a:ln>
                  <a:noFill/>
                </a:ln>
                <a:solidFill>
                  <a:schemeClr val="lt1"/>
                </a:solidFill>
                <a:effectLst/>
                <a:uLnTx/>
                <a:uFillTx/>
                <a:latin typeface="+mn-lt"/>
                <a:ea typeface="+mn-ea"/>
                <a:cs typeface="+mn-cs"/>
              </a:rPr>
              <a:t> </a:t>
            </a:r>
            <a:br>
              <a:rPr kumimoji="0" lang="ar-LB" sz="3200" b="0" i="0" u="none" strike="noStrike" kern="1200" cap="none" spc="0" normalizeH="0" baseline="0" noProof="0" dirty="0">
                <a:ln>
                  <a:noFill/>
                </a:ln>
                <a:solidFill>
                  <a:schemeClr val="lt1"/>
                </a:solidFill>
                <a:effectLst/>
                <a:uLnTx/>
                <a:uFillTx/>
                <a:latin typeface="+mn-lt"/>
                <a:ea typeface="+mn-ea"/>
                <a:cs typeface="+mn-cs"/>
              </a:rPr>
            </a:b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Title 1"/>
          <p:cNvSpPr>
            <a:spLocks noGrp="1"/>
          </p:cNvSpPr>
          <p:nvPr>
            <p:ph type="title"/>
          </p:nvPr>
        </p:nvSpPr>
        <p:spPr/>
        <p:txBody>
          <a:bodyPr/>
          <a:lstStyle/>
          <a:p>
            <a:endParaRPr lang="en-US" dirty="0"/>
          </a:p>
        </p:txBody>
      </p:sp>
      <p:sp>
        <p:nvSpPr>
          <p:cNvPr id="7" name="Left Arrow 6"/>
          <p:cNvSpPr/>
          <p:nvPr/>
        </p:nvSpPr>
        <p:spPr>
          <a:xfrm>
            <a:off x="6948264" y="620688"/>
            <a:ext cx="2041082" cy="172819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لنتحاور </a:t>
            </a:r>
            <a:endParaRPr lang="en-US" sz="3200" b="1" dirty="0"/>
          </a:p>
        </p:txBody>
      </p:sp>
      <p:pic>
        <p:nvPicPr>
          <p:cNvPr id="8" name="Picture 7"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3356992"/>
            <a:ext cx="5328592" cy="3171781"/>
          </a:xfrm>
          <a:prstGeom prst="rect">
            <a:avLst/>
          </a:prstGeom>
          <a:noFill/>
        </p:spPr>
      </p:pic>
    </p:spTree>
    <p:custDataLst>
      <p:tags r:id="rId1"/>
    </p:custDataLst>
    <p:extLst>
      <p:ext uri="{BB962C8B-B14F-4D97-AF65-F5344CB8AC3E}">
        <p14:creationId xmlns:p14="http://schemas.microsoft.com/office/powerpoint/2010/main" val="324722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32656"/>
            <a:ext cx="6800303" cy="6048672"/>
          </a:xfrm>
          <a:solidFill>
            <a:schemeClr val="accent6">
              <a:lumMod val="60000"/>
              <a:lumOff val="40000"/>
            </a:schemeClr>
          </a:solidFill>
        </p:spPr>
        <p:txBody>
          <a:bodyPr>
            <a:normAutofit/>
          </a:bodyPr>
          <a:lstStyle/>
          <a:p>
            <a:pPr algn="ctr"/>
            <a:r>
              <a:rPr lang="ar-SA" sz="2800" dirty="0"/>
              <a:t> </a:t>
            </a:r>
            <a:r>
              <a:rPr lang="ar-LB" sz="3200" dirty="0"/>
              <a:t>سرُّها الأعظمُ هو </a:t>
            </a:r>
            <a:r>
              <a:rPr lang="ar-SA" sz="3200" dirty="0"/>
              <a:t>ال</a:t>
            </a:r>
            <a:r>
              <a:rPr lang="ar-LB" sz="3200" dirty="0"/>
              <a:t>حبُّ الكبيرُ والصّحيح</a:t>
            </a:r>
            <a:r>
              <a:rPr lang="ar-SA" sz="3200" dirty="0"/>
              <a:t> ال</a:t>
            </a:r>
            <a:r>
              <a:rPr lang="ar-LB" sz="3200" dirty="0"/>
              <a:t>ّ</a:t>
            </a:r>
            <a:r>
              <a:rPr lang="ar-SA" sz="3200" dirty="0"/>
              <a:t>ذي يجمع بين</a:t>
            </a:r>
            <a:r>
              <a:rPr lang="ar-LB" sz="3200" dirty="0"/>
              <a:t>َ</a:t>
            </a:r>
            <a:r>
              <a:rPr lang="ar-SA" sz="3200" dirty="0"/>
              <a:t> الز</a:t>
            </a:r>
            <a:r>
              <a:rPr lang="ar-LB" sz="3200" dirty="0"/>
              <a:t>ّ</a:t>
            </a:r>
            <a:r>
              <a:rPr lang="ar-SA" sz="3200" dirty="0"/>
              <a:t>وج</a:t>
            </a:r>
            <a:r>
              <a:rPr lang="ar-LB" sz="3200" dirty="0"/>
              <a:t>َ</a:t>
            </a:r>
            <a:r>
              <a:rPr lang="ar-SA" sz="3200" dirty="0"/>
              <a:t>ين والأولاد</a:t>
            </a:r>
            <a:r>
              <a:rPr lang="ar-LB" sz="3200" dirty="0"/>
              <a:t>ِ لأنّ الزّوجَين </a:t>
            </a:r>
            <a:r>
              <a:rPr lang="ar-SA" sz="3200" dirty="0"/>
              <a:t>م</a:t>
            </a:r>
            <a:r>
              <a:rPr lang="ar-LB" sz="3200" dirty="0"/>
              <a:t>ُلتَزم</a:t>
            </a:r>
            <a:r>
              <a:rPr lang="ar-SA" sz="3200" dirty="0"/>
              <a:t>ا</a:t>
            </a:r>
            <a:r>
              <a:rPr lang="ar-LB" sz="3200" dirty="0"/>
              <a:t>ن بتَطوير هذه العلاقةِ وإنمائِها </a:t>
            </a:r>
            <a:r>
              <a:rPr lang="ar-LB" sz="3200" b="1" dirty="0"/>
              <a:t>ب</a:t>
            </a:r>
            <a:r>
              <a:rPr lang="ar-SA" sz="3200" b="1" dirty="0"/>
              <a:t>ال</a:t>
            </a:r>
            <a:r>
              <a:rPr lang="ar-LB" sz="3200" b="1" dirty="0"/>
              <a:t>حبّ المُتبادل والدّائم </a:t>
            </a:r>
            <a:r>
              <a:rPr lang="ar-LB" sz="3200" dirty="0"/>
              <a:t>الّذي لا تُوقِفُه المشاكلُ </a:t>
            </a:r>
          </a:p>
          <a:p>
            <a:pPr algn="ctr">
              <a:buNone/>
            </a:pPr>
            <a:r>
              <a:rPr lang="ar-LB" sz="3200" dirty="0"/>
              <a:t>أو الصّعوبات اليوميّة.</a:t>
            </a:r>
            <a:endParaRPr lang="en-US" sz="3200" dirty="0"/>
          </a:p>
          <a:p>
            <a:pPr algn="ctr"/>
            <a:r>
              <a:rPr lang="ar-LB" sz="3200" dirty="0"/>
              <a:t>أمّا الثّمار الّتي يقطفُها الأولادُ فهي العلاقاتُ الجيِّدةُ والتّوازنُ والارتياحُ مع ذواتِهم ومعَ الآخرينَ بالاضافةِ إلى تَمكّنِهم في المُستقبلِ من بناءِ عائلةٍ مُتوازِنةٍ مُتجَذّرةٍ في الحبّ الصّحيح.</a:t>
            </a:r>
            <a:endParaRPr lang="en-US" sz="3200" dirty="0"/>
          </a:p>
          <a:p>
            <a:endParaRPr lang="en-US" sz="2800" dirty="0"/>
          </a:p>
        </p:txBody>
      </p:sp>
      <p:sp>
        <p:nvSpPr>
          <p:cNvPr id="6" name="Left Arrow 5"/>
          <p:cNvSpPr/>
          <p:nvPr/>
        </p:nvSpPr>
        <p:spPr>
          <a:xfrm>
            <a:off x="6804248" y="1052736"/>
            <a:ext cx="2041082" cy="1728192"/>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t>الإجابة</a:t>
            </a:r>
            <a:endParaRPr lang="en-US" sz="3200" b="1" dirty="0"/>
          </a:p>
        </p:txBody>
      </p:sp>
    </p:spTree>
    <p:custDataLst>
      <p:tags r:id="rId1"/>
    </p:custDataLst>
    <p:extLst>
      <p:ext uri="{BB962C8B-B14F-4D97-AF65-F5344CB8AC3E}">
        <p14:creationId xmlns:p14="http://schemas.microsoft.com/office/powerpoint/2010/main" val="284721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229600" cy="1143000"/>
          </a:xfrm>
        </p:spPr>
        <p:txBody>
          <a:bodyPr/>
          <a:lstStyle/>
          <a:p>
            <a:endParaRPr lang="en-US" dirty="0"/>
          </a:p>
        </p:txBody>
      </p:sp>
      <p:sp>
        <p:nvSpPr>
          <p:cNvPr id="6" name="Rectangular Callout 5"/>
          <p:cNvSpPr/>
          <p:nvPr/>
        </p:nvSpPr>
        <p:spPr>
          <a:xfrm>
            <a:off x="7164288" y="404664"/>
            <a:ext cx="1080120" cy="504056"/>
          </a:xfrm>
          <a:prstGeom prst="wedgeRectCallout">
            <a:avLst>
              <a:gd name="adj1" fmla="val -92815"/>
              <a:gd name="adj2" fmla="val 881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رسالة حب</a:t>
            </a:r>
            <a:endParaRPr lang="en-US" b="1" dirty="0">
              <a:solidFill>
                <a:schemeClr val="tx1"/>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652120" y="3356992"/>
            <a:ext cx="3193830" cy="3226726"/>
          </a:xfrm>
          <a:prstGeom prst="rect">
            <a:avLst/>
          </a:prstGeom>
        </p:spPr>
      </p:pic>
      <p:sp>
        <p:nvSpPr>
          <p:cNvPr id="9" name="Rectangular Callout 8"/>
          <p:cNvSpPr/>
          <p:nvPr/>
        </p:nvSpPr>
        <p:spPr>
          <a:xfrm>
            <a:off x="251520" y="2060848"/>
            <a:ext cx="5040560" cy="3744416"/>
          </a:xfrm>
          <a:prstGeom prst="wedgeRectCallout">
            <a:avLst>
              <a:gd name="adj1" fmla="val 61166"/>
              <a:gd name="adj2" fmla="val -7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3200" dirty="0">
              <a:solidFill>
                <a:schemeClr val="tx1"/>
              </a:solidFill>
            </a:endParaRPr>
          </a:p>
          <a:p>
            <a:pPr algn="ctr"/>
            <a:r>
              <a:rPr lang="ar-LB" sz="3200" dirty="0">
                <a:solidFill>
                  <a:schemeClr val="tx1"/>
                </a:solidFill>
              </a:rPr>
              <a:t>والآن سنسعى الى أن  نُميّزَ بين العلاقاتِ المُتوتِّرة الّتي نعيشُها، ونُصنِّف ما يعودُ منها إلى عُمرِ المُراهقة (أي إلى أمرٍ عابر) وما يعودُ منها إلى توتُّر في الحُبّ يحصلُ في العائلةِ والمجتمع.</a:t>
            </a:r>
            <a:endParaRPr lang="en-US" sz="3200" dirty="0">
              <a:solidFill>
                <a:schemeClr val="tx1"/>
              </a:solidFill>
            </a:endParaRPr>
          </a:p>
          <a:p>
            <a:pPr algn="ctr"/>
            <a:endParaRPr lang="en-US" sz="3200" b="1" dirty="0">
              <a:solidFill>
                <a:schemeClr val="tx1"/>
              </a:solidFill>
            </a:endParaRPr>
          </a:p>
        </p:txBody>
      </p:sp>
      <p:sp>
        <p:nvSpPr>
          <p:cNvPr id="10" name="Title 3"/>
          <p:cNvSpPr txBox="1">
            <a:spLocks/>
          </p:cNvSpPr>
          <p:nvPr/>
        </p:nvSpPr>
        <p:spPr>
          <a:xfrm>
            <a:off x="2411760" y="0"/>
            <a:ext cx="388843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r" defTabSz="457200" rtl="1" eaLnBrk="1" latinLnBrk="0" hangingPunct="1">
              <a:spcBef>
                <a:spcPct val="0"/>
              </a:spcBef>
              <a:buNone/>
              <a:defRPr sz="32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r-LB" sz="2300" b="1" dirty="0"/>
              <a:t>"أحبُّوا نساءكم، أطيعوا والديكم، لا تُغيظوا أبناءكم" </a:t>
            </a:r>
            <a:endParaRPr lang="fr-FR" sz="2300" b="1" dirty="0"/>
          </a:p>
          <a:p>
            <a:pPr algn="ctr"/>
            <a:r>
              <a:rPr lang="ar-LB" sz="2300" b="1" dirty="0"/>
              <a:t>(أف 5/6)</a:t>
            </a:r>
            <a:endParaRPr lang="en-US" sz="2300" dirty="0"/>
          </a:p>
        </p:txBody>
      </p:sp>
    </p:spTree>
    <p:custDataLst>
      <p:tags r:id="rId1"/>
    </p:custDataLst>
    <p:extLst>
      <p:ext uri="{BB962C8B-B14F-4D97-AF65-F5344CB8AC3E}">
        <p14:creationId xmlns:p14="http://schemas.microsoft.com/office/powerpoint/2010/main" val="74760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488832" cy="1296144"/>
          </a:xfrm>
        </p:spPr>
        <p:txBody>
          <a:bodyPr>
            <a:normAutofit/>
          </a:bodyPr>
          <a:lstStyle/>
          <a:p>
            <a:pPr lvl="0" algn="ctr"/>
            <a:endParaRPr lang="en-US" dirty="0"/>
          </a:p>
        </p:txBody>
      </p:sp>
      <p:pic>
        <p:nvPicPr>
          <p:cNvPr id="4" name="Picture 2" descr="C:\Users\rfares\Desktop\ppt famille\static1.squarespace.com.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51520" y="2564904"/>
            <a:ext cx="4229871" cy="4525963"/>
          </a:xfrm>
          <a:prstGeom prst="rect">
            <a:avLst/>
          </a:prstGeom>
          <a:noFill/>
        </p:spPr>
      </p:pic>
      <p:sp>
        <p:nvSpPr>
          <p:cNvPr id="8" name="Rectangle 7"/>
          <p:cNvSpPr/>
          <p:nvPr/>
        </p:nvSpPr>
        <p:spPr>
          <a:xfrm flipH="1">
            <a:off x="5868144" y="2852936"/>
            <a:ext cx="3024336" cy="3539430"/>
          </a:xfrm>
          <a:prstGeom prst="rect">
            <a:avLst/>
          </a:prstGeom>
          <a:solidFill>
            <a:schemeClr val="accent5">
              <a:lumMod val="40000"/>
              <a:lumOff val="60000"/>
            </a:schemeClr>
          </a:solidFill>
        </p:spPr>
        <p:txBody>
          <a:bodyPr wrap="square">
            <a:spAutoFit/>
          </a:bodyPr>
          <a:lstStyle/>
          <a:p>
            <a:pPr lvl="0" algn="ctr" rtl="1" fontAlgn="base">
              <a:spcBef>
                <a:spcPct val="0"/>
              </a:spcBef>
              <a:spcAft>
                <a:spcPct val="0"/>
              </a:spcAft>
            </a:pPr>
            <a:r>
              <a:rPr lang="ar-LB" sz="3200" b="1" dirty="0">
                <a:latin typeface="Simplified Arabic" pitchFamily="18" charset="-78"/>
                <a:ea typeface="Times New Roman" pitchFamily="18" charset="0"/>
                <a:cs typeface="+mj-cs"/>
              </a:rPr>
              <a:t>إنَّ الأخطارَ الّتي تهدّدُ العائلةَ عَديدةٌ يمكنُ أن نلخّصها في عبارةٍ واحدة</a:t>
            </a:r>
          </a:p>
          <a:p>
            <a:pPr lvl="0" algn="ctr" rtl="1" fontAlgn="base">
              <a:spcBef>
                <a:spcPct val="0"/>
              </a:spcBef>
              <a:spcAft>
                <a:spcPct val="0"/>
              </a:spcAft>
            </a:pPr>
            <a:r>
              <a:rPr lang="ar-LB" sz="3200" b="1" dirty="0">
                <a:solidFill>
                  <a:srgbClr val="C00000"/>
                </a:solidFill>
                <a:latin typeface="Simplified Arabic" pitchFamily="18" charset="-78"/>
                <a:cs typeface="+mj-cs"/>
              </a:rPr>
              <a:t>فقدان الحبّ</a:t>
            </a:r>
            <a:r>
              <a:rPr lang="en-US" sz="2800" dirty="0">
                <a:solidFill>
                  <a:srgbClr val="C00000"/>
                </a:solidFill>
                <a:latin typeface="Arial" pitchFamily="34" charset="0"/>
                <a:cs typeface="Arial" pitchFamily="34" charset="0"/>
              </a:rPr>
              <a:t> </a:t>
            </a:r>
          </a:p>
        </p:txBody>
      </p:sp>
      <p:sp>
        <p:nvSpPr>
          <p:cNvPr id="3" name="Rounded Rectangular Callout 2"/>
          <p:cNvSpPr/>
          <p:nvPr/>
        </p:nvSpPr>
        <p:spPr>
          <a:xfrm>
            <a:off x="2051720" y="332656"/>
            <a:ext cx="4176464" cy="1656184"/>
          </a:xfrm>
          <a:prstGeom prst="wedgeRoundRectCallout">
            <a:avLst>
              <a:gd name="adj1" fmla="val 5166"/>
              <a:gd name="adj2" fmla="val 676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latin typeface="Simplified Arabic" pitchFamily="18" charset="-78"/>
              </a:rPr>
              <a:t>لنرَ</a:t>
            </a:r>
            <a:r>
              <a:rPr lang="ar-LB" sz="2800" dirty="0"/>
              <a:t> </a:t>
            </a:r>
            <a:r>
              <a:rPr lang="ar-LB" sz="2800" b="1" dirty="0">
                <a:latin typeface="Simplified Arabic" pitchFamily="18" charset="-78"/>
                <a:ea typeface="Times New Roman" pitchFamily="18" charset="0"/>
              </a:rPr>
              <a:t>الأخطار الّتي تُهدّد</a:t>
            </a:r>
            <a:br>
              <a:rPr lang="ar-LB" sz="2800" b="1" dirty="0">
                <a:latin typeface="Simplified Arabic" pitchFamily="18" charset="-78"/>
                <a:ea typeface="Times New Roman" pitchFamily="18" charset="0"/>
              </a:rPr>
            </a:br>
            <a:r>
              <a:rPr lang="ar-LB" sz="2800" b="1" dirty="0">
                <a:latin typeface="Simplified Arabic" pitchFamily="18" charset="-78"/>
                <a:ea typeface="Times New Roman" pitchFamily="18" charset="0"/>
              </a:rPr>
              <a:t> حياةَ العائِلة والزّواج</a:t>
            </a:r>
            <a:endParaRPr lang="en-US" sz="2800" dirty="0"/>
          </a:p>
        </p:txBody>
      </p:sp>
    </p:spTree>
    <p:custDataLst>
      <p:tags r:id="rId1"/>
    </p:custDataLst>
    <p:extLst>
      <p:ext uri="{BB962C8B-B14F-4D97-AF65-F5344CB8AC3E}">
        <p14:creationId xmlns:p14="http://schemas.microsoft.com/office/powerpoint/2010/main" val="42646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6732240" cy="2016224"/>
          </a:xfrm>
        </p:spPr>
        <p:txBody>
          <a:bodyPr>
            <a:normAutofit/>
          </a:bodyPr>
          <a:lstStyle/>
          <a:p>
            <a:pPr algn="ctr">
              <a:buNone/>
            </a:pPr>
            <a:r>
              <a:rPr lang="ar-LB" sz="4400" dirty="0">
                <a:solidFill>
                  <a:srgbClr val="FF0000"/>
                </a:solidFill>
              </a:rPr>
              <a:t>إ</a:t>
            </a:r>
            <a:r>
              <a:rPr lang="ar-LB" sz="4400" b="1" dirty="0">
                <a:solidFill>
                  <a:srgbClr val="FF0000"/>
                </a:solidFill>
              </a:rPr>
              <a:t>ذا فُقِدَ الحبّ،</a:t>
            </a:r>
          </a:p>
          <a:p>
            <a:pPr algn="ctr">
              <a:buNone/>
            </a:pPr>
            <a:r>
              <a:rPr lang="ar-LB" sz="4400" b="1" dirty="0">
                <a:solidFill>
                  <a:srgbClr val="FF0000"/>
                </a:solidFill>
              </a:rPr>
              <a:t>أصبحَ الزّواج في خطرّ</a:t>
            </a:r>
            <a:r>
              <a:rPr lang="ar-LB" sz="4400" b="1" dirty="0"/>
              <a:t>.</a:t>
            </a:r>
          </a:p>
        </p:txBody>
      </p:sp>
      <p:sp>
        <p:nvSpPr>
          <p:cNvPr id="5" name="Oval 4"/>
          <p:cNvSpPr/>
          <p:nvPr/>
        </p:nvSpPr>
        <p:spPr>
          <a:xfrm>
            <a:off x="6012160" y="260648"/>
            <a:ext cx="2808312" cy="158417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b="1" dirty="0">
                <a:solidFill>
                  <a:schemeClr val="bg1"/>
                </a:solidFill>
              </a:rPr>
              <a:t>فقدان الحـبّ</a:t>
            </a:r>
            <a:endParaRPr lang="en-US" sz="4000" b="1" dirty="0">
              <a:solidFill>
                <a:schemeClr val="bg1"/>
              </a:solidFill>
            </a:endParaRPr>
          </a:p>
        </p:txBody>
      </p:sp>
      <p:pic>
        <p:nvPicPr>
          <p:cNvPr id="7171" name="Picture 3" descr="C:\Users\Liliane\Desktop\work from home\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2209800"/>
            <a:ext cx="4464496" cy="4464496"/>
          </a:xfrm>
          <a:prstGeom prst="rect">
            <a:avLst/>
          </a:prstGeom>
          <a:noFill/>
        </p:spPr>
      </p:pic>
    </p:spTree>
    <p:custDataLst>
      <p:tags r:id="rId1"/>
    </p:custDataLst>
    <p:extLst>
      <p:ext uri="{BB962C8B-B14F-4D97-AF65-F5344CB8AC3E}">
        <p14:creationId xmlns:p14="http://schemas.microsoft.com/office/powerpoint/2010/main" val="418332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528" y="1484784"/>
            <a:ext cx="3888431" cy="4392488"/>
          </a:xfrm>
          <a:solidFill>
            <a:schemeClr val="accent4">
              <a:lumMod val="20000"/>
              <a:lumOff val="80000"/>
            </a:schemeClr>
          </a:solidFill>
        </p:spPr>
        <p:txBody>
          <a:bodyPr>
            <a:normAutofit/>
          </a:bodyPr>
          <a:lstStyle/>
          <a:p>
            <a:pPr>
              <a:buNone/>
            </a:pPr>
            <a:endParaRPr lang="en-US" sz="3600" dirty="0">
              <a:solidFill>
                <a:schemeClr val="accent2">
                  <a:lumMod val="75000"/>
                </a:schemeClr>
              </a:solidFill>
            </a:endParaRPr>
          </a:p>
          <a:p>
            <a:pPr algn="ctr"/>
            <a:r>
              <a:rPr lang="ar-LB" sz="3600" dirty="0"/>
              <a:t> إنّ الحبّ أمرُ واقعيّ لا خياليّ ويفترضُ أنّ الأمور التّالية أصبحت راسخةً فينا:</a:t>
            </a:r>
            <a:endParaRPr lang="en-US" sz="3600" dirty="0"/>
          </a:p>
          <a:p>
            <a:pPr algn="ctr">
              <a:buNone/>
            </a:pPr>
            <a:endParaRPr lang="en-US" sz="3600" dirty="0">
              <a:solidFill>
                <a:schemeClr val="accent2">
                  <a:lumMod val="75000"/>
                </a:schemeClr>
              </a:solidFill>
            </a:endParaRPr>
          </a:p>
          <a:p>
            <a:endParaRPr lang="en-US"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26562" t="-3900" r="20157" b="7942"/>
          <a:stretch/>
        </p:blipFill>
        <p:spPr>
          <a:xfrm>
            <a:off x="5148064" y="2772028"/>
            <a:ext cx="3630283" cy="3667674"/>
          </a:xfrm>
          <a:prstGeom prst="rect">
            <a:avLst/>
          </a:prstGeom>
        </p:spPr>
      </p:pic>
      <p:sp>
        <p:nvSpPr>
          <p:cNvPr id="5" name="Cloud Callout 4"/>
          <p:cNvSpPr/>
          <p:nvPr/>
        </p:nvSpPr>
        <p:spPr>
          <a:xfrm>
            <a:off x="4283968" y="404664"/>
            <a:ext cx="4320480" cy="2160240"/>
          </a:xfrm>
          <a:prstGeom prst="cloudCallout">
            <a:avLst>
              <a:gd name="adj1" fmla="val -10414"/>
              <a:gd name="adj2" fmla="val 89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chemeClr val="bg1"/>
                </a:solidFill>
              </a:rPr>
              <a:t>كيفَ يُمكِن أن نتفادى هذا الخطر ؟</a:t>
            </a:r>
            <a:endParaRPr lang="en-US" sz="3000" dirty="0">
              <a:solidFill>
                <a:schemeClr val="bg1"/>
              </a:solidFill>
            </a:endParaRPr>
          </a:p>
        </p:txBody>
      </p:sp>
    </p:spTree>
    <p:custDataLst>
      <p:tags r:id="rId1"/>
    </p:custDataLst>
    <p:extLst>
      <p:ext uri="{BB962C8B-B14F-4D97-AF65-F5344CB8AC3E}">
        <p14:creationId xmlns:p14="http://schemas.microsoft.com/office/powerpoint/2010/main" val="418332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132856"/>
            <a:ext cx="6944319" cy="4464496"/>
          </a:xfrm>
          <a:solidFill>
            <a:schemeClr val="accent4">
              <a:lumMod val="20000"/>
              <a:lumOff val="80000"/>
            </a:schemeClr>
          </a:solidFill>
        </p:spPr>
        <p:txBody>
          <a:bodyPr>
            <a:normAutofit/>
          </a:bodyPr>
          <a:lstStyle/>
          <a:p>
            <a:pPr algn="ctr"/>
            <a:r>
              <a:rPr lang="ar-LB" sz="3200" dirty="0"/>
              <a:t>أكانَ جهلُ المرأةِ أم جهلُ الرّجل… فعلى كلّ مِنْهُما أن يتهيّأ ليتحمَّلَ مسؤوليَّتَه.</a:t>
            </a:r>
            <a:endParaRPr lang="en-US" sz="3200" dirty="0"/>
          </a:p>
          <a:p>
            <a:pPr algn="ctr"/>
            <a:r>
              <a:rPr lang="ar-LB" sz="3200" dirty="0"/>
              <a:t>على الإثنينِ أن يكونا على دِرايَةٍ كافيَّة بما يدورُ حولَهما…</a:t>
            </a:r>
            <a:endParaRPr lang="en-US" sz="3200" dirty="0"/>
          </a:p>
          <a:p>
            <a:pPr algn="ctr"/>
            <a:r>
              <a:rPr lang="ar-LB" sz="3200" dirty="0"/>
              <a:t>على الرّجلِ والمَرأة أن يَكونا على معرفةٍ كافِيةِ كلّ واحدٍ بالآخر، أكانَ نفسيًّا أو جسدّيًا</a:t>
            </a:r>
            <a:endParaRPr lang="en-US" sz="3200" dirty="0"/>
          </a:p>
        </p:txBody>
      </p:sp>
      <p:sp>
        <p:nvSpPr>
          <p:cNvPr id="4" name="Oval 3"/>
          <p:cNvSpPr/>
          <p:nvPr/>
        </p:nvSpPr>
        <p:spPr>
          <a:xfrm>
            <a:off x="323528" y="332656"/>
            <a:ext cx="6552728" cy="1467544"/>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chemeClr val="bg1"/>
                </a:solidFill>
              </a:rPr>
              <a:t>الحبّ لا يقبَل بالجهل… ولا يُبنى على الجهل.</a:t>
            </a:r>
            <a:endParaRPr lang="en-US" sz="3000" dirty="0">
              <a:solidFill>
                <a:schemeClr val="bg1"/>
              </a:solidFill>
            </a:endParaRPr>
          </a:p>
        </p:txBody>
      </p:sp>
    </p:spTree>
    <p:custDataLst>
      <p:tags r:id="rId1"/>
    </p:custDataLst>
    <p:extLst>
      <p:ext uri="{BB962C8B-B14F-4D97-AF65-F5344CB8AC3E}">
        <p14:creationId xmlns:p14="http://schemas.microsoft.com/office/powerpoint/2010/main" val="3470579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7056784" cy="4896544"/>
          </a:xfrm>
          <a:solidFill>
            <a:schemeClr val="accent3">
              <a:lumMod val="20000"/>
              <a:lumOff val="80000"/>
            </a:schemeClr>
          </a:solidFill>
        </p:spPr>
        <p:txBody>
          <a:bodyPr>
            <a:normAutofit fontScale="92500"/>
          </a:bodyPr>
          <a:lstStyle/>
          <a:p>
            <a:pPr algn="ctr"/>
            <a:r>
              <a:rPr lang="ar-LB" sz="3000" dirty="0">
                <a:solidFill>
                  <a:schemeClr val="tx1"/>
                </a:solidFill>
              </a:rPr>
              <a:t>عندما يتصرّفُ كلُّ واحدٍ منهُما بمُوجَبِ طَبعِهِ دونَ الانتباه للآخر.</a:t>
            </a:r>
          </a:p>
          <a:p>
            <a:r>
              <a:rPr lang="ar-LB" sz="3000" dirty="0"/>
              <a:t>عندما يَفرضُ الواحدُ على الآخرِ نظرتَهُ ورأيَه.</a:t>
            </a:r>
            <a:endParaRPr lang="en-US" sz="3000" dirty="0"/>
          </a:p>
          <a:p>
            <a:r>
              <a:rPr lang="ar-LB" sz="3000" dirty="0"/>
              <a:t>عندما يَجهلُ أو يَتجاهَلُ الرّجلُ تربيَةَ الأولادِ ويتركُ هذا العِبءَ للمَرأة.</a:t>
            </a:r>
            <a:endParaRPr lang="en-US" sz="3000" dirty="0"/>
          </a:p>
          <a:p>
            <a:r>
              <a:rPr lang="ar-LB" sz="3000" dirty="0"/>
              <a:t>عندَما لا تَكترثُ المرأةُ لِما يَدورُ حَولَها في العالمِ ولا تُساهِمُ في بِناءِ مُجتَمَعِها.</a:t>
            </a:r>
            <a:endParaRPr lang="en-US" sz="3000" dirty="0"/>
          </a:p>
          <a:p>
            <a:pPr algn="ctr">
              <a:buNone/>
            </a:pPr>
            <a:r>
              <a:rPr lang="ar-LB" sz="3000" b="1" dirty="0"/>
              <a:t>كلّ ذلكَ أخطار تهدّد العائلة الّتي لا تنمو إلاّ بمساهمةِ قُطبَيها وباندِماجِها في المجتمع.</a:t>
            </a:r>
            <a:endParaRPr lang="en-US" sz="3000" b="1" dirty="0"/>
          </a:p>
          <a:p>
            <a:endParaRPr lang="en-US" dirty="0"/>
          </a:p>
        </p:txBody>
      </p:sp>
      <p:sp>
        <p:nvSpPr>
          <p:cNvPr id="4" name="Oval 3"/>
          <p:cNvSpPr/>
          <p:nvPr/>
        </p:nvSpPr>
        <p:spPr>
          <a:xfrm>
            <a:off x="1259632" y="332656"/>
            <a:ext cx="4968552" cy="122413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3200" b="1" dirty="0">
              <a:solidFill>
                <a:schemeClr val="bg1"/>
              </a:solidFill>
            </a:endParaRPr>
          </a:p>
          <a:p>
            <a:pPr algn="ctr"/>
            <a:r>
              <a:rPr lang="ar-LB" sz="3200" b="1" dirty="0">
                <a:solidFill>
                  <a:schemeClr val="bg1"/>
                </a:solidFill>
              </a:rPr>
              <a:t>ويهدَّد هذا الحبّ:</a:t>
            </a:r>
            <a:endParaRPr lang="en-US" sz="3200" b="1" dirty="0">
              <a:solidFill>
                <a:schemeClr val="bg1"/>
              </a:solidFill>
            </a:endParaRPr>
          </a:p>
          <a:p>
            <a:pPr algn="ctr"/>
            <a:endParaRPr lang="en-US" sz="3000" dirty="0">
              <a:solidFill>
                <a:schemeClr val="bg1"/>
              </a:solidFill>
            </a:endParaRPr>
          </a:p>
        </p:txBody>
      </p:sp>
    </p:spTree>
    <p:custDataLst>
      <p:tags r:id="rId1"/>
    </p:custDataLst>
    <p:extLst>
      <p:ext uri="{BB962C8B-B14F-4D97-AF65-F5344CB8AC3E}">
        <p14:creationId xmlns:p14="http://schemas.microsoft.com/office/powerpoint/2010/main" val="7465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692696"/>
            <a:ext cx="6447501" cy="1320800"/>
          </a:xfrm>
        </p:spPr>
        <p:txBody>
          <a:bodyPr>
            <a:normAutofit/>
          </a:bodyPr>
          <a:lstStyle/>
          <a:p>
            <a:endParaRPr lang="en-US" dirty="0"/>
          </a:p>
        </p:txBody>
      </p:sp>
      <p:sp>
        <p:nvSpPr>
          <p:cNvPr id="3" name="Content Placeholder 2"/>
          <p:cNvSpPr>
            <a:spLocks noGrp="1"/>
          </p:cNvSpPr>
          <p:nvPr>
            <p:ph idx="1"/>
          </p:nvPr>
        </p:nvSpPr>
        <p:spPr>
          <a:xfrm>
            <a:off x="251521" y="332656"/>
            <a:ext cx="5040560" cy="6308970"/>
          </a:xfrm>
          <a:solidFill>
            <a:schemeClr val="accent3">
              <a:lumMod val="20000"/>
              <a:lumOff val="80000"/>
            </a:schemeClr>
          </a:solidFill>
        </p:spPr>
        <p:txBody>
          <a:bodyPr>
            <a:normAutofit fontScale="92500" lnSpcReduction="10000"/>
          </a:bodyPr>
          <a:lstStyle/>
          <a:p>
            <a:pPr algn="ctr"/>
            <a:r>
              <a:rPr lang="ar-LB" sz="2800" dirty="0"/>
              <a:t>إنَّ المال خطرٌ على المجتمع كلّه ،  ولذلكَ قالَ يسوع : </a:t>
            </a:r>
          </a:p>
          <a:p>
            <a:pPr marL="0" indent="0" algn="ctr">
              <a:buNone/>
            </a:pPr>
            <a:r>
              <a:rPr lang="ar-LB" sz="2800" b="1" dirty="0"/>
              <a:t>     "لا تعبدوا ربّين".</a:t>
            </a:r>
            <a:endParaRPr lang="en-US" sz="2800" b="1" dirty="0"/>
          </a:p>
          <a:p>
            <a:pPr algn="ctr"/>
            <a:r>
              <a:rPr lang="ar-LB" sz="2800" dirty="0"/>
              <a:t>يُمكنُ المالُ أن يسبّبَ مشاكِلَ عديدةٍ بينَ الأزواج إذا صُرِف من اجلِ الأنانية،  لا مِن أجلِ حاجة العَيش. فبدلاً من أن يكونَ من أجلِ الخبزِ اليوميّ، يُصبِح لأجلِ حبّ الظهور.</a:t>
            </a:r>
          </a:p>
          <a:p>
            <a:pPr algn="ctr"/>
            <a:r>
              <a:rPr lang="ar-LB" sz="2800" dirty="0"/>
              <a:t>ومن هنا تأتي المشاكل ولا فرقَ بين الأغنياء والفقراء في هذا القبيل.</a:t>
            </a:r>
            <a:endParaRPr lang="en-US" sz="2800" dirty="0"/>
          </a:p>
          <a:p>
            <a:pPr algn="ctr"/>
            <a:r>
              <a:rPr lang="ar-LB" sz="2800" dirty="0"/>
              <a:t>لعب القمار.</a:t>
            </a:r>
            <a:endParaRPr lang="en-US" sz="2800" dirty="0"/>
          </a:p>
          <a:p>
            <a:pPr algn="ctr"/>
            <a:r>
              <a:rPr lang="ar-LB" sz="2800" dirty="0"/>
              <a:t>الاسراف على التبرّج واللبس حين يُصرف دون دراية.</a:t>
            </a:r>
            <a:endParaRPr lang="en-US" sz="2800" dirty="0"/>
          </a:p>
          <a:p>
            <a:endParaRPr lang="en-US" dirty="0"/>
          </a:p>
        </p:txBody>
      </p:sp>
      <p:sp>
        <p:nvSpPr>
          <p:cNvPr id="5" name="Cloud Callout 4"/>
          <p:cNvSpPr/>
          <p:nvPr/>
        </p:nvSpPr>
        <p:spPr>
          <a:xfrm>
            <a:off x="5436096" y="0"/>
            <a:ext cx="3168352" cy="3312368"/>
          </a:xfrm>
          <a:prstGeom prst="cloudCallout">
            <a:avLst>
              <a:gd name="adj1" fmla="val 15186"/>
              <a:gd name="adj2" fmla="val 76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dirty="0">
                <a:solidFill>
                  <a:schemeClr val="bg1"/>
                </a:solidFill>
              </a:rPr>
            </a:br>
            <a:r>
              <a:rPr lang="ar-LB" sz="2800" b="1" dirty="0">
                <a:solidFill>
                  <a:schemeClr val="bg1"/>
                </a:solidFill>
              </a:rPr>
              <a:t>ماذا عن المال، هل يمكن أن يشكل خطراً علـى الزّواج </a:t>
            </a:r>
            <a:r>
              <a:rPr lang="ar-LB" sz="3200" b="1" dirty="0">
                <a:solidFill>
                  <a:schemeClr val="bg1"/>
                </a:solidFill>
              </a:rPr>
              <a:t>؟</a:t>
            </a:r>
            <a:br>
              <a:rPr lang="en-US" sz="3200" dirty="0"/>
            </a:br>
            <a:endParaRPr lang="en-US" sz="3000" dirty="0">
              <a:solidFill>
                <a:schemeClr val="bg1"/>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6084168" y="4047463"/>
            <a:ext cx="3059832" cy="2810537"/>
          </a:xfrm>
          <a:prstGeom prst="rect">
            <a:avLst/>
          </a:prstGeom>
        </p:spPr>
      </p:pic>
    </p:spTree>
    <p:custDataLst>
      <p:tags r:id="rId1"/>
    </p:custDataLst>
    <p:extLst>
      <p:ext uri="{BB962C8B-B14F-4D97-AF65-F5344CB8AC3E}">
        <p14:creationId xmlns:p14="http://schemas.microsoft.com/office/powerpoint/2010/main" val="241924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692696"/>
            <a:ext cx="6447501" cy="1320800"/>
          </a:xfrm>
        </p:spPr>
        <p:txBody>
          <a:bodyPr>
            <a:normAutofit/>
          </a:bodyPr>
          <a:lstStyle/>
          <a:p>
            <a:endParaRPr lang="en-US" dirty="0"/>
          </a:p>
        </p:txBody>
      </p:sp>
      <p:sp>
        <p:nvSpPr>
          <p:cNvPr id="3" name="Content Placeholder 2"/>
          <p:cNvSpPr>
            <a:spLocks noGrp="1"/>
          </p:cNvSpPr>
          <p:nvPr>
            <p:ph idx="1"/>
          </p:nvPr>
        </p:nvSpPr>
        <p:spPr>
          <a:xfrm>
            <a:off x="251520" y="332656"/>
            <a:ext cx="5184575" cy="6308970"/>
          </a:xfrm>
          <a:solidFill>
            <a:schemeClr val="accent6">
              <a:lumMod val="40000"/>
              <a:lumOff val="60000"/>
            </a:schemeClr>
          </a:solidFill>
        </p:spPr>
        <p:txBody>
          <a:bodyPr>
            <a:normAutofit lnSpcReduction="10000"/>
          </a:bodyPr>
          <a:lstStyle/>
          <a:p>
            <a:pPr algn="ctr"/>
            <a:r>
              <a:rPr lang="fr-FR" sz="2800" b="1" dirty="0">
                <a:sym typeface="Wingdings"/>
              </a:rPr>
              <a:t></a:t>
            </a:r>
            <a:r>
              <a:rPr lang="ar-LB" sz="2800" b="1" dirty="0"/>
              <a:t>للجنس بين البشر دوران </a:t>
            </a:r>
            <a:r>
              <a:rPr lang="ar-LB" sz="2800" dirty="0"/>
              <a:t>:</a:t>
            </a:r>
            <a:endParaRPr lang="en-US" sz="2800" dirty="0"/>
          </a:p>
          <a:p>
            <a:pPr algn="ctr"/>
            <a:r>
              <a:rPr lang="ar-LB" sz="2800" dirty="0"/>
              <a:t>دورٌ لإكمالِ الخَليقةِ بالأولاد.</a:t>
            </a:r>
            <a:endParaRPr lang="en-US" sz="2800" dirty="0"/>
          </a:p>
          <a:p>
            <a:pPr algn="ctr"/>
            <a:r>
              <a:rPr lang="ar-LB" sz="2800" dirty="0"/>
              <a:t>ودورٌ للتّعبيرِ عن الحبّ…</a:t>
            </a:r>
            <a:endParaRPr lang="en-US" sz="2800" dirty="0"/>
          </a:p>
          <a:p>
            <a:pPr algn="ctr"/>
            <a:r>
              <a:rPr lang="ar-LB" sz="2800" dirty="0"/>
              <a:t>ولكنّ الإنسانَ باستطاعَتِه أن يُغيّرَ هذه المَفاهيمَ ويَستَعملَ الجنسَ لِذاته، فيُحاولُ التّسلّط على الآخرِ وإخضاعِه للذَّته. وهذا خطرٌ يُهدّدُ الزّواج، لأنّه يَبني الزّواجَ على الجاذِبيَّة الجّنسيَّة، وعندما تزولُ هَذه الجاذبيَّة لا يعودُ للزواجِ مُبرِّر. وهَذا الخَطر يجبُ أنّ يتداركَهُ الشّبابُ والفتياتُ منذُ مُراهَقَتِهم، وإلاّ وقعُوا في مَشاكِلَ لا حَصرَ لها.</a:t>
            </a:r>
            <a:endParaRPr lang="en-US" sz="2800" dirty="0"/>
          </a:p>
        </p:txBody>
      </p:sp>
      <p:sp>
        <p:nvSpPr>
          <p:cNvPr id="5" name="Cloud Callout 4"/>
          <p:cNvSpPr/>
          <p:nvPr/>
        </p:nvSpPr>
        <p:spPr>
          <a:xfrm>
            <a:off x="5652120" y="548680"/>
            <a:ext cx="3168352" cy="2259632"/>
          </a:xfrm>
          <a:prstGeom prst="cloudCallout">
            <a:avLst>
              <a:gd name="adj1" fmla="val 13010"/>
              <a:gd name="adj2" fmla="val 91013"/>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dirty="0">
                <a:solidFill>
                  <a:schemeClr val="bg1"/>
                </a:solidFill>
              </a:rPr>
            </a:br>
            <a:r>
              <a:rPr lang="ar-LB" sz="2800" b="1" dirty="0">
                <a:solidFill>
                  <a:schemeClr val="bg1"/>
                </a:solidFill>
              </a:rPr>
              <a:t>ماذا يعني سوء فهم الجنس</a:t>
            </a:r>
            <a:endParaRPr lang="en-US" sz="3000" dirty="0">
              <a:solidFill>
                <a:schemeClr val="bg1"/>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6084168" y="4047463"/>
            <a:ext cx="3059832" cy="2810537"/>
          </a:xfrm>
          <a:prstGeom prst="rect">
            <a:avLst/>
          </a:prstGeom>
        </p:spPr>
      </p:pic>
    </p:spTree>
    <p:custDataLst>
      <p:tags r:id="rId1"/>
    </p:custDataLst>
    <p:extLst>
      <p:ext uri="{BB962C8B-B14F-4D97-AF65-F5344CB8AC3E}">
        <p14:creationId xmlns:p14="http://schemas.microsoft.com/office/powerpoint/2010/main" val="241924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28800"/>
            <a:ext cx="3744416" cy="584775"/>
          </a:xfrm>
          <a:prstGeom prst="rect">
            <a:avLst/>
          </a:prstGeom>
        </p:spPr>
        <p:txBody>
          <a:bodyPr wrap="square">
            <a:spAutoFit/>
          </a:bodyPr>
          <a:lstStyle/>
          <a:p>
            <a:pPr algn="ctr" rtl="1"/>
            <a:r>
              <a:rPr lang="ar-LB" sz="3200" b="1" dirty="0">
                <a:latin typeface="Tahoma" panose="020B0604030504040204" pitchFamily="34" charset="0"/>
                <a:ea typeface="Tahoma" panose="020B0604030504040204" pitchFamily="34" charset="0"/>
                <a:cs typeface="Tahoma" panose="020B0604030504040204" pitchFamily="34" charset="0"/>
              </a:rPr>
              <a:t>« الحّب والأهل»</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bwMode="auto">
          <a:xfrm>
            <a:off x="467544" y="2636912"/>
            <a:ext cx="5544771" cy="36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481415" y="1412776"/>
            <a:ext cx="2662585" cy="1875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Title 1"/>
          <p:cNvSpPr txBox="1">
            <a:spLocks/>
          </p:cNvSpPr>
          <p:nvPr/>
        </p:nvSpPr>
        <p:spPr>
          <a:xfrm>
            <a:off x="1835696" y="188640"/>
            <a:ext cx="5688632" cy="936104"/>
          </a:xfrm>
          <a:prstGeom prst="rect">
            <a:avLst/>
          </a:prstGeom>
        </p:spPr>
        <p:txBody>
          <a:bodyPr vert="horz" lIns="91440" tIns="45720" rIns="91440" bIns="45720" rtlCol="0" anchor="t">
            <a:normAutofit/>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LB" sz="32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rPr>
              <a:t>اللِّقاءُ السابع (الجزء الثاني)</a:t>
            </a:r>
            <a:endParaRPr kumimoji="0" lang="en-US" sz="3200" b="1" i="0" u="none" strike="noStrike" kern="1200" cap="none" spc="0" normalizeH="0" baseline="0" noProof="0" dirty="0">
              <a:ln>
                <a:no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4414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1520" y="1700808"/>
            <a:ext cx="8496944" cy="4896543"/>
          </a:xfrm>
          <a:solidFill>
            <a:schemeClr val="bg2">
              <a:lumMod val="75000"/>
              <a:alpha val="46000"/>
            </a:schemeClr>
          </a:solidFill>
        </p:spPr>
        <p:txBody>
          <a:bodyPr>
            <a:noAutofit/>
          </a:bodyPr>
          <a:lstStyle/>
          <a:p>
            <a:pPr marL="0" indent="0">
              <a:buNone/>
            </a:pPr>
            <a:r>
              <a:rPr lang="ar-LB" sz="2800" dirty="0"/>
              <a:t>1. هل الأخطارُ الّتي عَرضناهَا مُقنِعَةٌ بِرأيك وتُهدّد العائلة والحبّ فعلاً ؟</a:t>
            </a:r>
          </a:p>
          <a:p>
            <a:pPr marL="0" indent="0">
              <a:buNone/>
            </a:pPr>
            <a:r>
              <a:rPr lang="en-US" sz="2800" dirty="0"/>
              <a:t> </a:t>
            </a:r>
            <a:r>
              <a:rPr lang="ar-LB" sz="2800" dirty="0"/>
              <a:t>2. هل تعرفُ حالاتٍ أثّرت عَليها إحدَى هَذه الأخطار ؟ ما كانت النّتيجَة ؟</a:t>
            </a:r>
            <a:endParaRPr lang="en-US" sz="2800" dirty="0"/>
          </a:p>
          <a:p>
            <a:pPr marL="0" indent="0">
              <a:buNone/>
            </a:pPr>
            <a:r>
              <a:rPr lang="ar-LB" sz="2800" dirty="0"/>
              <a:t>3. هل تعرفُ حالاتٍ تَخطّت هَذِه الأخطار ؟ كيفَ تصرّفت؟</a:t>
            </a:r>
            <a:endParaRPr lang="en-US" sz="2800" dirty="0"/>
          </a:p>
          <a:p>
            <a:pPr marL="0" indent="0">
              <a:buNone/>
            </a:pPr>
            <a:r>
              <a:rPr lang="ar-LB" sz="2800" dirty="0"/>
              <a:t>4. ما هي التّدابيرُ الضّروريّةُ كي تَنجحَ الحياةَ الزّوجيّة والعائليّة؟</a:t>
            </a:r>
            <a:endParaRPr lang="en-US" sz="2800" dirty="0"/>
          </a:p>
          <a:p>
            <a:pPr marL="0" indent="0">
              <a:buNone/>
            </a:pPr>
            <a:r>
              <a:rPr lang="ar-LB" sz="2800" dirty="0"/>
              <a:t>5. ماذا قالَ يسوع عن الحُبّ الحَقيقيّ الّذي يَجعلُ كلَّ حياةٍ قابلةً للنّجاح ؟ (يو 15/12-13)</a:t>
            </a:r>
            <a:endParaRPr lang="en-US" sz="2800" dirty="0"/>
          </a:p>
          <a:p>
            <a:endParaRPr lang="en-US" sz="2800" dirty="0"/>
          </a:p>
        </p:txBody>
      </p:sp>
      <p:sp>
        <p:nvSpPr>
          <p:cNvPr id="4" name="Left Arrow 3"/>
          <p:cNvSpPr/>
          <p:nvPr/>
        </p:nvSpPr>
        <p:spPr>
          <a:xfrm>
            <a:off x="899592" y="188640"/>
            <a:ext cx="6984776" cy="14834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t>لنبحث معا في هذه التساؤلات</a:t>
            </a:r>
            <a:endParaRPr lang="en-US" dirty="0"/>
          </a:p>
          <a:p>
            <a:pPr algn="ctr"/>
            <a:endParaRPr lang="en-US" dirty="0"/>
          </a:p>
        </p:txBody>
      </p:sp>
    </p:spTree>
    <p:custDataLst>
      <p:tags r:id="rId1"/>
    </p:custDataLst>
    <p:extLst>
      <p:ext uri="{BB962C8B-B14F-4D97-AF65-F5344CB8AC3E}">
        <p14:creationId xmlns:p14="http://schemas.microsoft.com/office/powerpoint/2010/main" val="321015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136904" cy="4968551"/>
          </a:xfrm>
          <a:solidFill>
            <a:schemeClr val="accent3">
              <a:lumMod val="60000"/>
              <a:lumOff val="40000"/>
            </a:schemeClr>
          </a:solidFill>
        </p:spPr>
        <p:txBody>
          <a:bodyPr>
            <a:normAutofit fontScale="92500"/>
          </a:bodyPr>
          <a:lstStyle/>
          <a:p>
            <a:r>
              <a:rPr lang="ar-LB" sz="2600" dirty="0"/>
              <a:t>العائلةُ هي المَكانُ الّذي يختَبِرُ فيه الانسانُ علاقاتٍ مميّزة. بعضُها حَسَنُ وبعضُها الآخرُ مُتوتّرُ أو مُتشنِّجُ بسببِ عُمر المراهقَةِ من جِهةٍ وبسببِ الخلافاتِ الّتي تحصلُ بينَ الأبِ والأمِ من جهةٍ أخرَى. وأهمّ هَذه الخلافاتِ الخَللُ الّذي يحدثُ بين الرّجل والمرأة.</a:t>
            </a:r>
            <a:endParaRPr lang="en-US" sz="2600" dirty="0"/>
          </a:p>
          <a:p>
            <a:r>
              <a:rPr lang="ar-LB" sz="2600" dirty="0"/>
              <a:t>هذا الوَضع يُشوّهُ صورَةَ العَلاقَةِ بينَ الرَّجلِ والمَرأة وقد </a:t>
            </a:r>
            <a:r>
              <a:rPr lang="ar-LB" sz="2600" b="1" dirty="0"/>
              <a:t>يُبعدُ الابناءَ عن إقامَةِ علاقَةِ حُبّ صحيحة</a:t>
            </a:r>
            <a:r>
              <a:rPr lang="ar-LB" sz="2600" dirty="0"/>
              <a:t>، فيلجأون إلى علاقاتٍ غيرِ صَحيحَةٍ وغيرِ سليمَة لحياتِهِم المُستقبليّة.</a:t>
            </a:r>
            <a:endParaRPr lang="en-US" sz="2600" dirty="0"/>
          </a:p>
          <a:p>
            <a:r>
              <a:rPr lang="ar-LB" sz="2600" dirty="0"/>
              <a:t>فالعائلةُ هي المَكانُ الّذي يَختبرُ فيهِ الأولادُ الحُّبَّ أو اللّا حبّ.</a:t>
            </a:r>
            <a:endParaRPr lang="en-US" sz="2600" dirty="0"/>
          </a:p>
          <a:p>
            <a:r>
              <a:rPr lang="ar-LB" sz="2600" dirty="0"/>
              <a:t>إنّ العائلةَ لا تنحَصِرُ بعلاقَةِ الأهل بالأولاد، بل تَبدأُ بعلاقَةِ الرّجل بالمرأة. فإذا أصابَ هذه العلاقة خَلَلٌ، أصابَ هذا الخَلل علاقةَ الآباء بالأبناء.</a:t>
            </a:r>
            <a:endParaRPr lang="en-US" sz="2600" dirty="0"/>
          </a:p>
          <a:p>
            <a:endParaRPr lang="en-US" dirty="0"/>
          </a:p>
        </p:txBody>
      </p:sp>
      <p:sp>
        <p:nvSpPr>
          <p:cNvPr id="4" name="Flowchart: Punched Tape 3"/>
          <p:cNvSpPr/>
          <p:nvPr/>
        </p:nvSpPr>
        <p:spPr>
          <a:xfrm>
            <a:off x="5364088" y="332656"/>
            <a:ext cx="2664296" cy="93610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b="1" dirty="0"/>
              <a:t>لنتذكّر</a:t>
            </a:r>
            <a:endParaRPr lang="en-US" sz="3600" b="1" dirty="0"/>
          </a:p>
        </p:txBody>
      </p:sp>
    </p:spTree>
    <p:custDataLst>
      <p:tags r:id="rId1"/>
    </p:custDataLst>
    <p:extLst>
      <p:ext uri="{BB962C8B-B14F-4D97-AF65-F5344CB8AC3E}">
        <p14:creationId xmlns:p14="http://schemas.microsoft.com/office/powerpoint/2010/main" val="3918099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صلاة</a:t>
            </a:r>
            <a:endParaRPr lang="en-US" dirty="0"/>
          </a:p>
        </p:txBody>
      </p:sp>
      <p:sp>
        <p:nvSpPr>
          <p:cNvPr id="3" name="Content Placeholder 2"/>
          <p:cNvSpPr>
            <a:spLocks noGrp="1"/>
          </p:cNvSpPr>
          <p:nvPr>
            <p:ph idx="1"/>
          </p:nvPr>
        </p:nvSpPr>
        <p:spPr>
          <a:xfrm>
            <a:off x="3851920" y="1916832"/>
            <a:ext cx="4791317" cy="4680520"/>
          </a:xfrm>
          <a:solidFill>
            <a:schemeClr val="accent3">
              <a:lumMod val="50000"/>
              <a:alpha val="14000"/>
            </a:schemeClr>
          </a:solidFill>
        </p:spPr>
        <p:txBody>
          <a:bodyPr>
            <a:normAutofit fontScale="92500" lnSpcReduction="10000"/>
          </a:bodyPr>
          <a:lstStyle/>
          <a:p>
            <a:r>
              <a:rPr lang="ar-LB" sz="2600" b="1" dirty="0"/>
              <a:t>أضعُ </a:t>
            </a:r>
            <a:r>
              <a:rPr lang="ar-LB" sz="2600" dirty="0"/>
              <a:t>كلَّ الصّعوباتِ أمامَ الرّبّ، أقدِّمُها لهُ وأطلبُ مساعدَةَ الرّوح القدسِ كي أتَخطّاها أو أتَقبَّلها.</a:t>
            </a:r>
            <a:endParaRPr lang="fr-FR" sz="2600" dirty="0"/>
          </a:p>
          <a:p>
            <a:r>
              <a:rPr lang="ar-LB" sz="2600" b="1" dirty="0"/>
              <a:t>أطلُبُ</a:t>
            </a:r>
            <a:r>
              <a:rPr lang="ar-LB" sz="2600" dirty="0"/>
              <a:t> إلى الرّب أن أعرِفَ جروحاتي الماضيةَ والحاضِرةَ وأُعبّرُ عنها وعَن مَخاوِفي وأطلبُ نعمَةَ الشّفاءِ وتَحصينِ المُستقبل.</a:t>
            </a:r>
          </a:p>
          <a:p>
            <a:r>
              <a:rPr lang="ar-LB" sz="2600" b="1" dirty="0"/>
              <a:t>أفكّر وأتأمل</a:t>
            </a:r>
            <a:r>
              <a:rPr lang="ar-LB" sz="2600" dirty="0"/>
              <a:t>:</a:t>
            </a:r>
          </a:p>
          <a:p>
            <a:pPr marL="285750" indent="-285750">
              <a:buNone/>
            </a:pPr>
            <a:r>
              <a:rPr lang="ar-LB" sz="2600" dirty="0"/>
              <a:t>- هل أرغَبُ في أن أعيشَ كما عاشَ والديَّ ؟</a:t>
            </a:r>
            <a:endParaRPr lang="en-US" sz="2600" dirty="0"/>
          </a:p>
          <a:p>
            <a:pPr>
              <a:buNone/>
            </a:pPr>
            <a:r>
              <a:rPr lang="ar-LB" sz="2600" dirty="0"/>
              <a:t>- هل أرغَبُ أن يتَّكلَ عَليّ أحَدٌ ؟</a:t>
            </a:r>
            <a:endParaRPr lang="en-US" sz="2600" dirty="0"/>
          </a:p>
          <a:p>
            <a:pPr>
              <a:buNone/>
            </a:pPr>
            <a:r>
              <a:rPr lang="ar-LB" sz="2600" dirty="0"/>
              <a:t>- هل أرغب أن أحبَّ وأكونَ محبوبًا؟ </a:t>
            </a:r>
            <a:endParaRPr lang="en-US" sz="2600" dirty="0"/>
          </a:p>
          <a:p>
            <a:endParaRPr lang="en-US" sz="2600" dirty="0"/>
          </a:p>
          <a:p>
            <a:endParaRPr lang="en-US" dirty="0"/>
          </a:p>
        </p:txBody>
      </p:sp>
      <p:pic>
        <p:nvPicPr>
          <p:cNvPr id="8194" name="Picture 2" descr="C:\Users\Liliane\Desktop\work from home\19-197757_clipart-people-praying-pray-boy-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66202"/>
            <a:ext cx="4283968" cy="6491798"/>
          </a:xfrm>
          <a:prstGeom prst="rect">
            <a:avLst/>
          </a:prstGeom>
          <a:noFill/>
        </p:spPr>
      </p:pic>
      <p:sp>
        <p:nvSpPr>
          <p:cNvPr id="5" name="Flowchart: Punched Tape 4"/>
          <p:cNvSpPr/>
          <p:nvPr/>
        </p:nvSpPr>
        <p:spPr>
          <a:xfrm>
            <a:off x="3851920" y="188640"/>
            <a:ext cx="4392488" cy="158417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t>أصلي صلاة شخصية</a:t>
            </a:r>
            <a:endParaRPr lang="en-US" sz="3600" b="1" dirty="0"/>
          </a:p>
        </p:txBody>
      </p:sp>
    </p:spTree>
    <p:custDataLst>
      <p:tags r:id="rId1"/>
    </p:custDataLst>
    <p:extLst>
      <p:ext uri="{BB962C8B-B14F-4D97-AF65-F5344CB8AC3E}">
        <p14:creationId xmlns:p14="http://schemas.microsoft.com/office/powerpoint/2010/main" val="368823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6447501" cy="792088"/>
          </a:xfrm>
        </p:spPr>
        <p:txBody>
          <a:bodyPr>
            <a:normAutofit fontScale="90000"/>
          </a:bodyPr>
          <a:lstStyle/>
          <a:p>
            <a:pPr algn="ctr"/>
            <a:r>
              <a:rPr lang="ar-LB" b="1" dirty="0"/>
              <a:t>صــلاة الشّفـاء</a:t>
            </a:r>
            <a:br>
              <a:rPr lang="en-US" dirty="0"/>
            </a:br>
            <a:endParaRPr lang="en-US" dirty="0"/>
          </a:p>
        </p:txBody>
      </p:sp>
      <p:sp>
        <p:nvSpPr>
          <p:cNvPr id="4" name="Rectangle 3"/>
          <p:cNvSpPr/>
          <p:nvPr/>
        </p:nvSpPr>
        <p:spPr>
          <a:xfrm>
            <a:off x="179512" y="1052736"/>
            <a:ext cx="8964488" cy="5509200"/>
          </a:xfrm>
          <a:prstGeom prst="rect">
            <a:avLst/>
          </a:prstGeom>
          <a:solidFill>
            <a:schemeClr val="accent6">
              <a:lumMod val="40000"/>
              <a:lumOff val="60000"/>
            </a:schemeClr>
          </a:solidFill>
        </p:spPr>
        <p:txBody>
          <a:bodyPr wrap="square">
            <a:spAutoFit/>
          </a:bodyPr>
          <a:lstStyle/>
          <a:p>
            <a:pPr algn="ctr" rtl="1"/>
            <a:r>
              <a:rPr lang="ar-LB" sz="2500" dirty="0"/>
              <a:t>يا ربّ، أنتَ وحدَكَ الطبيبُ الشّافي، الذي دعا الجميعَ إلى بحرِ حنانِه قائلاً: "تعالَوا إليَّ جميعًا. أيُّها المُرهَقونَ والمُثقلونَ، أنا أُريحُكم. إلتَفِتْ إلينا يا ربّ، نحنُ المُجتمعون هنا، وساعِدْنَا كي يَعِيَ كلٌّ منّا جروحاتِه ومخاوِفِه، واجعلْ صليبَك نورًا يَهدينا إلى ميناء الخلاص، ويُبدِّلَ حياتَنا وينقُلنا من عالم الظُّلمة </a:t>
            </a:r>
          </a:p>
          <a:p>
            <a:pPr algn="ctr" rtl="1"/>
            <a:r>
              <a:rPr lang="ar-LB" sz="2500" dirty="0"/>
              <a:t>إلى نور حُبّك اللامتناهي.</a:t>
            </a:r>
            <a:endParaRPr lang="en-US" sz="2500" dirty="0"/>
          </a:p>
          <a:p>
            <a:pPr algn="ctr" rtl="1"/>
            <a:r>
              <a:rPr lang="ar-LB" sz="2500" dirty="0"/>
              <a:t>تعطّفْ وتعالَ لمساعدتِنا برحمتِكَ السماويّة، فإنّك أنتَ القائلُ: </a:t>
            </a:r>
          </a:p>
          <a:p>
            <a:pPr algn="ctr" rtl="1"/>
            <a:r>
              <a:rPr lang="ar-LB" sz="2500" dirty="0"/>
              <a:t>"ما جئْتُ لأَدعوَ الصّديقينَ، بل الخَطأة والضُّعفاء والخائفين والمجروحين.أنتَ الرحيمُ الذي أحنى على المرضَى والمعذّبينَ، أنتَ السّامري الصالح الذي وهَبَنا، مع الإيمانِ، نعمةَ مُشاركتِه في الألم... </a:t>
            </a:r>
            <a:endParaRPr lang="en-US" sz="2500" dirty="0"/>
          </a:p>
          <a:p>
            <a:pPr algn="ctr" rtl="1"/>
            <a:r>
              <a:rPr lang="ar-LB" sz="2500" dirty="0"/>
              <a:t>ونرفعُ إليكَ معه المجدَ والشكرانْ، بطهارةِ النفسِ وقداسةِ الجسد، الآن ودائمًا إلى الأبد.</a:t>
            </a:r>
          </a:p>
          <a:p>
            <a:pPr rtl="1"/>
            <a:endParaRPr lang="ar-LB" sz="2000" dirty="0"/>
          </a:p>
          <a:p>
            <a:pPr rtl="1"/>
            <a:r>
              <a:rPr lang="ar-LB" sz="1600" dirty="0"/>
              <a:t>(عن كتاب رتبة مسحة المرضى </a:t>
            </a:r>
          </a:p>
          <a:p>
            <a:pPr rtl="1"/>
            <a:r>
              <a:rPr lang="ar-LB" sz="1600" dirty="0"/>
              <a:t>منشورات أبرشية بعلبك وزحلة المارونية 1983)</a:t>
            </a:r>
            <a:endParaRPr lang="en-US" sz="1600" dirty="0"/>
          </a:p>
        </p:txBody>
      </p:sp>
    </p:spTree>
    <p:custDataLst>
      <p:tags r:id="rId1"/>
    </p:custDataLst>
    <p:extLst>
      <p:ext uri="{BB962C8B-B14F-4D97-AF65-F5344CB8AC3E}">
        <p14:creationId xmlns:p14="http://schemas.microsoft.com/office/powerpoint/2010/main" val="82112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24944"/>
            <a:ext cx="8388424" cy="4672861"/>
          </a:xfrm>
        </p:spPr>
        <p:txBody>
          <a:bodyPr>
            <a:normAutofit/>
          </a:bodyPr>
          <a:lstStyle/>
          <a:p>
            <a:pPr rtl="1"/>
            <a:endParaRPr lang="ar-LB" sz="2400" dirty="0"/>
          </a:p>
          <a:p>
            <a:r>
              <a:rPr lang="ar-LB" sz="2600" b="1" dirty="0">
                <a:solidFill>
                  <a:srgbClr val="FF0000"/>
                </a:solidFill>
              </a:rPr>
              <a:t>أن نعرفَ </a:t>
            </a:r>
            <a:r>
              <a:rPr lang="ar-LB" sz="2600" dirty="0"/>
              <a:t>على أيّ أساسٍ تنشأُ العائلةُ السّعيدةُ رغمَ المشاكل التي يُمكن أن تحدُثَ بعد الزّواج  وتعيشُها العائلات (وقد أعيشُ أنا نفسي بعضها) وكيفيّة مُجابَهتها.</a:t>
            </a:r>
            <a:endParaRPr lang="en-US" sz="2600" dirty="0"/>
          </a:p>
          <a:p>
            <a:pPr rtl="1"/>
            <a:r>
              <a:rPr lang="ar-LB" sz="2600" dirty="0"/>
              <a:t> </a:t>
            </a:r>
            <a:r>
              <a:rPr lang="ar-LB" sz="2600" b="1" dirty="0">
                <a:solidFill>
                  <a:srgbClr val="FF0000"/>
                </a:solidFill>
              </a:rPr>
              <a:t>أن نُحدِّد </a:t>
            </a:r>
            <a:r>
              <a:rPr lang="ar-LB" sz="2600" dirty="0"/>
              <a:t>بعضَ أسبابِها وبعضَ الحلولِ المُمكنة، ونتأكّد من أنّ اللّه يُحبّنا كما نحنُ مهما كانت مَشاكلُنا وأنّنا مَحبوبون من الآخرين. وسنجعل من هذا اللّقاء وسيلةَ لإحداثِ بعض الشّفاءات الدّاخليّة.</a:t>
            </a:r>
            <a:endParaRPr lang="en-US" sz="2600" dirty="0"/>
          </a:p>
          <a:p>
            <a:pPr rtl="1"/>
            <a:endParaRPr lang="fr-FR" dirty="0"/>
          </a:p>
          <a:p>
            <a:pPr rtl="1"/>
            <a:endParaRPr lang="fr-FR" dirty="0"/>
          </a:p>
          <a:p>
            <a:pPr marL="0" indent="0" rtl="1">
              <a:buNone/>
            </a:pPr>
            <a:endParaRPr lang="en-US" dirty="0"/>
          </a:p>
          <a:p>
            <a:pPr rtl="1"/>
            <a:endParaRPr lang="en-US" dirty="0"/>
          </a:p>
        </p:txBody>
      </p:sp>
      <p:sp>
        <p:nvSpPr>
          <p:cNvPr id="5" name="Cloud Callout 4"/>
          <p:cNvSpPr/>
          <p:nvPr/>
        </p:nvSpPr>
        <p:spPr>
          <a:xfrm>
            <a:off x="179512" y="0"/>
            <a:ext cx="3528392" cy="2952328"/>
          </a:xfrm>
          <a:prstGeom prst="cloudCallout">
            <a:avLst>
              <a:gd name="adj1" fmla="val 93372"/>
              <a:gd name="adj2" fmla="val -2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t>ما هو هدفُنا من هذا اللقاء؟</a:t>
            </a:r>
            <a:endParaRPr lang="en-US" sz="3600"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076056" y="0"/>
            <a:ext cx="3193830" cy="3226726"/>
          </a:xfrm>
          <a:prstGeom prst="rect">
            <a:avLst/>
          </a:prstGeom>
        </p:spPr>
      </p:pic>
    </p:spTree>
    <p:custDataLst>
      <p:tags r:id="rId1"/>
    </p:custDataLst>
    <p:extLst>
      <p:ext uri="{BB962C8B-B14F-4D97-AF65-F5344CB8AC3E}">
        <p14:creationId xmlns:p14="http://schemas.microsoft.com/office/powerpoint/2010/main" val="23780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80528" y="-459432"/>
            <a:ext cx="8640960" cy="6810103"/>
          </a:xfrm>
        </p:spPr>
      </p:pic>
      <p:sp>
        <p:nvSpPr>
          <p:cNvPr id="4" name="Flowchart: Alternate Process 3"/>
          <p:cNvSpPr/>
          <p:nvPr/>
        </p:nvSpPr>
        <p:spPr>
          <a:xfrm>
            <a:off x="3563888" y="4941168"/>
            <a:ext cx="3744416" cy="12961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t>أنت ماذا تقول؟</a:t>
            </a:r>
            <a:endParaRPr lang="en-US" sz="2800" b="1" dirty="0"/>
          </a:p>
        </p:txBody>
      </p:sp>
      <p:sp>
        <p:nvSpPr>
          <p:cNvPr id="6" name="Oval Callout 5"/>
          <p:cNvSpPr/>
          <p:nvPr/>
        </p:nvSpPr>
        <p:spPr>
          <a:xfrm>
            <a:off x="5076056" y="2708920"/>
            <a:ext cx="864096" cy="936104"/>
          </a:xfrm>
          <a:prstGeom prst="wedgeEllipseCallout">
            <a:avLst>
              <a:gd name="adj1" fmla="val 78375"/>
              <a:gd name="adj2" fmla="val -99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t>انا أتألم</a:t>
            </a:r>
            <a:endParaRPr lang="en-US" dirty="0"/>
          </a:p>
        </p:txBody>
      </p:sp>
    </p:spTree>
    <p:custDataLst>
      <p:tags r:id="rId1"/>
    </p:custDataLst>
    <p:extLst>
      <p:ext uri="{BB962C8B-B14F-4D97-AF65-F5344CB8AC3E}">
        <p14:creationId xmlns:p14="http://schemas.microsoft.com/office/powerpoint/2010/main" val="367611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3789040"/>
            <a:ext cx="4792933" cy="2852936"/>
          </a:xfrm>
          <a:prstGeom prst="rect">
            <a:avLst/>
          </a:prstGeom>
          <a:noFill/>
        </p:spPr>
      </p:pic>
      <p:sp>
        <p:nvSpPr>
          <p:cNvPr id="5" name="Cloud Callout 4"/>
          <p:cNvSpPr/>
          <p:nvPr/>
        </p:nvSpPr>
        <p:spPr>
          <a:xfrm>
            <a:off x="4788024" y="260648"/>
            <a:ext cx="3960440" cy="2592288"/>
          </a:xfrm>
          <a:prstGeom prst="cloudCallout">
            <a:avLst>
              <a:gd name="adj1" fmla="val -17760"/>
              <a:gd name="adj2" fmla="val 921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والآن حاولوا أن تُكمِلُوا هذه العبارات أمامكم..</a:t>
            </a:r>
            <a:endParaRPr lang="en-US" sz="3200" dirty="0"/>
          </a:p>
        </p:txBody>
      </p:sp>
      <p:sp>
        <p:nvSpPr>
          <p:cNvPr id="6" name="Wave 5"/>
          <p:cNvSpPr/>
          <p:nvPr/>
        </p:nvSpPr>
        <p:spPr>
          <a:xfrm>
            <a:off x="323528" y="332656"/>
            <a:ext cx="4032448" cy="1512168"/>
          </a:xfrm>
          <a:prstGeom prst="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dirty="0"/>
              <a:t>بالنّسبة لي الحُبّ هو...</a:t>
            </a:r>
            <a:endParaRPr lang="en-US" dirty="0"/>
          </a:p>
        </p:txBody>
      </p:sp>
      <p:sp>
        <p:nvSpPr>
          <p:cNvPr id="7" name="Wave 6"/>
          <p:cNvSpPr/>
          <p:nvPr/>
        </p:nvSpPr>
        <p:spPr>
          <a:xfrm>
            <a:off x="395536" y="2060848"/>
            <a:ext cx="4032448" cy="1512168"/>
          </a:xfrm>
          <a:prstGeom prst="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LB" sz="3000" dirty="0"/>
              <a:t>بالنّسبة لي الزّواج هو... </a:t>
            </a:r>
          </a:p>
        </p:txBody>
      </p:sp>
      <p:sp>
        <p:nvSpPr>
          <p:cNvPr id="8" name="Wave 7"/>
          <p:cNvSpPr/>
          <p:nvPr/>
        </p:nvSpPr>
        <p:spPr>
          <a:xfrm>
            <a:off x="323528" y="3861048"/>
            <a:ext cx="4176464" cy="1512168"/>
          </a:xfrm>
          <a:prstGeom prst="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t>بالنّسبة لي العَائِلة هي...</a:t>
            </a:r>
            <a:endParaRPr lang="fr-FR" sz="3000" dirty="0"/>
          </a:p>
        </p:txBody>
      </p:sp>
    </p:spTree>
    <p:custDataLst>
      <p:tags r:id="rId1"/>
    </p:custDataLst>
    <p:extLst>
      <p:ext uri="{BB962C8B-B14F-4D97-AF65-F5344CB8AC3E}">
        <p14:creationId xmlns:p14="http://schemas.microsoft.com/office/powerpoint/2010/main" val="37139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4752528" cy="5112568"/>
          </a:xfrm>
          <a:solidFill>
            <a:schemeClr val="accent2">
              <a:lumMod val="20000"/>
              <a:lumOff val="80000"/>
            </a:schemeClr>
          </a:solidFill>
        </p:spPr>
        <p:txBody>
          <a:bodyPr>
            <a:noAutofit/>
          </a:bodyPr>
          <a:lstStyle/>
          <a:p>
            <a:pPr algn="ctr"/>
            <a:r>
              <a:rPr lang="ar-LB" sz="2800" b="1" dirty="0"/>
              <a:t>ميشال</a:t>
            </a:r>
            <a:r>
              <a:rPr lang="ar-LB" sz="2800" dirty="0"/>
              <a:t> سعيدٌ في عائِلَتِه، ويحاوِلُ أن يُقنِعَ رامي بِجمالِ "العائلة" ورَوعَتها. </a:t>
            </a:r>
          </a:p>
          <a:p>
            <a:pPr algn="ctr"/>
            <a:r>
              <a:rPr lang="ar-LB" sz="2800" b="1" dirty="0"/>
              <a:t>أمّا رامي </a:t>
            </a:r>
            <a:r>
              <a:rPr lang="ar-LB" sz="2800" dirty="0"/>
              <a:t>فلا يشعرُ بذلك، لأنّ أمَّه لا تَفهمُه وأباهُ يتعامَلُ معهُ بقسوَةٍ في بعض الأحيان. </a:t>
            </a:r>
          </a:p>
          <a:p>
            <a:pPr algn="ctr"/>
            <a:r>
              <a:rPr lang="ar-LB" sz="2800" b="1" dirty="0"/>
              <a:t>ورانيا، </a:t>
            </a:r>
            <a:r>
              <a:rPr lang="ar-LB" sz="2800" dirty="0"/>
              <a:t>بِسببِ وفاةِ أُمّها، هي تعيشُ بعيدًا عن بَيتِها وتَتألَّم لعدمِ وجودِها في عائِلتها.</a:t>
            </a:r>
            <a:endParaRPr lang="fr-FR" sz="2800" dirty="0"/>
          </a:p>
        </p:txBody>
      </p:sp>
      <p:pic>
        <p:nvPicPr>
          <p:cNvPr id="4" name="Picture 3" descr="C:\Users\Liliane\Desktop\work from home\رتبة توبة\1500x750-digital-classroo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1106" y="4005064"/>
            <a:ext cx="4792933" cy="2852936"/>
          </a:xfrm>
          <a:prstGeom prst="rect">
            <a:avLst/>
          </a:prstGeom>
          <a:noFill/>
        </p:spPr>
      </p:pic>
      <p:sp>
        <p:nvSpPr>
          <p:cNvPr id="5" name="Cloud Callout 4"/>
          <p:cNvSpPr/>
          <p:nvPr/>
        </p:nvSpPr>
        <p:spPr>
          <a:xfrm>
            <a:off x="5364088" y="332656"/>
            <a:ext cx="3456384" cy="2952328"/>
          </a:xfrm>
          <a:prstGeom prst="cloudCallout">
            <a:avLst>
              <a:gd name="adj1" fmla="val -17760"/>
              <a:gd name="adj2" fmla="val 921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t>لنقرأ معًا حالات ثلاثِ رفاق</a:t>
            </a:r>
            <a:endParaRPr lang="en-US" sz="3600" dirty="0"/>
          </a:p>
        </p:txBody>
      </p:sp>
    </p:spTree>
    <p:custDataLst>
      <p:tags r:id="rId1"/>
    </p:custDataLst>
    <p:extLst>
      <p:ext uri="{BB962C8B-B14F-4D97-AF65-F5344CB8AC3E}">
        <p14:creationId xmlns:p14="http://schemas.microsoft.com/office/powerpoint/2010/main" val="371391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229600" cy="1143000"/>
          </a:xfrm>
        </p:spPr>
        <p:txBody>
          <a:bodyPr/>
          <a:lstStyle/>
          <a:p>
            <a:endParaRPr lang="en-US" dirty="0"/>
          </a:p>
        </p:txBody>
      </p:sp>
      <p:sp>
        <p:nvSpPr>
          <p:cNvPr id="3" name="Content Placeholder 2"/>
          <p:cNvSpPr>
            <a:spLocks noGrp="1"/>
          </p:cNvSpPr>
          <p:nvPr>
            <p:ph idx="1"/>
          </p:nvPr>
        </p:nvSpPr>
        <p:spPr>
          <a:xfrm>
            <a:off x="179512" y="2924944"/>
            <a:ext cx="5328592" cy="3456384"/>
          </a:xfrm>
          <a:solidFill>
            <a:schemeClr val="accent4">
              <a:lumMod val="40000"/>
              <a:lumOff val="60000"/>
            </a:schemeClr>
          </a:solidFill>
        </p:spPr>
        <p:txBody>
          <a:bodyPr>
            <a:normAutofit/>
          </a:bodyPr>
          <a:lstStyle/>
          <a:p>
            <a:pPr algn="ctr"/>
            <a:r>
              <a:rPr lang="ar-LB" sz="2800" dirty="0"/>
              <a:t>هل نعرفُ حالاتٍ تُشبه حالةَ سعيد ؟</a:t>
            </a:r>
          </a:p>
          <a:p>
            <a:pPr algn="ctr"/>
            <a:r>
              <a:rPr lang="ar-LB" sz="2800" dirty="0"/>
              <a:t>هل نعرفُ حالاتٍ مثلَ حالة رامي؟</a:t>
            </a:r>
          </a:p>
          <a:p>
            <a:pPr algn="ctr"/>
            <a:r>
              <a:rPr lang="ar-LB" sz="2800" dirty="0"/>
              <a:t>هل نعرفُ حالاتٍ مثلَ حالة رانيا؟</a:t>
            </a:r>
          </a:p>
          <a:p>
            <a:pPr algn="ctr"/>
            <a:r>
              <a:rPr lang="ar-LB" sz="2800" b="1" dirty="0"/>
              <a:t>هل  واحد من هؤلاء الثلاثة يعبّرُ عن شعوري أنا؟ </a:t>
            </a:r>
            <a:endParaRPr lang="en-US" sz="2800" b="1" dirty="0"/>
          </a:p>
          <a:p>
            <a:pPr algn="ctr"/>
            <a:endParaRPr lang="en-US" b="1" dirty="0"/>
          </a:p>
        </p:txBody>
      </p:sp>
      <p:sp>
        <p:nvSpPr>
          <p:cNvPr id="7" name="Horizontal Scroll 6"/>
          <p:cNvSpPr/>
          <p:nvPr/>
        </p:nvSpPr>
        <p:spPr>
          <a:xfrm>
            <a:off x="0" y="1"/>
            <a:ext cx="4499992" cy="22768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dirty="0"/>
          </a:p>
          <a:p>
            <a:pPr algn="ctr"/>
            <a:r>
              <a:rPr lang="ar-LB" dirty="0"/>
              <a:t>إ</a:t>
            </a:r>
            <a:r>
              <a:rPr lang="ar-LB" sz="2000" dirty="0"/>
              <a:t>ن ما أنت وأنا عليه الآن</a:t>
            </a:r>
          </a:p>
          <a:p>
            <a:pPr algn="ctr"/>
            <a:r>
              <a:rPr lang="ar-LB" sz="2000" dirty="0"/>
              <a:t>هو نتيجة لحُبِ مَن أحبونا</a:t>
            </a:r>
          </a:p>
          <a:p>
            <a:pPr algn="ctr" rtl="1"/>
            <a:r>
              <a:rPr lang="ar-LB" sz="2000" dirty="0"/>
              <a:t>ورفض من رفضوا أن يحبونا</a:t>
            </a:r>
          </a:p>
          <a:p>
            <a:pPr algn="ctr" rtl="1"/>
            <a:r>
              <a:rPr lang="ar-LB" dirty="0"/>
              <a:t> </a:t>
            </a:r>
          </a:p>
          <a:p>
            <a:pPr algn="ctr" rtl="1"/>
            <a:r>
              <a:rPr lang="ar-LB" sz="1200" dirty="0"/>
              <a:t>الاب جان باول اليسوعي (من كتاب «لماذا أخشى أن احب»)</a:t>
            </a:r>
          </a:p>
          <a:p>
            <a:pPr algn="ctr"/>
            <a:endParaRPr lang="en-US" dirty="0"/>
          </a:p>
        </p:txBody>
      </p:sp>
      <p:sp>
        <p:nvSpPr>
          <p:cNvPr id="6" name="Rectangular Callout 5"/>
          <p:cNvSpPr/>
          <p:nvPr/>
        </p:nvSpPr>
        <p:spPr>
          <a:xfrm>
            <a:off x="4427984" y="404664"/>
            <a:ext cx="1080120" cy="504056"/>
          </a:xfrm>
          <a:prstGeom prst="wedgeRectCallout">
            <a:avLst>
              <a:gd name="adj1" fmla="val -92815"/>
              <a:gd name="adj2" fmla="val 881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rPr>
              <a:t>رسالة حب</a:t>
            </a:r>
            <a:endParaRPr lang="en-US" b="1" dirty="0">
              <a:solidFill>
                <a:schemeClr val="tx1"/>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652120" y="3356992"/>
            <a:ext cx="3193830" cy="3226726"/>
          </a:xfrm>
          <a:prstGeom prst="rect">
            <a:avLst/>
          </a:prstGeom>
        </p:spPr>
      </p:pic>
      <p:sp>
        <p:nvSpPr>
          <p:cNvPr id="9" name="Rectangular Callout 8"/>
          <p:cNvSpPr/>
          <p:nvPr/>
        </p:nvSpPr>
        <p:spPr>
          <a:xfrm>
            <a:off x="5292080" y="1484784"/>
            <a:ext cx="3600400" cy="1152128"/>
          </a:xfrm>
          <a:prstGeom prst="wedgeRectCallout">
            <a:avLst>
              <a:gd name="adj1" fmla="val -4772"/>
              <a:gd name="adj2" fmla="val 1277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200" b="1" dirty="0">
                <a:solidFill>
                  <a:schemeClr val="tx1"/>
                </a:solidFill>
              </a:rPr>
              <a:t>نتحاوَرُ ونتناقَش</a:t>
            </a:r>
            <a:endParaRPr lang="en-US" sz="3200" b="1" dirty="0">
              <a:solidFill>
                <a:schemeClr val="tx1"/>
              </a:solidFill>
            </a:endParaRPr>
          </a:p>
        </p:txBody>
      </p:sp>
    </p:spTree>
    <p:custDataLst>
      <p:tags r:id="rId1"/>
    </p:custDataLst>
    <p:extLst>
      <p:ext uri="{BB962C8B-B14F-4D97-AF65-F5344CB8AC3E}">
        <p14:creationId xmlns:p14="http://schemas.microsoft.com/office/powerpoint/2010/main" val="74760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2348880"/>
            <a:ext cx="6447501" cy="3692483"/>
          </a:xfrm>
        </p:spPr>
        <p:txBody>
          <a:bodyPr>
            <a:normAutofit/>
          </a:bodyPr>
          <a:lstStyle/>
          <a:p>
            <a:r>
              <a:rPr lang="ar-SA" b="1" dirty="0"/>
              <a:t>-</a:t>
            </a:r>
            <a:endParaRPr lang="en-US" dirty="0"/>
          </a:p>
        </p:txBody>
      </p:sp>
      <p:sp>
        <p:nvSpPr>
          <p:cNvPr id="7" name="Horizontal Scroll 6"/>
          <p:cNvSpPr/>
          <p:nvPr/>
        </p:nvSpPr>
        <p:spPr>
          <a:xfrm>
            <a:off x="251520" y="2348880"/>
            <a:ext cx="8424936" cy="508518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r" defTabSz="457200" rtl="1">
              <a:spcBef>
                <a:spcPts val="1000"/>
              </a:spcBef>
              <a:buClr>
                <a:srgbClr val="4F81BD"/>
              </a:buClr>
              <a:buSzPct val="80000"/>
              <a:buFont typeface="Wingdings 3" charset="2"/>
              <a:buChar char=""/>
            </a:pPr>
            <a:r>
              <a:rPr lang="ar-SA" sz="2400" b="1" dirty="0">
                <a:solidFill>
                  <a:schemeClr val="tx1"/>
                </a:solidFill>
              </a:rPr>
              <a:t>أيُّها البنون</a:t>
            </a:r>
            <a:r>
              <a:rPr lang="ar-LB" sz="2400" b="1" dirty="0">
                <a:solidFill>
                  <a:schemeClr val="tx1"/>
                </a:solidFill>
              </a:rPr>
              <a:t>َ</a:t>
            </a:r>
            <a:r>
              <a:rPr lang="ar-SA" sz="2400" b="1" dirty="0">
                <a:solidFill>
                  <a:schemeClr val="tx1"/>
                </a:solidFill>
              </a:rPr>
              <a:t> أطيعوا والد</a:t>
            </a:r>
            <a:r>
              <a:rPr lang="ar-LB" sz="2400" b="1" dirty="0">
                <a:solidFill>
                  <a:schemeClr val="tx1"/>
                </a:solidFill>
              </a:rPr>
              <a:t>َ</a:t>
            </a:r>
            <a:r>
              <a:rPr lang="ar-SA" sz="2400" b="1" dirty="0">
                <a:solidFill>
                  <a:schemeClr val="tx1"/>
                </a:solidFill>
              </a:rPr>
              <a:t>يكم في كل</a:t>
            </a:r>
            <a:r>
              <a:rPr lang="ar-LB" sz="2400" b="1" dirty="0">
                <a:solidFill>
                  <a:schemeClr val="tx1"/>
                </a:solidFill>
              </a:rPr>
              <a:t>ِ</a:t>
            </a:r>
            <a:r>
              <a:rPr lang="ar-SA" sz="2400" b="1" dirty="0">
                <a:solidFill>
                  <a:schemeClr val="tx1"/>
                </a:solidFill>
              </a:rPr>
              <a:t>ّ شيء فذاك ما يُرضي الر</a:t>
            </a:r>
            <a:r>
              <a:rPr lang="ar-LB" sz="2400" b="1" dirty="0">
                <a:solidFill>
                  <a:schemeClr val="tx1"/>
                </a:solidFill>
              </a:rPr>
              <a:t>ّ</a:t>
            </a:r>
            <a:r>
              <a:rPr lang="ar-SA" sz="2400" b="1" dirty="0">
                <a:solidFill>
                  <a:schemeClr val="tx1"/>
                </a:solidFill>
              </a:rPr>
              <a:t>بّ. (قولوسي 3/20)</a:t>
            </a:r>
            <a:endParaRPr lang="en-US" sz="2400" dirty="0">
              <a:solidFill>
                <a:schemeClr val="tx1"/>
              </a:solidFill>
            </a:endParaRPr>
          </a:p>
          <a:p>
            <a:pPr marL="342900" lvl="0" indent="-342900" algn="r" defTabSz="457200" rtl="1">
              <a:spcBef>
                <a:spcPts val="1000"/>
              </a:spcBef>
              <a:buClr>
                <a:srgbClr val="4F81BD"/>
              </a:buClr>
              <a:buSzPct val="80000"/>
              <a:buFont typeface="Wingdings 3" charset="2"/>
              <a:buChar char=""/>
            </a:pPr>
            <a:r>
              <a:rPr lang="ar-SA" sz="2400" b="1" dirty="0">
                <a:solidFill>
                  <a:schemeClr val="tx1"/>
                </a:solidFill>
              </a:rPr>
              <a:t>- أيُّها الآباء لا تُغيظوا أبناء</a:t>
            </a:r>
            <a:r>
              <a:rPr lang="ar-LB" sz="2400" b="1" dirty="0">
                <a:solidFill>
                  <a:schemeClr val="tx1"/>
                </a:solidFill>
              </a:rPr>
              <a:t>َ</a:t>
            </a:r>
            <a:r>
              <a:rPr lang="ar-SA" sz="2400" b="1" dirty="0">
                <a:solidFill>
                  <a:schemeClr val="tx1"/>
                </a:solidFill>
              </a:rPr>
              <a:t>كم لئل</a:t>
            </a:r>
            <a:r>
              <a:rPr lang="ar-LB" sz="2400" b="1" dirty="0">
                <a:solidFill>
                  <a:schemeClr val="tx1"/>
                </a:solidFill>
              </a:rPr>
              <a:t>ّ</a:t>
            </a:r>
            <a:r>
              <a:rPr lang="ar-SA" sz="2400" b="1" dirty="0">
                <a:solidFill>
                  <a:schemeClr val="tx1"/>
                </a:solidFill>
              </a:rPr>
              <a:t>ا ت</a:t>
            </a:r>
            <a:r>
              <a:rPr lang="ar-LB" sz="2400" b="1" dirty="0">
                <a:solidFill>
                  <a:schemeClr val="tx1"/>
                </a:solidFill>
              </a:rPr>
              <a:t>َ</a:t>
            </a:r>
            <a:r>
              <a:rPr lang="ar-SA" sz="2400" b="1" dirty="0">
                <a:solidFill>
                  <a:schemeClr val="tx1"/>
                </a:solidFill>
              </a:rPr>
              <a:t>ضع</a:t>
            </a:r>
            <a:r>
              <a:rPr lang="ar-LB" sz="2400" b="1" dirty="0">
                <a:solidFill>
                  <a:schemeClr val="tx1"/>
                </a:solidFill>
              </a:rPr>
              <a:t>ُ</a:t>
            </a:r>
            <a:r>
              <a:rPr lang="ar-SA" sz="2400" b="1" dirty="0">
                <a:solidFill>
                  <a:schemeClr val="tx1"/>
                </a:solidFill>
              </a:rPr>
              <a:t>فُ عزيم</a:t>
            </a:r>
            <a:r>
              <a:rPr lang="ar-LB" sz="2400" b="1" dirty="0">
                <a:solidFill>
                  <a:schemeClr val="tx1"/>
                </a:solidFill>
              </a:rPr>
              <a:t>َ</a:t>
            </a:r>
            <a:r>
              <a:rPr lang="ar-SA" sz="2400" b="1" dirty="0">
                <a:solidFill>
                  <a:schemeClr val="tx1"/>
                </a:solidFill>
              </a:rPr>
              <a:t>ت</a:t>
            </a:r>
            <a:r>
              <a:rPr lang="ar-LB" sz="2400" b="1" dirty="0">
                <a:solidFill>
                  <a:schemeClr val="tx1"/>
                </a:solidFill>
              </a:rPr>
              <a:t>ُ</a:t>
            </a:r>
            <a:r>
              <a:rPr lang="ar-SA" sz="2400" b="1" dirty="0">
                <a:solidFill>
                  <a:schemeClr val="tx1"/>
                </a:solidFill>
              </a:rPr>
              <a:t>هم. (قولوسي 3/21)</a:t>
            </a:r>
            <a:endParaRPr lang="en-US" sz="2400" dirty="0">
              <a:solidFill>
                <a:schemeClr val="tx1"/>
              </a:solidFill>
            </a:endParaRPr>
          </a:p>
          <a:p>
            <a:pPr marL="342900" lvl="0" indent="-342900" algn="r" defTabSz="457200" rtl="1">
              <a:spcBef>
                <a:spcPts val="1000"/>
              </a:spcBef>
              <a:buClr>
                <a:srgbClr val="4F81BD"/>
              </a:buClr>
              <a:buSzPct val="80000"/>
              <a:buFont typeface="Wingdings 3" charset="2"/>
              <a:buChar char=""/>
            </a:pPr>
            <a:r>
              <a:rPr lang="ar-SA" sz="2400" b="1" dirty="0">
                <a:solidFill>
                  <a:schemeClr val="tx1"/>
                </a:solidFill>
              </a:rPr>
              <a:t>- أيُّها الأبناء أطيع</a:t>
            </a:r>
            <a:r>
              <a:rPr lang="ar-LB" sz="2400" b="1" dirty="0">
                <a:solidFill>
                  <a:schemeClr val="tx1"/>
                </a:solidFill>
              </a:rPr>
              <a:t>ُ</a:t>
            </a:r>
            <a:r>
              <a:rPr lang="ar-SA" sz="2400" b="1" dirty="0">
                <a:solidFill>
                  <a:schemeClr val="tx1"/>
                </a:solidFill>
              </a:rPr>
              <a:t>وا والديكم في الر</a:t>
            </a:r>
            <a:r>
              <a:rPr lang="ar-LB" sz="2400" b="1" dirty="0">
                <a:solidFill>
                  <a:schemeClr val="tx1"/>
                </a:solidFill>
              </a:rPr>
              <a:t>ّ</a:t>
            </a:r>
            <a:r>
              <a:rPr lang="ar-SA" sz="2400" b="1" dirty="0">
                <a:solidFill>
                  <a:schemeClr val="tx1"/>
                </a:solidFill>
              </a:rPr>
              <a:t>بّ فذلك عدلٌ. "أكرم أباك وأمك" (...) (أفسس 6/1-3)</a:t>
            </a:r>
            <a:endParaRPr lang="en-US" sz="2400" dirty="0">
              <a:solidFill>
                <a:schemeClr val="tx1"/>
              </a:solidFill>
            </a:endParaRPr>
          </a:p>
          <a:p>
            <a:pPr marL="342900" lvl="0" indent="-342900" algn="r" defTabSz="457200" rtl="1">
              <a:spcBef>
                <a:spcPts val="1000"/>
              </a:spcBef>
              <a:buClr>
                <a:srgbClr val="4F81BD"/>
              </a:buClr>
              <a:buSzPct val="80000"/>
              <a:buFont typeface="Wingdings 3" charset="2"/>
              <a:buChar char=""/>
            </a:pPr>
            <a:r>
              <a:rPr lang="ar-SA" sz="2400" b="1" dirty="0">
                <a:solidFill>
                  <a:schemeClr val="tx1"/>
                </a:solidFill>
              </a:rPr>
              <a:t>- أنتم أيُّها الآباء لا تغيظوا أبناء</a:t>
            </a:r>
            <a:r>
              <a:rPr lang="ar-LB" sz="2400" b="1" dirty="0">
                <a:solidFill>
                  <a:schemeClr val="tx1"/>
                </a:solidFill>
              </a:rPr>
              <a:t>َ</a:t>
            </a:r>
            <a:r>
              <a:rPr lang="ar-SA" sz="2400" b="1" dirty="0">
                <a:solidFill>
                  <a:schemeClr val="tx1"/>
                </a:solidFill>
              </a:rPr>
              <a:t>كم بل ربّوهم بتأديب</a:t>
            </a:r>
            <a:r>
              <a:rPr lang="ar-LB" sz="2400" b="1" dirty="0">
                <a:solidFill>
                  <a:schemeClr val="tx1"/>
                </a:solidFill>
              </a:rPr>
              <a:t>ِ</a:t>
            </a:r>
            <a:r>
              <a:rPr lang="ar-SA" sz="2400" b="1" dirty="0">
                <a:solidFill>
                  <a:schemeClr val="tx1"/>
                </a:solidFill>
              </a:rPr>
              <a:t> الربّ ونصحه. (أفسس 6/4)</a:t>
            </a:r>
            <a:endParaRPr lang="en-US" sz="2400" dirty="0">
              <a:solidFill>
                <a:schemeClr val="tx1"/>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6156176" y="0"/>
            <a:ext cx="2766187" cy="2794678"/>
          </a:xfrm>
          <a:prstGeom prst="rect">
            <a:avLst/>
          </a:prstGeom>
        </p:spPr>
      </p:pic>
      <p:sp>
        <p:nvSpPr>
          <p:cNvPr id="2" name="TextBox 1"/>
          <p:cNvSpPr txBox="1"/>
          <p:nvPr/>
        </p:nvSpPr>
        <p:spPr>
          <a:xfrm>
            <a:off x="179512" y="449564"/>
            <a:ext cx="5688632" cy="1692771"/>
          </a:xfrm>
          <a:prstGeom prst="rect">
            <a:avLst/>
          </a:prstGeom>
          <a:solidFill>
            <a:schemeClr val="bg1">
              <a:lumMod val="50000"/>
            </a:schemeClr>
          </a:solidFill>
        </p:spPr>
        <p:txBody>
          <a:bodyPr wrap="square" rtlCol="0">
            <a:spAutoFit/>
          </a:bodyPr>
          <a:lstStyle/>
          <a:p>
            <a:pPr marL="36195" marR="36195" algn="just" rtl="1">
              <a:spcAft>
                <a:spcPts val="0"/>
              </a:spcAft>
            </a:pPr>
            <a:r>
              <a:rPr lang="ar-SA" sz="2600" dirty="0">
                <a:latin typeface="Tahoma" pitchFamily="34" charset="0"/>
                <a:ea typeface="Tahoma" pitchFamily="34" charset="0"/>
                <a:cs typeface="Tahoma" pitchFamily="34" charset="0"/>
              </a:rPr>
              <a:t>أخب</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رك</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 أحد</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 أصدقائ</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ك</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 بأنّ أهل</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ه</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 لا يت</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فه</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مون</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ه ولا ي</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عام</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لون</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ه</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 كما ه</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و يُريد. ف</a:t>
            </a:r>
            <a:r>
              <a:rPr lang="ar-LB" sz="2600" dirty="0">
                <a:latin typeface="Tahoma" pitchFamily="34" charset="0"/>
                <a:ea typeface="Tahoma" pitchFamily="34" charset="0"/>
                <a:cs typeface="Tahoma" pitchFamily="34" charset="0"/>
              </a:rPr>
              <a:t>حَاولْتَ مُساعدَته باستنادِكَ إلى أقوالِ القدّيس بولس </a:t>
            </a:r>
            <a:r>
              <a:rPr lang="ar-SA" sz="2600" dirty="0">
                <a:latin typeface="Tahoma" pitchFamily="34" charset="0"/>
                <a:ea typeface="Tahoma" pitchFamily="34" charset="0"/>
                <a:cs typeface="Tahoma" pitchFamily="34" charset="0"/>
              </a:rPr>
              <a:t>الت</a:t>
            </a:r>
            <a:r>
              <a:rPr lang="ar-LB" sz="2600" dirty="0">
                <a:latin typeface="Tahoma" pitchFamily="34" charset="0"/>
                <a:ea typeface="Tahoma" pitchFamily="34" charset="0"/>
                <a:cs typeface="Tahoma" pitchFamily="34" charset="0"/>
              </a:rPr>
              <a:t>ّ</a:t>
            </a:r>
            <a:r>
              <a:rPr lang="ar-SA" sz="2600" dirty="0">
                <a:latin typeface="Tahoma" pitchFamily="34" charset="0"/>
                <a:ea typeface="Tahoma" pitchFamily="34" charset="0"/>
                <a:cs typeface="Tahoma" pitchFamily="34" charset="0"/>
              </a:rPr>
              <a:t>الية </a:t>
            </a:r>
            <a:r>
              <a:rPr lang="ar-LB" sz="2600" dirty="0">
                <a:latin typeface="Tahoma" pitchFamily="34" charset="0"/>
                <a:ea typeface="Tahoma" pitchFamily="34" charset="0"/>
                <a:cs typeface="Tahoma" pitchFamily="34" charset="0"/>
              </a:rPr>
              <a:t>وشرحِها له</a:t>
            </a:r>
            <a:r>
              <a:rPr lang="ar-SA" sz="2600" dirty="0">
                <a:latin typeface="Tahoma" pitchFamily="34" charset="0"/>
                <a:ea typeface="Tahoma" pitchFamily="34" charset="0"/>
                <a:cs typeface="Tahoma" pitchFamily="34" charset="0"/>
              </a:rPr>
              <a:t>:</a:t>
            </a:r>
            <a:endParaRPr lang="en-US" sz="2600" dirty="0">
              <a:effectLst/>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67170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Custom 10">
      <a:dk1>
        <a:sysClr val="windowText" lastClr="000000"/>
      </a:dk1>
      <a:lt1>
        <a:srgbClr val="FFFFCB"/>
      </a:lt1>
      <a:dk2>
        <a:srgbClr val="17365D"/>
      </a:dk2>
      <a:lt2>
        <a:srgbClr val="FFFFCB"/>
      </a:lt2>
      <a:accent1>
        <a:srgbClr val="4F81BD"/>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735</TotalTime>
  <Words>1549</Words>
  <Application>Microsoft Office PowerPoint</Application>
  <PresentationFormat>On-screen Show (4:3)</PresentationFormat>
  <Paragraphs>167</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Adobe Arabic</vt:lpstr>
      <vt:lpstr>Arial</vt:lpstr>
      <vt:lpstr>Calibri</vt:lpstr>
      <vt:lpstr>Simplified Arabic</vt:lpstr>
      <vt:lpstr>Tahoma</vt:lpstr>
      <vt:lpstr>Trebuchet MS</vt:lpstr>
      <vt:lpstr>Wingdings 3</vt:lpstr>
      <vt:lpstr>Theme1</vt:lpstr>
      <vt:lpstr>مَركَزُ التَّربِيَّةِ الدّينِيَّة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صلاة</vt:lpstr>
      <vt:lpstr>صــلاة الشّفـاء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EB9 اللقاء السابع جزء ثان</dc:title>
  <dc:creator>Michel Haddad</dc:creator>
  <cp:lastModifiedBy>Michel Haddad (Prof)</cp:lastModifiedBy>
  <cp:revision>73</cp:revision>
  <dcterms:created xsi:type="dcterms:W3CDTF">2021-01-21T13:00:40Z</dcterms:created>
  <dcterms:modified xsi:type="dcterms:W3CDTF">2022-02-04T21:21:54Z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BB819CF4-9310-43F3-98B8-1C0E423047E4</vt:lpwstr>
  </property>
  <property fmtid="{D5CDD505-2E9C-101B-9397-08002B2CF9AE}" pid="3" name="ArticulatePath">
    <vt:lpwstr>EB9 final اللقاء السابع جزء ثانR^</vt:lpwstr>
  </property>
</Properties>
</file>