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4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5C4EC-94C6-41FF-BE50-B00083D5307F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675CF-26C4-4869-8B6D-4CE3DCFE8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43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F675CF-26C4-4869-8B6D-4CE3DCFE84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39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7879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7984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884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4365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3779-ABD9-435A-BFA5-75D0C00E34B8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234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103779-ABD9-435A-BFA5-75D0C00E34B8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9003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34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871DAE-398B-43DE-929C-882149C65D1D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257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3BAEA-FB67-4BEA-93D6-D4B242CA829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6828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DDEA4-D056-4FD5-A91A-B57FFA9F043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77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95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050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894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9821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56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04B74E-91CA-4ACF-8803-3EAA4318347E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37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48082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285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90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300" y="2404534"/>
            <a:ext cx="5825202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300" y="4050834"/>
            <a:ext cx="5825202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84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385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2700868"/>
            <a:ext cx="6447501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6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1" y="2160589"/>
            <a:ext cx="3138026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7477" y="2160590"/>
            <a:ext cx="3138026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709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809" y="2160983"/>
            <a:ext cx="313921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809" y="2737246"/>
            <a:ext cx="31392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6287" y="2160983"/>
            <a:ext cx="313921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6288" y="2737246"/>
            <a:ext cx="313921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767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4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21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498604"/>
            <a:ext cx="2890896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346" y="514925"/>
            <a:ext cx="3385156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2777069"/>
            <a:ext cx="2890896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70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9686794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4800600"/>
            <a:ext cx="64475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001" y="609600"/>
            <a:ext cx="6447501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1" y="5367338"/>
            <a:ext cx="64475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9542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872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604" y="3632200"/>
            <a:ext cx="541839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470400"/>
            <a:ext cx="6447501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6547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1" y="1931988"/>
            <a:ext cx="6447501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035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609600"/>
            <a:ext cx="6070601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06403" y="790378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669758" y="288655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6777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609600"/>
            <a:ext cx="644115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7999" y="4013200"/>
            <a:ext cx="6447502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4527448"/>
            <a:ext cx="6447501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322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6663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5755" y="609600"/>
            <a:ext cx="978557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001" y="609600"/>
            <a:ext cx="5295113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487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03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3743305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89980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801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23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65856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63527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E5731EB-7D69-496C-A71C-7627102175EA}" type="datetimeFigureOut">
              <a:rPr lang="en-US" smtClean="0">
                <a:solidFill>
                  <a:srgbClr val="666666"/>
                </a:solidFill>
              </a:rPr>
              <a:pPr/>
              <a:t>08-Apr-22</a:t>
            </a:fld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>
              <a:solidFill>
                <a:srgbClr val="666666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C2034D2-24F6-4E6F-A228-AE940F694D8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9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9144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1" y="609600"/>
            <a:ext cx="6447501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1" y="2160590"/>
            <a:ext cx="6447501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3850" y="6041363"/>
            <a:ext cx="6839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E2B178-E532-47E8-AE4A-533B8FB2AB84}" type="datetimeFigureOut">
              <a:rPr lang="en-US" smtClean="0"/>
              <a:t>08-Apr-22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8001" y="6041363"/>
            <a:ext cx="47232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2998" y="6041363"/>
            <a:ext cx="5125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928AC3A-4C00-4F5A-B620-DCB287D9E4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0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image" Target="../media/image14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2404534"/>
            <a:ext cx="7560840" cy="1646302"/>
          </a:xfrm>
        </p:spPr>
        <p:txBody>
          <a:bodyPr/>
          <a:lstStyle/>
          <a:p>
            <a:pPr algn="ctr"/>
            <a:r>
              <a:rPr lang="ar-LB" b="1" dirty="0">
                <a:latin typeface="Tahoma" pitchFamily="34" charset="0"/>
                <a:ea typeface="Tahoma" pitchFamily="34" charset="0"/>
                <a:cs typeface="Tahoma" pitchFamily="34" charset="0"/>
              </a:rPr>
              <a:t>حياة الطوباوي </a:t>
            </a:r>
            <a:br>
              <a:rPr lang="ar-LB" b="1" dirty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ar-LB" b="1" dirty="0">
                <a:cs typeface="Tahoma"/>
              </a:rPr>
              <a:t>كارلو أكوتيس</a:t>
            </a:r>
            <a:endParaRPr lang="en-US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96940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13695"/>
            <a:ext cx="5075661" cy="404430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2987824" y="332656"/>
            <a:ext cx="5472608" cy="2492896"/>
          </a:xfrm>
          <a:prstGeom prst="cloudCallout">
            <a:avLst>
              <a:gd name="adj1" fmla="val -17390"/>
              <a:gd name="adj2" fmla="val 89510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LB" sz="3200" b="1" dirty="0">
                <a:solidFill>
                  <a:prstClr val="white"/>
                </a:solidFill>
                <a:cs typeface="Tahoma"/>
              </a:rPr>
              <a:t>شو هِنّي أَهَمّ أَقوال الطّوباوي كارلو أكوتيس؟؟</a:t>
            </a:r>
            <a:endParaRPr lang="en-US" sz="3000" b="1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135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520" y="116632"/>
            <a:ext cx="9023136" cy="684076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7664" y="4941168"/>
            <a:ext cx="6040436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500" b="1" dirty="0">
                <a:solidFill>
                  <a:srgbClr val="00349E">
                    <a:lumMod val="75000"/>
                  </a:srgbClr>
                </a:solidFill>
                <a:cs typeface="Tahoma"/>
              </a:rPr>
              <a:t>"</a:t>
            </a:r>
            <a:r>
              <a:rPr lang="ar-LB" sz="4000" b="1" dirty="0">
                <a:solidFill>
                  <a:srgbClr val="00349E">
                    <a:lumMod val="75000"/>
                  </a:srgbClr>
                </a:solidFill>
                <a:cs typeface="Tahoma"/>
              </a:rPr>
              <a:t>أَن أَتَّحِدَ دائِمًا مَعَ يَسوع،</a:t>
            </a:r>
          </a:p>
          <a:p>
            <a:pPr algn="ctr" rtl="1"/>
            <a:r>
              <a:rPr lang="ar-LB" sz="4000" b="1" dirty="0">
                <a:solidFill>
                  <a:srgbClr val="00349E">
                    <a:lumMod val="75000"/>
                  </a:srgbClr>
                </a:solidFill>
                <a:cs typeface="Tahoma"/>
              </a:rPr>
              <a:t> هَذا هُو مَشروعُ حَياتي".</a:t>
            </a:r>
          </a:p>
          <a:p>
            <a:pPr algn="ctr" rtl="1"/>
            <a:r>
              <a:rPr lang="ar-LB" sz="4000" b="1" dirty="0">
                <a:ln>
                  <a:solidFill>
                    <a:srgbClr val="00B0F0"/>
                  </a:solidFill>
                </a:ln>
                <a:solidFill>
                  <a:srgbClr val="FF388C">
                    <a:lumMod val="75000"/>
                  </a:srgbClr>
                </a:solidFill>
              </a:rPr>
              <a:t>(كارلو)</a:t>
            </a:r>
            <a:endParaRPr lang="en-US" sz="4000" b="1" dirty="0">
              <a:ln>
                <a:solidFill>
                  <a:srgbClr val="00B0F0"/>
                </a:solidFill>
              </a:ln>
              <a:solidFill>
                <a:srgbClr val="FF388C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428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72008"/>
            <a:ext cx="8856984" cy="6597352"/>
          </a:xfrm>
        </p:spPr>
      </p:pic>
      <p:sp>
        <p:nvSpPr>
          <p:cNvPr id="5" name="Rectangle 4"/>
          <p:cNvSpPr/>
          <p:nvPr/>
        </p:nvSpPr>
        <p:spPr>
          <a:xfrm>
            <a:off x="669130" y="4797152"/>
            <a:ext cx="780694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600" b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</a:rPr>
              <a:t>"</a:t>
            </a:r>
            <a:r>
              <a:rPr lang="ar-LB" sz="4000" b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cs typeface="Tahoma"/>
              </a:rPr>
              <a:t>كُلَّما تَلَقّينا القُربانَ الأَقدسَ أَكثَر،</a:t>
            </a:r>
          </a:p>
          <a:p>
            <a:pPr algn="ctr" rtl="1"/>
            <a:r>
              <a:rPr lang="ar-LB" sz="4000" b="1" dirty="0">
                <a:ln>
                  <a:solidFill>
                    <a:srgbClr val="00B0F0"/>
                  </a:solidFill>
                </a:ln>
                <a:solidFill>
                  <a:srgbClr val="0070C0"/>
                </a:solidFill>
                <a:cs typeface="Tahoma"/>
              </a:rPr>
              <a:t> نُصبِحُ أَشبَهَ بِيَسوع".</a:t>
            </a:r>
          </a:p>
          <a:p>
            <a:pPr algn="ctr" rtl="1"/>
            <a:r>
              <a:rPr lang="ar-LB" sz="4000" b="1" dirty="0">
                <a:ln>
                  <a:solidFill>
                    <a:srgbClr val="00B0F0"/>
                  </a:solidFill>
                </a:ln>
                <a:solidFill>
                  <a:srgbClr val="FF388C">
                    <a:lumMod val="75000"/>
                  </a:srgbClr>
                </a:solidFill>
                <a:cs typeface="Tahoma"/>
              </a:rPr>
              <a:t>(كارلو)</a:t>
            </a:r>
            <a:br>
              <a:rPr lang="ar-LB" sz="4000" b="1" dirty="0">
                <a:ln>
                  <a:solidFill>
                    <a:srgbClr val="00B0F0"/>
                  </a:solidFill>
                </a:ln>
                <a:solidFill>
                  <a:srgbClr val="FF388C">
                    <a:lumMod val="75000"/>
                  </a:srgbClr>
                </a:solidFill>
                <a:cs typeface="Tahoma"/>
              </a:rPr>
            </a:br>
            <a:endParaRPr lang="en-US" sz="4000" b="1" dirty="0">
              <a:ln>
                <a:solidFill>
                  <a:srgbClr val="00B0F0"/>
                </a:solidFill>
              </a:ln>
              <a:solidFill>
                <a:srgbClr val="FF388C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35166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6632"/>
            <a:ext cx="8982392" cy="6552728"/>
          </a:xfrm>
        </p:spPr>
      </p:pic>
      <p:sp>
        <p:nvSpPr>
          <p:cNvPr id="5" name="Rectangle 4"/>
          <p:cNvSpPr/>
          <p:nvPr/>
        </p:nvSpPr>
        <p:spPr>
          <a:xfrm>
            <a:off x="467544" y="4869160"/>
            <a:ext cx="811953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LB" sz="3800" b="1" dirty="0">
                <a:solidFill>
                  <a:prstClr val="black"/>
                </a:solidFill>
                <a:cs typeface="Tahoma"/>
              </a:rPr>
              <a:t>“الشَّيءُ الوَحيدُ الّذي يَجِبُ أَن نَخافَهُ</a:t>
            </a:r>
          </a:p>
          <a:p>
            <a:pPr algn="ctr" rtl="1"/>
            <a:r>
              <a:rPr lang="ar-LB" sz="3800" b="1" dirty="0">
                <a:solidFill>
                  <a:prstClr val="black"/>
                </a:solidFill>
                <a:cs typeface="Tahoma"/>
              </a:rPr>
              <a:t> بِالفِعلِ هُوَ الخَطيئَة”</a:t>
            </a:r>
          </a:p>
          <a:p>
            <a:pPr algn="ctr" rtl="1"/>
            <a:r>
              <a:rPr lang="ar-LB" sz="4000" b="1" dirty="0">
                <a:ln>
                  <a:solidFill>
                    <a:srgbClr val="00B0F0"/>
                  </a:solidFill>
                </a:ln>
                <a:solidFill>
                  <a:srgbClr val="FF388C">
                    <a:lumMod val="75000"/>
                  </a:srgbClr>
                </a:solidFill>
                <a:cs typeface="Tahoma"/>
              </a:rPr>
              <a:t>(كارلو)</a:t>
            </a:r>
            <a:br>
              <a:rPr lang="ar-LB" sz="4000" b="1" dirty="0">
                <a:ln>
                  <a:solidFill>
                    <a:srgbClr val="00B0F0"/>
                  </a:solidFill>
                </a:ln>
                <a:solidFill>
                  <a:srgbClr val="FF388C">
                    <a:lumMod val="75000"/>
                  </a:srgbClr>
                </a:solidFill>
                <a:cs typeface="Tahoma"/>
              </a:rPr>
            </a:br>
            <a:endParaRPr lang="en-US" sz="4000" b="1" dirty="0">
              <a:ln>
                <a:solidFill>
                  <a:srgbClr val="00B0F0"/>
                </a:solidFill>
              </a:ln>
              <a:solidFill>
                <a:srgbClr val="FF388C">
                  <a:lumMod val="75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13060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512" y="116632"/>
            <a:ext cx="4503802" cy="5572000"/>
          </a:xfrm>
          <a:prstGeom prst="rect">
            <a:avLst/>
          </a:prstGeom>
        </p:spPr>
      </p:pic>
      <p:pic>
        <p:nvPicPr>
          <p:cNvPr id="5" name="Picture 4" descr="ob_eacdc4_17796049-1749691235286294-643015594876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116632"/>
            <a:ext cx="4752528" cy="5589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3184" y="4878288"/>
            <a:ext cx="8982392" cy="19507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55576" y="4869160"/>
            <a:ext cx="784887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LB" sz="2800" b="1" dirty="0">
                <a:ln>
                  <a:solidFill>
                    <a:srgbClr val="00B0F0"/>
                  </a:solidFill>
                </a:ln>
                <a:solidFill>
                  <a:srgbClr val="005BD3">
                    <a:lumMod val="50000"/>
                  </a:srgbClr>
                </a:solidFill>
                <a:cs typeface="Tahoma"/>
              </a:rPr>
              <a:t>إِذا وَقَفنا أَمامَ الشَّمس، نَحصُلُ عَلى تَسميرِ البَشرَة… وَلَكن عِندَما نَقفُ أمامَ يَسوع في القُربانِ الأقدَس، </a:t>
            </a:r>
          </a:p>
          <a:p>
            <a:pPr algn="ctr" rtl="1"/>
            <a:r>
              <a:rPr lang="ar-LB" sz="2800" b="1" dirty="0">
                <a:ln>
                  <a:solidFill>
                    <a:srgbClr val="00B0F0"/>
                  </a:solidFill>
                </a:ln>
                <a:solidFill>
                  <a:srgbClr val="005BD3">
                    <a:lumMod val="50000"/>
                  </a:srgbClr>
                </a:solidFill>
                <a:cs typeface="Tahoma"/>
              </a:rPr>
              <a:t>نُصبِحُ قِدّيسين". (كارلو)</a:t>
            </a:r>
            <a:endParaRPr lang="en-US" sz="2800" b="1" dirty="0">
              <a:ln>
                <a:solidFill>
                  <a:srgbClr val="00B0F0"/>
                </a:solidFill>
              </a:ln>
              <a:solidFill>
                <a:srgbClr val="005BD3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49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4" name="AutoShape 4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6" name="AutoShape 6" descr="Imag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68" name="AutoShape 8" descr="https://attachment.outlook.live.net/owa/MSA%3AQueen_ramindala%40hotmail.com/service.svc/s/GetAttachmentThumbnail?id=AQMkADAwATY0MDABLTk4YTgtMjBhNS0wMAItMDAKAEYAAAMC%2FSpRy5%2BQTq4eCr0KaFcuBwDJix9DQwB%2FOEWjWqW1%2FEqU%2FgAAAgEMAAAAyYsfQ0MAfzhFo1qltfxKlP4AA%2B4AO10AAAABEgAQAMVQCsVaTdBEpAbitlWJ7Bo%3D&amp;thumbnailType=2&amp;owa=outlook.live.com&amp;scriptVer=20201012008.08&amp;isc=1&amp;X-OWA-CANARY=mEGgNB9et0-ytFHyCSPkjbCf5x6RctgYzn3LhfzOIMblnyVMS8ehlkqR9xVY7OyaiLF6k63-0kQ.&amp;token=eyJhbGciOiJSUzI1NiIsImtpZCI6IjU2MzU4ODUyMzRCOTI1MkRERTAwNTc2NkQ5RDlGMjc2NTY1RjYzRTIiLCJ0eXAiOiJKV1QiLCJ4NXQiOiJWaldJVWpTNUpTM2VBRmRtMmRueWRsWmZZLUkifQ.eyJvcmlnaW4iOiJodHRwczovL291dGxvb2subGl2ZS5jb20iLCJ1YyI6ImEyNTg2YmUyMWFmZjRmODQ5Mzc2MTBmMjQyMTZjZmMyIiwidmVyIjoiRXhjaGFuZ2UuQ2FsbGJhY2suVjEiLCJhcHBjdHhzZW5kZXIiOiJPd2FEb3dubG9hZEA4NGRmOWU3Zi1lOWY2LTQwYWYtYjQzNS1hYWFhYWFhYWFhYWEiLCJpc3NyaW5nIjoiV1ciLCJhcHBjdHgiOiJ7XCJtc2V4Y2hwcm90XCI6XCJvd2FcIixcInByaW1hcnlzaWRcIjpcIlMtMS0yODI3LTQwOTYwMC0yNTYxMTU1MjM3XCIsXCJwdWlkXCI6XCIxNzU5MjIxMTY1NTk2ODM3XCIsXCJvaWRcIjpcIjAwMDY0MDAwLTk4YTgtMjBhNS0wMDAwLTAwMDAwMDAwMDAwMFwiLFwic2NvcGVcIjpcIk93YURvd25sb2FkXCJ9IiwibmJmIjoxNjAyOTM0Njc3LCJleHAiOjE2MDI5MzUyNzcsImlzcyI6IjAwMDAwMDAyLTAwMDAtMGZmMS1jZTAwLTAwMDAwMDAwMDAwMEA4NGRmOWU3Zi1lOWY2LTQwYWYtYjQzNS1hYWFhYWFhYWFhYWEiLCJhdWQiOiIwMDAwMDAwMi0wMDAwLTBmZjEtY2UwMC0wMDAwMDAwMDAwMDAvYXR0YWNobWVudC5vdXRsb29rLmxpdmUubmV0QDg0ZGY5ZTdmLWU5ZjYtNDBhZi1iNDM1LWFhYWFhYWFhYWFhYSIsImhhcHAiOiJvd2EifQ.a5qI762wgvSoXEcNWtoxQ-keW_sp8Mb7wPmxh4JFKmCFTwDumyy4fkt8YHONqKWk6rhqxf6JviIRJkSRtBgNJY2huREoPVkcaYmnCvGZO1VGCZw6BEk7BQqiibfor0ssmlP6GP3jclHoD3X9RmndB-EOTNvMFP3utbO3h74SLfUk07pxoiQnyVWI0VfHyOFl9IXipnnGxK2i5rq_adW_lm9AHStNdpY0bQtgA0RqJorRd1m53tlP4PCl7mxl6rPkjRsQf_Qzgv1qWrvvA-6rAcJB-9BgqLVnEBRSPIYRGBpfNXkpzzoS7nYtu7l0s3acSJtkJ1b5i61d9Sktc1Bsuw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0" name="AutoShape 10" descr="https://attachment.outlook.live.net/owa/MSA%3AQueen_ramindala%40hotmail.com/service.svc/s/GetAttachmentThumbnail?id=AQMkADAwATY0MDABLTk4YTgtMjBhNS0wMAItMDAKAEYAAAMC%2FSpRy5%2BQTq4eCr0KaFcuBwDJix9DQwB%2FOEWjWqW1%2FEqU%2FgAAAgEMAAAAyYsfQ0MAfzhFo1qltfxKlP4AA%2B4AO10AAAABEgAQAMVQCsVaTdBEpAbitlWJ7Bo%3D&amp;thumbnailType=2&amp;owa=outlook.live.com&amp;scriptVer=20201012008.08&amp;isc=1&amp;X-OWA-CANARY=mEGgNB9et0-ytFHyCSPkjbCf5x6RctgYzn3LhfzOIMblnyVMS8ehlkqR9xVY7OyaiLF6k63-0kQ.&amp;token=eyJhbGciOiJSUzI1NiIsImtpZCI6IjU2MzU4ODUyMzRCOTI1MkRERTAwNTc2NkQ5RDlGMjc2NTY1RjYzRTIiLCJ0eXAiOiJKV1QiLCJ4NXQiOiJWaldJVWpTNUpTM2VBRmRtMmRueWRsWmZZLUkifQ.eyJvcmlnaW4iOiJodHRwczovL291dGxvb2subGl2ZS5jb20iLCJ1YyI6ImEyNTg2YmUyMWFmZjRmODQ5Mzc2MTBmMjQyMTZjZmMyIiwidmVyIjoiRXhjaGFuZ2UuQ2FsbGJhY2suVjEiLCJhcHBjdHhzZW5kZXIiOiJPd2FEb3dubG9hZEA4NGRmOWU3Zi1lOWY2LTQwYWYtYjQzNS1hYWFhYWFhYWFhYWEiLCJpc3NyaW5nIjoiV1ciLCJhcHBjdHgiOiJ7XCJtc2V4Y2hwcm90XCI6XCJvd2FcIixcInByaW1hcnlzaWRcIjpcIlMtMS0yODI3LTQwOTYwMC0yNTYxMTU1MjM3XCIsXCJwdWlkXCI6XCIxNzU5MjIxMTY1NTk2ODM3XCIsXCJvaWRcIjpcIjAwMDY0MDAwLTk4YTgtMjBhNS0wMDAwLTAwMDAwMDAwMDAwMFwiLFwic2NvcGVcIjpcIk93YURvd25sb2FkXCJ9IiwibmJmIjoxNjAyOTM0Njc3LCJleHAiOjE2MDI5MzUyNzcsImlzcyI6IjAwMDAwMDAyLTAwMDAtMGZmMS1jZTAwLTAwMDAwMDAwMDAwMEA4NGRmOWU3Zi1lOWY2LTQwYWYtYjQzNS1hYWFhYWFhYWFhYWEiLCJhdWQiOiIwMDAwMDAwMi0wMDAwLTBmZjEtY2UwMC0wMDAwMDAwMDAwMDAvYXR0YWNobWVudC5vdXRsb29rLmxpdmUubmV0QDg0ZGY5ZTdmLWU5ZjYtNDBhZi1iNDM1LWFhYWFhYWFhYWFhYSIsImhhcHAiOiJvd2EifQ.a5qI762wgvSoXEcNWtoxQ-keW_sp8Mb7wPmxh4JFKmCFTwDumyy4fkt8YHONqKWk6rhqxf6JviIRJkSRtBgNJY2huREoPVkcaYmnCvGZO1VGCZw6BEk7BQqiibfor0ssmlP6GP3jclHoD3X9RmndB-EOTNvMFP3utbO3h74SLfUk07pxoiQnyVWI0VfHyOFl9IXipnnGxK2i5rq_adW_lm9AHStNdpY0bQtgA0RqJorRd1m53tlP4PCl7mxl6rPkjRsQf_Qzgv1qWrvvA-6rAcJB-9BgqLVnEBRSPIYRGBpfNXkpzzoS7nYtu7l0s3acSJtkJ1b5i61d9Sktc1Bsuw&amp;animation=tru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4" name="AutoShape 14" descr="رعية قلب يسوع المارونية بانياس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6576" name="AutoShape 16" descr="Our Lady Guardian of Plants Chaldean Catholic Parish - Siaran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6578" name="Picture 18" descr="https://scontent.fbey14-1.fna.fbcdn.net/v/t1.0-9/121257618_1499339463593139_808428345993043184_o.jpg?_nc_cat=102&amp;_nc_sid=8bfeb9&amp;_nc_ohc=c7lZbjstnDIAX_3x57B&amp;_nc_ht=scontent.fbey14-1.fna&amp;oh=dbddbf381970072ce0a871e4eb4585c7&amp;oe=5FB082CB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0"/>
            <a:ext cx="86868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06122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1"/>
            <a:ext cx="9036496" cy="6669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48064" y="260648"/>
            <a:ext cx="334786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600" b="1" dirty="0">
                <a:solidFill>
                  <a:prstClr val="black"/>
                </a:solidFill>
                <a:cs typeface="Tahoma"/>
              </a:rPr>
              <a:t>«الله خَلَقْنا قِدّيسين لَكن أَحرار»</a:t>
            </a:r>
          </a:p>
          <a:p>
            <a:pPr algn="ctr" rtl="1"/>
            <a:r>
              <a:rPr lang="ar-LB" sz="3600" b="1" dirty="0">
                <a:solidFill>
                  <a:prstClr val="black"/>
                </a:solidFill>
                <a:cs typeface="Tahoma"/>
              </a:rPr>
              <a:t>«والشّي الوَحيد يَلْلي لازِم نِطِلُبو لَمّا نصَلّي، هُوّي يحِط بِقَلِبنا الرّغبة بإنّو نِتقَدّس»</a:t>
            </a:r>
          </a:p>
          <a:p>
            <a:pPr algn="ctr" rtl="1"/>
            <a:r>
              <a:rPr lang="ar-LB" sz="3600" b="1" dirty="0">
                <a:solidFill>
                  <a:srgbClr val="FF388C">
                    <a:lumMod val="50000"/>
                  </a:srgbClr>
                </a:solidFill>
                <a:cs typeface="Tahoma"/>
              </a:rPr>
              <a:t>كارلو</a:t>
            </a:r>
            <a:endParaRPr lang="en-US" sz="3600" b="1" dirty="0">
              <a:solidFill>
                <a:srgbClr val="FF388C">
                  <a:lumMod val="50000"/>
                </a:srgbClr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74100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813695"/>
            <a:ext cx="5075661" cy="4044305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3671392" y="15632"/>
            <a:ext cx="5472608" cy="3284984"/>
          </a:xfrm>
          <a:prstGeom prst="cloudCallout">
            <a:avLst>
              <a:gd name="adj1" fmla="val -31859"/>
              <a:gd name="adj2" fmla="val 65149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300" dirty="0">
                <a:solidFill>
                  <a:prstClr val="white"/>
                </a:solidFill>
                <a:cs typeface="Tahoma"/>
              </a:rPr>
              <a:t>شو هُوّي القَول يَلْلي لَفَتْني أَكتَر شي عِند كارلو؟</a:t>
            </a:r>
          </a:p>
          <a:p>
            <a:pPr algn="ctr" rtl="1"/>
            <a:r>
              <a:rPr lang="ar-LB" sz="3300" dirty="0">
                <a:solidFill>
                  <a:prstClr val="white"/>
                </a:solidFill>
                <a:cs typeface="Tahoma"/>
              </a:rPr>
              <a:t>برجَع بقولو عَ صَوت عالي</a:t>
            </a:r>
            <a:endParaRPr lang="en-US" sz="3300" dirty="0">
              <a:solidFill>
                <a:prstClr val="white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0162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Liliane\Desktop\female-teacher-teaching-onl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5528" y="3356992"/>
            <a:ext cx="4248472" cy="3385198"/>
          </a:xfrm>
          <a:prstGeom prst="rect">
            <a:avLst/>
          </a:prstGeom>
          <a:noFill/>
        </p:spPr>
      </p:pic>
      <p:sp>
        <p:nvSpPr>
          <p:cNvPr id="5" name="Cloud Callout 4"/>
          <p:cNvSpPr/>
          <p:nvPr/>
        </p:nvSpPr>
        <p:spPr>
          <a:xfrm>
            <a:off x="179512" y="0"/>
            <a:ext cx="5256584" cy="3672408"/>
          </a:xfrm>
          <a:prstGeom prst="cloudCallout">
            <a:avLst>
              <a:gd name="adj1" fmla="val 27115"/>
              <a:gd name="adj2" fmla="val 80682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rgbClr val="66666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وهلّق خَلّونا نقابل سَوا كارلو  ونِسألو شو عِمِل تَ صار قديس...</a:t>
            </a:r>
          </a:p>
          <a:p>
            <a:pPr algn="ctr" rtl="1"/>
            <a:r>
              <a:rPr lang="ar-LB" sz="2800" b="1" dirty="0">
                <a:solidFill>
                  <a:srgbClr val="666666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حَدا فيكُن بيلعَب دور كارلو والبَقِيّة بيِسألو</a:t>
            </a:r>
            <a:endParaRPr lang="en-US" sz="29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1844769"/>
      </p:ext>
    </p:extLst>
  </p:cSld>
  <p:clrMapOvr>
    <a:masterClrMapping/>
  </p:clrMapOvr>
  <p:transition spd="slow">
    <p:comb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LB" dirty="0"/>
              <a:t>طوباوي إبن 15 سنة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3528" y="332656"/>
            <a:ext cx="8424936" cy="6192688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036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6762" y="1772816"/>
            <a:ext cx="2748613" cy="4572000"/>
          </a:xfrm>
        </p:spPr>
      </p:pic>
      <p:sp>
        <p:nvSpPr>
          <p:cNvPr id="5" name="Cloud Callout 4"/>
          <p:cNvSpPr/>
          <p:nvPr/>
        </p:nvSpPr>
        <p:spPr>
          <a:xfrm>
            <a:off x="5074345" y="548680"/>
            <a:ext cx="4069655" cy="3024336"/>
          </a:xfrm>
          <a:prstGeom prst="cloudCallout">
            <a:avLst>
              <a:gd name="adj1" fmla="val 8929"/>
              <a:gd name="adj2" fmla="val 994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JO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ه</a:t>
            </a:r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JO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ّي</a:t>
            </a:r>
            <a:r>
              <a:rPr lang="ar-JO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كارلو أكوتيس كيف </a:t>
            </a:r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</a:t>
            </a:r>
            <a:r>
              <a:rPr lang="ar-JO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تعر</a:t>
            </a:r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ِّ</a:t>
            </a:r>
            <a:r>
              <a:rPr lang="ar-JO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 ع</a:t>
            </a:r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JO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ن</a:t>
            </a:r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JO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فسك؟</a:t>
            </a:r>
            <a:endParaRPr lang="en-US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9691"/>
            <a:ext cx="3000928" cy="29950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ounded Rectangular Callout 6"/>
          <p:cNvSpPr/>
          <p:nvPr/>
        </p:nvSpPr>
        <p:spPr>
          <a:xfrm>
            <a:off x="683568" y="3789040"/>
            <a:ext cx="4608512" cy="2736304"/>
          </a:xfrm>
          <a:prstGeom prst="wedgeRoundRectCallout">
            <a:avLst>
              <a:gd name="adj1" fmla="val -30577"/>
              <a:gd name="adj2" fmla="val -7534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أَنا كارلو خلِقِت بلندن </a:t>
            </a:r>
          </a:p>
          <a:p>
            <a:pPr algn="ctr" rtl="1"/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ب 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3 أيار عام 1991. </a:t>
            </a:r>
            <a:endParaRPr lang="ar-LB" sz="2500" dirty="0">
              <a:solidFill>
                <a:srgbClr val="9C007F">
                  <a:lumMod val="50000"/>
                </a:srgbClr>
              </a:solidFill>
              <a:cs typeface="Tahoma"/>
            </a:endParaRPr>
          </a:p>
          <a:p>
            <a:pPr algn="ctr" rtl="1"/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أَهلي هِنّي 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أندريا أكوتيس وأنتونيا سالزانو، 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رَبّوني بِمَحبّة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. 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وبَعد ولادتي تَرَكوا لندن و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است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َ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ق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َ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ر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ّو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ا 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بِ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م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َ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دينة ميلانو الإيطال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ِ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ي</a:t>
            </a:r>
            <a:r>
              <a:rPr lang="ar-LB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ّ</a:t>
            </a:r>
            <a:r>
              <a:rPr lang="ar-JO" sz="2500" dirty="0">
                <a:solidFill>
                  <a:srgbClr val="9C007F">
                    <a:lumMod val="50000"/>
                  </a:srgbClr>
                </a:solidFill>
                <a:cs typeface="Tahoma"/>
              </a:rPr>
              <a:t>ة</a:t>
            </a:r>
            <a:endParaRPr lang="en-US" sz="2500" dirty="0">
              <a:solidFill>
                <a:srgbClr val="9C007F">
                  <a:lumMod val="50000"/>
                </a:srgb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5736" y="980728"/>
            <a:ext cx="2938661" cy="29786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1188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6632"/>
            <a:ext cx="3456384" cy="29288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1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0"/>
          <a:stretch/>
        </p:blipFill>
        <p:spPr>
          <a:xfrm flipH="1">
            <a:off x="6249913" y="1628800"/>
            <a:ext cx="2880320" cy="4601741"/>
          </a:xfrm>
        </p:spPr>
      </p:pic>
      <p:sp>
        <p:nvSpPr>
          <p:cNvPr id="5" name="Cloud Callout 4"/>
          <p:cNvSpPr/>
          <p:nvPr/>
        </p:nvSpPr>
        <p:spPr>
          <a:xfrm>
            <a:off x="5436096" y="620688"/>
            <a:ext cx="3707854" cy="3024336"/>
          </a:xfrm>
          <a:prstGeom prst="cloudCallout">
            <a:avLst>
              <a:gd name="adj1" fmla="val -6099"/>
              <a:gd name="adj2" fmla="val 81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prstClr val="white"/>
                </a:solidFill>
                <a:cs typeface="Tahoma"/>
              </a:rPr>
              <a:t>شو يَلْلي كان بيمَيّزَك؟</a:t>
            </a:r>
            <a:endParaRPr lang="en-US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3568" y="3212976"/>
            <a:ext cx="5256584" cy="3312368"/>
          </a:xfrm>
          <a:prstGeom prst="wedgeRoundRectCallout">
            <a:avLst>
              <a:gd name="adj1" fmla="val -30577"/>
              <a:gd name="adj2" fmla="val -7534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ar-LB" sz="3300" dirty="0">
              <a:solidFill>
                <a:srgbClr val="9C007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rtl="1"/>
            <a:endParaRPr lang="ar-LB" sz="3300" dirty="0">
              <a:solidFill>
                <a:srgbClr val="9C007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بِالحَقيقَة كِنِت شَبّ عادي كتير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ع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وي، 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طيف، 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الط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بيع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و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الح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يوانات، ول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 ك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الق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م، وكان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عِندي 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صد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قاء</a:t>
            </a:r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كتير. والكِلّ كانو يْحِبّوني</a:t>
            </a:r>
          </a:p>
          <a:p>
            <a:pPr algn="ctr" rtl="1"/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fr-FR" sz="3300" dirty="0">
              <a:solidFill>
                <a:srgbClr val="9C007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rtl="1"/>
            <a:r>
              <a:rPr lang="ar-LB" sz="33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3300" dirty="0">
              <a:solidFill>
                <a:srgbClr val="9C007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231"/>
          <a:stretch/>
        </p:blipFill>
        <p:spPr>
          <a:xfrm>
            <a:off x="2843808" y="404664"/>
            <a:ext cx="2731267" cy="31190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38799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772816"/>
            <a:ext cx="2748613" cy="4572000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16632"/>
            <a:ext cx="3312368" cy="30243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loud Callout 4"/>
          <p:cNvSpPr/>
          <p:nvPr/>
        </p:nvSpPr>
        <p:spPr>
          <a:xfrm>
            <a:off x="5436096" y="620688"/>
            <a:ext cx="3707854" cy="3024336"/>
          </a:xfrm>
          <a:prstGeom prst="cloudCallout">
            <a:avLst>
              <a:gd name="adj1" fmla="val -6099"/>
              <a:gd name="adj2" fmla="val 81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b="1" dirty="0">
                <a:solidFill>
                  <a:prstClr val="white"/>
                </a:solidFill>
                <a:cs typeface="Tahoma"/>
              </a:rPr>
              <a:t>كيف ب</a:t>
            </a:r>
            <a:r>
              <a:rPr lang="ar-LB" sz="3200" b="1" dirty="0">
                <a:solidFill>
                  <a:prstClr val="white"/>
                </a:solidFill>
                <a:cs typeface="Tahoma"/>
              </a:rPr>
              <a:t>َلّش </a:t>
            </a:r>
            <a:r>
              <a:rPr lang="ar-SA" sz="3200" b="1" dirty="0">
                <a:solidFill>
                  <a:prstClr val="white"/>
                </a:solidFill>
                <a:cs typeface="Tahoma"/>
              </a:rPr>
              <a:t> إلت</a:t>
            </a:r>
            <a:r>
              <a:rPr lang="ar-LB" sz="3200" b="1" dirty="0">
                <a:solidFill>
                  <a:prstClr val="white"/>
                </a:solidFill>
                <a:cs typeface="Tahoma"/>
              </a:rPr>
              <a:t>ِ</a:t>
            </a:r>
            <a:r>
              <a:rPr lang="ar-SA" sz="3200" b="1" dirty="0">
                <a:solidFill>
                  <a:prstClr val="white"/>
                </a:solidFill>
                <a:cs typeface="Tahoma"/>
              </a:rPr>
              <a:t>زام</a:t>
            </a:r>
            <a:r>
              <a:rPr lang="ar-LB" sz="3200" b="1" dirty="0">
                <a:solidFill>
                  <a:prstClr val="white"/>
                </a:solidFill>
                <a:cs typeface="Tahoma"/>
              </a:rPr>
              <a:t>َك</a:t>
            </a:r>
            <a:r>
              <a:rPr lang="ar-SA" sz="3200" b="1" dirty="0">
                <a:solidFill>
                  <a:prstClr val="white"/>
                </a:solidFill>
                <a:cs typeface="Tahoma"/>
              </a:rPr>
              <a:t> ب</a:t>
            </a:r>
            <a:r>
              <a:rPr lang="ar-LB" sz="3200" b="1" dirty="0">
                <a:solidFill>
                  <a:prstClr val="white"/>
                </a:solidFill>
                <a:cs typeface="Tahoma"/>
              </a:rPr>
              <a:t>ِ</a:t>
            </a:r>
            <a:r>
              <a:rPr lang="ar-SA" sz="3200" b="1" dirty="0">
                <a:solidFill>
                  <a:prstClr val="white"/>
                </a:solidFill>
                <a:cs typeface="Tahoma"/>
              </a:rPr>
              <a:t>الح</a:t>
            </a:r>
            <a:r>
              <a:rPr lang="ar-LB" sz="3200" b="1" dirty="0">
                <a:solidFill>
                  <a:prstClr val="white"/>
                </a:solidFill>
                <a:cs typeface="Tahoma"/>
              </a:rPr>
              <a:t>َ</a:t>
            </a:r>
            <a:r>
              <a:rPr lang="ar-SA" sz="3200" b="1" dirty="0">
                <a:solidFill>
                  <a:prstClr val="white"/>
                </a:solidFill>
                <a:cs typeface="Tahoma"/>
              </a:rPr>
              <a:t>ياة الم</a:t>
            </a:r>
            <a:r>
              <a:rPr lang="ar-LB" sz="3200" b="1" dirty="0">
                <a:solidFill>
                  <a:prstClr val="white"/>
                </a:solidFill>
                <a:cs typeface="Tahoma"/>
              </a:rPr>
              <a:t>َ</a:t>
            </a:r>
            <a:r>
              <a:rPr lang="ar-SA" sz="3200" b="1" dirty="0">
                <a:solidFill>
                  <a:prstClr val="white"/>
                </a:solidFill>
                <a:cs typeface="Tahoma"/>
              </a:rPr>
              <a:t>سيح</a:t>
            </a:r>
            <a:r>
              <a:rPr lang="ar-LB" sz="3200" b="1" dirty="0">
                <a:solidFill>
                  <a:prstClr val="white"/>
                </a:solidFill>
                <a:cs typeface="Tahoma"/>
              </a:rPr>
              <a:t>ِ</a:t>
            </a:r>
            <a:r>
              <a:rPr lang="ar-SA" sz="3200" b="1" dirty="0">
                <a:solidFill>
                  <a:prstClr val="white"/>
                </a:solidFill>
                <a:cs typeface="Tahoma"/>
              </a:rPr>
              <a:t>يّة</a:t>
            </a:r>
            <a:r>
              <a:rPr lang="ar-LB" sz="3200" b="1" dirty="0">
                <a:solidFill>
                  <a:prstClr val="white"/>
                </a:solidFill>
                <a:cs typeface="Tahoma"/>
              </a:rPr>
              <a:t>؟</a:t>
            </a:r>
            <a:endParaRPr lang="en-US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683568" y="3212976"/>
            <a:ext cx="5256584" cy="3312368"/>
          </a:xfrm>
          <a:prstGeom prst="wedgeRoundRectCallout">
            <a:avLst>
              <a:gd name="adj1" fmla="val -30577"/>
              <a:gd name="adj2" fmla="val -7534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لَمّا كان عُمري 7 سنين عمِلِت أَوّل قِربانة!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ومِن بَعدا صِرت شارِك بِ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الق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اس الإلهي ي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ًّ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ا،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وحِب صَلّي 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سبحة الو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رد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يّة، و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سج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قدّ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ام الق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ربان الأقد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س،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واتقَدّم مِن سِرّ 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الت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وبة والم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JO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صالحة</a:t>
            </a:r>
            <a:endParaRPr lang="en-US" sz="2800" dirty="0">
              <a:solidFill>
                <a:srgbClr val="9C007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3990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0"/>
          <a:stretch/>
        </p:blipFill>
        <p:spPr>
          <a:xfrm flipH="1">
            <a:off x="6263680" y="1772816"/>
            <a:ext cx="2880320" cy="460174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436096" y="404664"/>
            <a:ext cx="3384376" cy="3312368"/>
          </a:xfrm>
          <a:prstGeom prst="cloudCallout">
            <a:avLst>
              <a:gd name="adj1" fmla="val 2685"/>
              <a:gd name="adj2" fmla="val 761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قِصتَك مع الكومبيوتر والإنترنَت؟</a:t>
            </a:r>
            <a:endParaRPr lang="en-US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7504" y="2924944"/>
            <a:ext cx="6336704" cy="3744416"/>
          </a:xfrm>
          <a:prstGeom prst="wedgeRoundRectCallout">
            <a:avLst>
              <a:gd name="adj1" fmla="val -3746"/>
              <a:gd name="adj2" fmla="val -74583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بِالحَقيقَة كِنت كتير شاطِر بِ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علومات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يّة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وكِنت بارِع بِ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اللوغاريتم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وب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الب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جة.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بَس ما ا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ست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خد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ِت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هَ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الو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سائل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بَس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لت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حاد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ث أ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 لت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مض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ية الو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قت.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فَحَماسي لِلرّبّ 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وح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بّ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ل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عرف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ي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سوع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أكتر، خَلّوني إِخلق 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وقع إ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لكترونيّ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عَن 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عج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زات الإ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فخارست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وعَرّف النّاس عَنّو</a:t>
            </a:r>
            <a:endParaRPr lang="en-US" sz="2500" dirty="0">
              <a:solidFill>
                <a:srgbClr val="9C007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46831"/>
            <a:ext cx="2952328" cy="27218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5816" y="548680"/>
            <a:ext cx="2700300" cy="23042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5243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4239248" cy="32228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8184" y="1772816"/>
            <a:ext cx="2748613" cy="4572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4860032" y="332656"/>
            <a:ext cx="4283918" cy="3312368"/>
          </a:xfrm>
          <a:prstGeom prst="cloudCallout">
            <a:avLst>
              <a:gd name="adj1" fmla="val -6099"/>
              <a:gd name="adj2" fmla="val 814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prstClr val="white"/>
                </a:solidFill>
                <a:cs typeface="Tahoma"/>
              </a:rPr>
              <a:t>بيخَبّرونا إنّك كِنِت تساعِد رِفقاتَك والفُقَرا ..كيف؟</a:t>
            </a:r>
            <a:endParaRPr lang="en-US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39552" y="3212976"/>
            <a:ext cx="5616624" cy="3312368"/>
          </a:xfrm>
          <a:prstGeom prst="wedgeRoundRectCallout">
            <a:avLst>
              <a:gd name="adj1" fmla="val 2492"/>
              <a:gd name="adj2" fmla="val -80091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أَثّر فيي كلَام يَسوع «أحِبّوا بَعضَكم بَعضًا كتير» وهَيدا اللي خَلاني حِسّ بِشُعور خاصّ 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جاه الف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قرا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والم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س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ين 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المتروكين والمش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دين والأشخاص ذ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وي الاحت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ياجات الخاص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يَلْلي ب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يهمِّش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الم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جت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مع</a:t>
            </a:r>
            <a:r>
              <a:rPr lang="ar-LB" sz="26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... وكَمان كِنت ساعِد رِفقاتي بِالصّفّ يَلْلي عِندُن صُعوبات تَعليمِيّة...</a:t>
            </a:r>
            <a:endParaRPr lang="en-US" sz="2600" dirty="0">
              <a:solidFill>
                <a:srgbClr val="9C007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383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3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50"/>
          <a:stretch/>
        </p:blipFill>
        <p:spPr>
          <a:xfrm flipH="1">
            <a:off x="6263680" y="1772816"/>
            <a:ext cx="2880320" cy="4601741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471592" y="260648"/>
            <a:ext cx="3672408" cy="3312368"/>
          </a:xfrm>
          <a:prstGeom prst="cloudCallout">
            <a:avLst>
              <a:gd name="adj1" fmla="val -693"/>
              <a:gd name="adj2" fmla="val 7007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شو رِسالتَك لَلشّباب؟ لإِلنا اليَوم؟</a:t>
            </a:r>
            <a:endParaRPr lang="en-US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107504" y="2708920"/>
            <a:ext cx="6336704" cy="3960440"/>
          </a:xfrm>
          <a:prstGeom prst="wedgeRoundRectCallout">
            <a:avLst>
              <a:gd name="adj1" fmla="val 3695"/>
              <a:gd name="adj2" fmla="val -75346"/>
              <a:gd name="adj3" fmla="val 16667"/>
            </a:avLst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2800" b="1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خَلّوا </a:t>
            </a:r>
            <a:r>
              <a:rPr lang="ar-SA" sz="2800" b="1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الله </a:t>
            </a:r>
            <a:r>
              <a:rPr lang="ar-LB" sz="2800" b="1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</a:t>
            </a:r>
            <a:r>
              <a:rPr lang="ar-SA" sz="2800" b="1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الم</a:t>
            </a:r>
            <a:r>
              <a:rPr lang="ar-LB" sz="2800" b="1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رت</a:t>
            </a:r>
            <a:r>
              <a:rPr lang="ar-LB" sz="2800" b="1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b="1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بة الأولى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،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بِكِلّ 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ظ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ُ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روف ح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تكُن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الكبيرة وال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ز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غيرة، و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ما تِنسوا إِنو كِلّ واحَد فينا مَدعُو لَ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خدم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ة ا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لإ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خوة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كِل الإخوة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وصَدْقوني 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الإيمان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والإلتِزام المَسيحي ما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بيب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دنا ع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 الح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ياة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العَصرِيّة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بَل بيخَلينا نغوص 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فيها ب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ش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كل أ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عم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ق و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ب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يد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لنا ع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لى الد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ّ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رب الم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لموس 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حَتّى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نعيش ف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ر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َ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ح الإ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ِ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نجيل</a:t>
            </a:r>
            <a:r>
              <a:rPr lang="ar-LB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ونِتقَدّس بِكِلّ لَحظَة بِحَياتنا</a:t>
            </a:r>
            <a:r>
              <a:rPr lang="ar-SA" sz="2800" dirty="0">
                <a:solidFill>
                  <a:srgbClr val="9C007F">
                    <a:lumMod val="50000"/>
                  </a:srgb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fr-FR" sz="2800" dirty="0">
              <a:solidFill>
                <a:srgbClr val="9C007F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62"/>
          <a:stretch/>
        </p:blipFill>
        <p:spPr>
          <a:xfrm>
            <a:off x="24036" y="1166"/>
            <a:ext cx="3456384" cy="27077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8769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1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658</Words>
  <Application>Microsoft Office PowerPoint</Application>
  <PresentationFormat>On-screen Show (4:3)</PresentationFormat>
  <Paragraphs>56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Arial</vt:lpstr>
      <vt:lpstr>Calibri</vt:lpstr>
      <vt:lpstr>Franklin Gothic Book</vt:lpstr>
      <vt:lpstr>Perpetua</vt:lpstr>
      <vt:lpstr>Tahoma</vt:lpstr>
      <vt:lpstr>Trebuchet MS</vt:lpstr>
      <vt:lpstr>Wingdings 2</vt:lpstr>
      <vt:lpstr>Wingdings 3</vt:lpstr>
      <vt:lpstr>Equity</vt:lpstr>
      <vt:lpstr>Theme1</vt:lpstr>
      <vt:lpstr>حياة الطوباوي  كارلو أكوتيس</vt:lpstr>
      <vt:lpstr>PowerPoint Presentation</vt:lpstr>
      <vt:lpstr>طوباوي إبن 15 سنة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حياة الطوباوي كارلو أكوتيس</dc:title>
  <dc:creator>Michel Haddad</dc:creator>
  <cp:lastModifiedBy>Michel Haddad (Prof)</cp:lastModifiedBy>
  <cp:revision>4</cp:revision>
  <dcterms:created xsi:type="dcterms:W3CDTF">2022-02-21T10:26:58Z</dcterms:created>
  <dcterms:modified xsi:type="dcterms:W3CDTF">2022-04-08T18:07:03Z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3C4570D4-DC8C-499E-9976-E98B1093B3A4</vt:lpwstr>
  </property>
  <property fmtid="{D5CDD505-2E9C-101B-9397-08002B2CF9AE}" pid="3" name="ArticulatePath">
    <vt:lpwstr>eb9-renc-11-vie-bienheureux-carlo-acutis</vt:lpwstr>
  </property>
</Properties>
</file>