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62" r:id="rId2"/>
    <p:sldId id="263" r:id="rId3"/>
    <p:sldId id="258" r:id="rId4"/>
    <p:sldId id="264" r:id="rId5"/>
    <p:sldId id="265" r:id="rId6"/>
    <p:sldId id="260" r:id="rId7"/>
    <p:sldId id="261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2" autoAdjust="0"/>
  </p:normalViewPr>
  <p:slideViewPr>
    <p:cSldViewPr>
      <p:cViewPr varScale="1">
        <p:scale>
          <a:sx n="95" d="100"/>
          <a:sy n="95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BC7D5-BA79-4A30-9D0B-ABF74B460E53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9F8C-E3DE-4FF7-9316-CA1047A7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0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9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2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3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9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6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3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8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0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3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1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40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5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72A71AE-6649-47FE-A7DB-9F953D7826C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6432E35-16EE-4743-865E-9A610479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5825202" cy="1646302"/>
          </a:xfrm>
        </p:spPr>
        <p:txBody>
          <a:bodyPr>
            <a:normAutofit/>
          </a:bodyPr>
          <a:lstStyle/>
          <a:p>
            <a:pPr algn="ctr" rtl="1"/>
            <a:r>
              <a:rPr lang="ar-LB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الدّينِيَّة </a:t>
            </a:r>
            <a:endParaRPr lang="en-US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8712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يُقَدِّمُ كِتابَ التّاسِع أَسَاسِيّ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339104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2254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6629"/>
            <a:ext cx="7990798" cy="66913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41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193554"/>
            <a:ext cx="3719107" cy="36644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23528" y="404664"/>
            <a:ext cx="5832648" cy="3096344"/>
          </a:xfrm>
          <a:prstGeom prst="cloudCallout">
            <a:avLst>
              <a:gd name="adj1" fmla="val 49253"/>
              <a:gd name="adj2" fmla="val 6189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والآنَ لِنَتَحَاورْ في هَذهِ الأَسئِلَة!</a:t>
            </a:r>
            <a:endParaRPr lang="en-US" sz="3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17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827584" y="188640"/>
            <a:ext cx="7704856" cy="3384376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كَيفَ يَختارُ الدّاعي المَدعوّينَ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وما هيَ المَقاييسُ الّتي يَعتَمِدُها؟</a:t>
            </a: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6" y="3459638"/>
            <a:ext cx="3447739" cy="338284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327400"/>
            <a:ext cx="3551429" cy="3530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700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318595"/>
            <a:ext cx="3551429" cy="3530600"/>
          </a:xfrm>
        </p:spPr>
      </p:pic>
      <p:sp>
        <p:nvSpPr>
          <p:cNvPr id="5" name="Wave 4"/>
          <p:cNvSpPr/>
          <p:nvPr/>
        </p:nvSpPr>
        <p:spPr>
          <a:xfrm>
            <a:off x="683568" y="29587"/>
            <a:ext cx="7848872" cy="3615437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ماذا يَدفَعُ المَدعوَّ لتَلبيَةِ الدّعوةِ</a:t>
            </a:r>
          </a:p>
          <a:p>
            <a:pPr algn="ctr"/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أو لِرَفْضِها؟</a:t>
            </a: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236160"/>
            <a:ext cx="3528392" cy="362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71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Wave 4"/>
          <p:cNvSpPr/>
          <p:nvPr/>
        </p:nvSpPr>
        <p:spPr>
          <a:xfrm>
            <a:off x="323528" y="-171400"/>
            <a:ext cx="8208912" cy="4248472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عِندَما يَدعو شَخصٌ أقرِباءَهُ وأصحابَهُ إلى حَفلِ خُطبَةِ ابنِه ولا يأتِي أحَدٌ.</a:t>
            </a:r>
          </a:p>
          <a:p>
            <a:pPr algn="ctr"/>
            <a:r>
              <a:rPr lang="ar-LB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ماذا يكونُ شَعورُهُ في رأيِكَ؟ </a:t>
            </a:r>
          </a:p>
          <a:p>
            <a:pPr algn="ctr"/>
            <a:r>
              <a:rPr lang="ar-LB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وما مَعنى هَذا الإمتِناع؟</a:t>
            </a:r>
            <a:endParaRPr lang="en-US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7"/>
          <a:stretch/>
        </p:blipFill>
        <p:spPr>
          <a:xfrm>
            <a:off x="0" y="3327400"/>
            <a:ext cx="3552669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928" y="3429000"/>
            <a:ext cx="344923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86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611560" y="260648"/>
            <a:ext cx="7920880" cy="4248472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هَل مُشارَكَتي وامْتِناعِي </a:t>
            </a:r>
          </a:p>
          <a:p>
            <a:pPr algn="ctr"/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يُغَيّران شَيئًا في ذاتِي؟</a:t>
            </a:r>
          </a:p>
          <a:p>
            <a:pPr algn="ctr"/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ما هوَ هَذا التَّغيير؟</a:t>
            </a: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310043"/>
            <a:ext cx="3551429" cy="3530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73016"/>
            <a:ext cx="3384376" cy="3119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61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548680"/>
            <a:ext cx="1872208" cy="648072"/>
          </a:xfrm>
        </p:spPr>
        <p:txBody>
          <a:bodyPr/>
          <a:lstStyle/>
          <a:p>
            <a:pPr algn="r" rtl="1"/>
            <a:r>
              <a:rPr lang="ar-LB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لِنَفهَم</a:t>
            </a:r>
            <a:endParaRPr lang="en-US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971600" y="1394156"/>
            <a:ext cx="8064896" cy="5472608"/>
          </a:xfrm>
          <a:prstGeom prst="borderCallout1">
            <a:avLst>
              <a:gd name="adj1" fmla="val 18750"/>
              <a:gd name="adj2" fmla="val -8333"/>
              <a:gd name="adj3" fmla="val 83929"/>
              <a:gd name="adj4" fmla="val -264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 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عوة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يس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ظيفة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لأنّ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وظّف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لا ي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فعلُ دائمًا ما يَهمّ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ه، بل ما ي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همّ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بّ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العم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وينت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ظر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أجرًا مقابل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أعمال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ه.</a:t>
            </a:r>
            <a:endParaRPr lang="en-US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l"/>
            </a:pP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تت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ضمَّن الد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عوة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عدًا م</a:t>
            </a:r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جّانيًّا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"مجّانًا أخذ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م،  فم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جّانًا أعطوا". (متّى 10/9). ن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 بذلك أنّ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دعوّ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يُعطي م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ذات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ما ي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فوقُ 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جر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تَه. وعندم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نقول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إنّ هذا الم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علّم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ديه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د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عوة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الت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عليم أو إنّ ه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ذا الط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بيب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ديه د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الط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بّ، فنحن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عني أنَّهما يُعطيان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من ذات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هما ما يفوق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الأجر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ذي ي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قاض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يان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ه. أمّا ال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ذي لا يُعطي إلاّ على ق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ما يتقاض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ى من أجر، فن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قول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فيه: </a:t>
            </a:r>
            <a:r>
              <a:rPr lang="ar-SA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"أنّه ي</a:t>
            </a:r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</a:t>
            </a:r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لُ كم</a:t>
            </a:r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ظّف".</a:t>
            </a:r>
            <a:endParaRPr lang="en-US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77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548680"/>
            <a:ext cx="1872208" cy="648072"/>
          </a:xfrm>
        </p:spPr>
        <p:txBody>
          <a:bodyPr/>
          <a:lstStyle/>
          <a:p>
            <a:pPr algn="r" rtl="1"/>
            <a:r>
              <a:rPr lang="ar-LB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لِنتَذَكَّر</a:t>
            </a:r>
            <a:endParaRPr lang="en-US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827584" y="1196752"/>
            <a:ext cx="8064896" cy="5472608"/>
          </a:xfrm>
          <a:prstGeom prst="borderCallout1">
            <a:avLst>
              <a:gd name="adj1" fmla="val 18750"/>
              <a:gd name="adj2" fmla="val -8333"/>
              <a:gd name="adj3" fmla="val 83929"/>
              <a:gd name="adj4" fmla="val -26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د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عوة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ت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فت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خصًا ي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دعو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/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د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عوة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تأتي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م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ناس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بة م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عيّنة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r" rtl="1">
              <a:buFont typeface="Wingdings" panose="05000000000000000000" pitchFamily="2" charset="2"/>
              <a:buChar char="l"/>
            </a:pP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كلّ دعوة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حوّل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دعوّ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من حال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إلى ح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الة.</a:t>
            </a:r>
            <a:endParaRPr lang="ar-L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r" rtl="1">
              <a:buFont typeface="Wingdings" panose="05000000000000000000" pitchFamily="2" charset="2"/>
              <a:buChar char="l"/>
            </a:pP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كلّ دعوة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تفرض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من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دعوّ م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شارك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ما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</a:t>
            </a:r>
            <a:endParaRPr lang="ar-L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حياة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ذي د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عاه.</a:t>
            </a:r>
            <a:endParaRPr lang="ar-L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r" rtl="1">
              <a:buFont typeface="Wingdings" panose="05000000000000000000" pitchFamily="2" charset="2"/>
              <a:buChar char="l"/>
            </a:pP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كلّ د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هي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لل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شتراك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ذ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أهميّة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ar-LB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/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للط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فين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معًا (الد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اعي والمدعوّ).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r" rtl="1">
              <a:buFont typeface="Wingdings" panose="05000000000000000000" pitchFamily="2" charset="2"/>
              <a:buChar char="l"/>
            </a:pP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 ي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مك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الإنسا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أن ي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لبّ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الدّعوات،</a:t>
            </a:r>
            <a:endParaRPr lang="ar-L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ذلك ع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ليه أن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ختار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/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 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كلّ دعوة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هي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رسال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أي أنّ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دعوّ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يقوم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عمل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يتجاو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ز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خص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ويتوجّ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إلى الآخرين.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حياة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كلّ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إنسان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جالٌ لت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حقيق ك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قوّ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مات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الد</a:t>
            </a:r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عوة.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/>
            <a:r>
              <a:rPr lang="ar-SA" dirty="0"/>
              <a:t>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19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193554"/>
            <a:ext cx="3719107" cy="36644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51520" y="548680"/>
            <a:ext cx="5832648" cy="4176464"/>
          </a:xfrm>
          <a:prstGeom prst="cloudCallout">
            <a:avLst>
              <a:gd name="adj1" fmla="val 50605"/>
              <a:gd name="adj2" fmla="val 3833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والآنَ لِنَتَأَمَّلِ الصّورَةَ التّاليةَ ونُصَلّي مَعها في جَوٍّ من الخُشوعِ والصَّمت!</a:t>
            </a: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72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0" y="188640"/>
            <a:ext cx="8870700" cy="64087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58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144016"/>
            <a:ext cx="4921313" cy="6713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295484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193554"/>
            <a:ext cx="3719107" cy="36644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95536" y="1484784"/>
            <a:ext cx="4680520" cy="3240360"/>
          </a:xfrm>
          <a:prstGeom prst="cloudCallout">
            <a:avLst>
              <a:gd name="adj1" fmla="val 56003"/>
              <a:gd name="adj2" fmla="val 487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يَكتُبُ كُلٌّ مِنّا صَلاتَه الخاصَّة</a:t>
            </a:r>
            <a:endParaRPr lang="en-US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84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16450"/>
            <a:ext cx="4192774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Vertical Scroll 5"/>
          <p:cNvSpPr/>
          <p:nvPr/>
        </p:nvSpPr>
        <p:spPr>
          <a:xfrm rot="172536">
            <a:off x="4644008" y="1556792"/>
            <a:ext cx="3960440" cy="51125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LB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حَياةُ الإِنسانِ فِيها جميعُ مُقوِّمات الدّعوة </a:t>
            </a:r>
          </a:p>
          <a:p>
            <a:pPr marL="0" marR="0" algn="ctr" rtl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ar-LB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لأَ</a:t>
            </a:r>
            <a:r>
              <a:rPr lang="ar-LB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نّ الحبَّ وحدُهُ يَدعو إلى الحُبّ.</a:t>
            </a:r>
            <a:endParaRPr lang="en-US" sz="3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fr-FR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3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93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193554"/>
            <a:ext cx="3719107" cy="36644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835696" y="764704"/>
            <a:ext cx="3744416" cy="3456384"/>
          </a:xfrm>
          <a:prstGeom prst="cloudCallout">
            <a:avLst>
              <a:gd name="adj1" fmla="val 50605"/>
              <a:gd name="adj2" fmla="val 3833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نتَشارَكُ صَلَواتِنا!</a:t>
            </a:r>
            <a:endParaRPr lang="en-US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600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193554"/>
            <a:ext cx="3719107" cy="36644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83768" y="620688"/>
            <a:ext cx="3888432" cy="3960440"/>
          </a:xfrm>
          <a:prstGeom prst="cloudCallout">
            <a:avLst>
              <a:gd name="adj1" fmla="val 50605"/>
              <a:gd name="adj2" fmla="val 3833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إلى المُلتَقَى في الأُسبوعِ القادِم!</a:t>
            </a:r>
            <a:endParaRPr lang="en-US" sz="3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48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63888" y="0"/>
            <a:ext cx="3960440" cy="12037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العاشر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1196752"/>
            <a:ext cx="7848872" cy="1283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LB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نَحْنُ مَدْعوُّونَ دَائِمًا»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5"/>
          <a:stretch/>
        </p:blipFill>
        <p:spPr>
          <a:xfrm>
            <a:off x="4427984" y="2316272"/>
            <a:ext cx="3384376" cy="454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2719">
            <a:off x="1415347" y="2710351"/>
            <a:ext cx="2146807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9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7584" y="260648"/>
            <a:ext cx="3793475" cy="2248041"/>
          </a:xfrm>
          <a:prstGeom prst="cloudCallout">
            <a:avLst>
              <a:gd name="adj1" fmla="val 73284"/>
              <a:gd name="adj2" fmla="val 243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هُوَ هَدَفُنا اليَوم؟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4229" y="3573016"/>
            <a:ext cx="9073008" cy="159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أَن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شر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ى ك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لمة "د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ة" في است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عمال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ها الي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وميّ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وأن 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نُ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عط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ها ك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أبعاد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ها، و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حف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ظ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غيبًا "لن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تذك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ر" أي م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قوِّمات الدّعوة. 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3200" dirty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36"/>
          <a:stretch/>
        </p:blipFill>
        <p:spPr>
          <a:xfrm>
            <a:off x="5436096" y="-11981"/>
            <a:ext cx="3193830" cy="322672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5517232"/>
            <a:ext cx="9073008" cy="159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نُ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صغي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إلى الص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ذي ي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دعو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إلى ت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حقيق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ذ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َواتِنا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عيدًا ع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ك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لّ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أنان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يّة، واث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ِقينَ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بح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بّ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اللّه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نَا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5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43608" y="548680"/>
            <a:ext cx="7128792" cy="2808312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0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الدَّعوَة</a:t>
            </a:r>
            <a:endParaRPr lang="en-US" sz="10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2780928"/>
            <a:ext cx="3719107" cy="366444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55576" y="3429000"/>
            <a:ext cx="3384376" cy="2376264"/>
          </a:xfrm>
          <a:prstGeom prst="cloudCallout">
            <a:avLst>
              <a:gd name="adj1" fmla="val 96085"/>
              <a:gd name="adj2" fmla="val -252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ماذا تَعني لكُم هَذِه الكَلِمة؟</a:t>
            </a: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7616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5" r="7017"/>
          <a:stretch/>
        </p:blipFill>
        <p:spPr>
          <a:xfrm>
            <a:off x="539552" y="260648"/>
            <a:ext cx="8820472" cy="633670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93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2780928"/>
            <a:ext cx="3719107" cy="36644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23528" y="1124744"/>
            <a:ext cx="4536504" cy="4752528"/>
          </a:xfrm>
          <a:prstGeom prst="cloudCallout">
            <a:avLst>
              <a:gd name="adj1" fmla="val 76888"/>
              <a:gd name="adj2" fmla="val 49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مَن يَدْعُوكُم في كُلِّ يَوم؟ </a:t>
            </a:r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(أَهل، رفاق، مُعَلِّمون...) </a:t>
            </a:r>
            <a:r>
              <a:rPr lang="ar-LB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وَلِماذا؟ </a:t>
            </a:r>
            <a:endParaRPr lang="en-US" sz="3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43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169984"/>
              </p:ext>
            </p:extLst>
          </p:nvPr>
        </p:nvGraphicFramePr>
        <p:xfrm>
          <a:off x="467544" y="2454736"/>
          <a:ext cx="810088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6024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الد</a:t>
                      </a:r>
                      <a:r>
                        <a:rPr lang="ar-LB" sz="32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ّ</a:t>
                      </a:r>
                      <a:r>
                        <a:rPr lang="ar-SA" sz="32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</a:t>
                      </a:r>
                      <a:r>
                        <a:rPr lang="ar-LB" sz="32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َ</a:t>
                      </a:r>
                      <a:r>
                        <a:rPr lang="ar-SA" sz="32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وات</a:t>
                      </a:r>
                      <a:r>
                        <a:rPr lang="ar-LB" sz="32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ُ</a:t>
                      </a:r>
                      <a:r>
                        <a:rPr lang="ar-SA" sz="32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ar-LB" sz="32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الحَياتِيّة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الد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ّ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عوات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ُ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الظ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ّ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رف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ِ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يّة</a:t>
                      </a:r>
                      <a:endParaRPr lang="en-US" sz="3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الد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ّ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عوات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ُ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الي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َ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وميّة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ُ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العاد</a:t>
                      </a:r>
                      <a:r>
                        <a:rPr lang="ar-LB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ِ</a:t>
                      </a:r>
                      <a:r>
                        <a:rPr lang="ar-SA" sz="3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يّة</a:t>
                      </a:r>
                      <a:endParaRPr lang="en-US" sz="3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024">
                <a:tc>
                  <a:txBody>
                    <a:bodyPr/>
                    <a:lstStyle/>
                    <a:p>
                      <a:pPr algn="ctr" rtl="1"/>
                      <a:r>
                        <a:rPr lang="ar-LB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الزّواج،</a:t>
                      </a:r>
                    </a:p>
                    <a:p>
                      <a:pPr algn="ctr" rtl="1"/>
                      <a:r>
                        <a:rPr lang="ar-LB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الدّعوات الرّهبانيّة والكَهنوتيّة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3200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الأعراس </a:t>
                      </a: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والأعياد</a:t>
                      </a:r>
                      <a:endParaRPr lang="ar-LB" sz="3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والرّسامات</a:t>
                      </a:r>
                      <a:r>
                        <a:rPr lang="ar-LB" sz="3200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الكهنوتيّة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لط</a:t>
                      </a: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ّ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عام، </a:t>
                      </a: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لد</a:t>
                      </a: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َّ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رس، </a:t>
                      </a: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لذ</a:t>
                      </a: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ّ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هاب إلى الس</a:t>
                      </a: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ّ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ينما</a:t>
                      </a:r>
                      <a:r>
                        <a:rPr lang="ar-LB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، لعب</a:t>
                      </a:r>
                      <a:r>
                        <a:rPr lang="ar-LB" sz="3200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كُرَة القَدَم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260648"/>
            <a:ext cx="2111301" cy="208027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67544" y="476672"/>
            <a:ext cx="5688632" cy="2160240"/>
          </a:xfrm>
          <a:prstGeom prst="cloudCallout">
            <a:avLst>
              <a:gd name="adj1" fmla="val 76888"/>
              <a:gd name="adj2" fmla="val 49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2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يُمكِننا أن نُصنِّفَ الأفكارَ الّتي أَورَدتموها، في هَذا الجَدْوَل! </a:t>
            </a:r>
            <a:endParaRPr lang="en-US" sz="29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70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3212063"/>
            <a:ext cx="3719107" cy="36644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79512" y="404664"/>
            <a:ext cx="5832648" cy="5472608"/>
          </a:xfrm>
          <a:prstGeom prst="cloudCallout">
            <a:avLst>
              <a:gd name="adj1" fmla="val 57074"/>
              <a:gd name="adj2" fmla="val 188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والآنَ سَأَختارُ إثنَين مِن بَينِكُم لنَقومَ بلُعبَةِ أدوار...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لقَد تَلَقّيتُما دَعوَةً لِحُضورِ عيدِ ميلادِ رنا...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أَحَدُكما يُريدُ أَن يُلبِّيَها..الآخرُ لا يُريد...إشرحَا لَنا أَسبابَكُما!</a:t>
            </a:r>
            <a:endParaRPr lang="en-US" sz="2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723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6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F9A846"/>
      </a:accent1>
      <a:accent2>
        <a:srgbClr val="FFFF00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534</TotalTime>
  <Words>837</Words>
  <Application>Microsoft Office PowerPoint</Application>
  <PresentationFormat>On-screen Show (4:3)</PresentationFormat>
  <Paragraphs>71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Simplified Arabic</vt:lpstr>
      <vt:lpstr>Tahoma</vt:lpstr>
      <vt:lpstr>Wingdings</vt:lpstr>
      <vt:lpstr>Wingdings 3</vt:lpstr>
      <vt:lpstr>Ion Boardroom</vt:lpstr>
      <vt:lpstr>مَركَزُ التَّربِيَّةِ الدّينِيَّة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لِنَفهَم</vt:lpstr>
      <vt:lpstr>لِنتَذَكَّر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creator>wmaksour</dc:creator>
  <cp:lastModifiedBy>Michel Haddad (Prof)</cp:lastModifiedBy>
  <cp:revision>28</cp:revision>
  <dcterms:created xsi:type="dcterms:W3CDTF">2021-02-24T10:58:36Z</dcterms:created>
  <dcterms:modified xsi:type="dcterms:W3CDTF">2022-02-25T20:42:06Z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2D1EEF77-8DE2-413C-BD5B-2C31DD8F73A1</vt:lpwstr>
  </property>
  <property fmtid="{D5CDD505-2E9C-101B-9397-08002B2CF9AE}" pid="3" name="ArticulatePath">
    <vt:lpwstr>EB9-rencontre-10 2021-2022ok</vt:lpwstr>
  </property>
</Properties>
</file>